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Lst>
  <p:sldSz cy="10287000" cx="18288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GoogleSlidesCustomDataVersion2">
      <go:slidesCustomData xmlns:go="http://customooxmlschemas.google.com/" r:id="rId30" roundtripDataSignature="AMtx7mjjghOkj04f8u2f0tBJnHQoVvINY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0" Type="http://customschemas.google.com/relationships/presentationmetadata" Target="meta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6" name="Google Shape;86;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8" name="Google Shape;238;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2" name="Google Shape;252;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2" name="Google Shape;272;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7" name="Google Shape;287;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4" name="Google Shape;304;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6" name="Shape 316"/>
        <p:cNvGrpSpPr/>
        <p:nvPr/>
      </p:nvGrpSpPr>
      <p:grpSpPr>
        <a:xfrm>
          <a:off x="0" y="0"/>
          <a:ext cx="0" cy="0"/>
          <a:chOff x="0" y="0"/>
          <a:chExt cx="0" cy="0"/>
        </a:xfrm>
      </p:grpSpPr>
      <p:sp>
        <p:nvSpPr>
          <p:cNvPr id="317" name="Google Shape;317;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8" name="Google Shape;318;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4" name="Shape 334"/>
        <p:cNvGrpSpPr/>
        <p:nvPr/>
      </p:nvGrpSpPr>
      <p:grpSpPr>
        <a:xfrm>
          <a:off x="0" y="0"/>
          <a:ext cx="0" cy="0"/>
          <a:chOff x="0" y="0"/>
          <a:chExt cx="0" cy="0"/>
        </a:xfrm>
      </p:grpSpPr>
      <p:sp>
        <p:nvSpPr>
          <p:cNvPr id="335" name="Google Shape;335;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6" name="Google Shape;336;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1" name="Shape 371"/>
        <p:cNvGrpSpPr/>
        <p:nvPr/>
      </p:nvGrpSpPr>
      <p:grpSpPr>
        <a:xfrm>
          <a:off x="0" y="0"/>
          <a:ext cx="0" cy="0"/>
          <a:chOff x="0" y="0"/>
          <a:chExt cx="0" cy="0"/>
        </a:xfrm>
      </p:grpSpPr>
      <p:sp>
        <p:nvSpPr>
          <p:cNvPr id="372" name="Google Shape;372;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3" name="Google Shape;373;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0" name="Shape 400"/>
        <p:cNvGrpSpPr/>
        <p:nvPr/>
      </p:nvGrpSpPr>
      <p:grpSpPr>
        <a:xfrm>
          <a:off x="0" y="0"/>
          <a:ext cx="0" cy="0"/>
          <a:chOff x="0" y="0"/>
          <a:chExt cx="0" cy="0"/>
        </a:xfrm>
      </p:grpSpPr>
      <p:sp>
        <p:nvSpPr>
          <p:cNvPr id="401" name="Google Shape;401;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02" name="Google Shape;402;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5" name="Shape 415"/>
        <p:cNvGrpSpPr/>
        <p:nvPr/>
      </p:nvGrpSpPr>
      <p:grpSpPr>
        <a:xfrm>
          <a:off x="0" y="0"/>
          <a:ext cx="0" cy="0"/>
          <a:chOff x="0" y="0"/>
          <a:chExt cx="0" cy="0"/>
        </a:xfrm>
      </p:grpSpPr>
      <p:sp>
        <p:nvSpPr>
          <p:cNvPr id="416" name="Google Shape;416;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7" name="Google Shape;417;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8" name="Google Shape;98;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0" name="Shape 430"/>
        <p:cNvGrpSpPr/>
        <p:nvPr/>
      </p:nvGrpSpPr>
      <p:grpSpPr>
        <a:xfrm>
          <a:off x="0" y="0"/>
          <a:ext cx="0" cy="0"/>
          <a:chOff x="0" y="0"/>
          <a:chExt cx="0" cy="0"/>
        </a:xfrm>
      </p:grpSpPr>
      <p:sp>
        <p:nvSpPr>
          <p:cNvPr id="431" name="Google Shape;431;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32" name="Google Shape;432;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5" name="Shape 445"/>
        <p:cNvGrpSpPr/>
        <p:nvPr/>
      </p:nvGrpSpPr>
      <p:grpSpPr>
        <a:xfrm>
          <a:off x="0" y="0"/>
          <a:ext cx="0" cy="0"/>
          <a:chOff x="0" y="0"/>
          <a:chExt cx="0" cy="0"/>
        </a:xfrm>
      </p:grpSpPr>
      <p:sp>
        <p:nvSpPr>
          <p:cNvPr id="446" name="Google Shape;446;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47" name="Google Shape;447;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6" name="Shape 466"/>
        <p:cNvGrpSpPr/>
        <p:nvPr/>
      </p:nvGrpSpPr>
      <p:grpSpPr>
        <a:xfrm>
          <a:off x="0" y="0"/>
          <a:ext cx="0" cy="0"/>
          <a:chOff x="0" y="0"/>
          <a:chExt cx="0" cy="0"/>
        </a:xfrm>
      </p:grpSpPr>
      <p:sp>
        <p:nvSpPr>
          <p:cNvPr id="467" name="Google Shape;467;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8" name="Google Shape;468;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7" name="Shape 487"/>
        <p:cNvGrpSpPr/>
        <p:nvPr/>
      </p:nvGrpSpPr>
      <p:grpSpPr>
        <a:xfrm>
          <a:off x="0" y="0"/>
          <a:ext cx="0" cy="0"/>
          <a:chOff x="0" y="0"/>
          <a:chExt cx="0" cy="0"/>
        </a:xfrm>
      </p:grpSpPr>
      <p:sp>
        <p:nvSpPr>
          <p:cNvPr id="488" name="Google Shape;488;p2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89" name="Google Shape;489;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7" name="Shape 507"/>
        <p:cNvGrpSpPr/>
        <p:nvPr/>
      </p:nvGrpSpPr>
      <p:grpSpPr>
        <a:xfrm>
          <a:off x="0" y="0"/>
          <a:ext cx="0" cy="0"/>
          <a:chOff x="0" y="0"/>
          <a:chExt cx="0" cy="0"/>
        </a:xfrm>
      </p:grpSpPr>
      <p:sp>
        <p:nvSpPr>
          <p:cNvPr id="508" name="Google Shape;508;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09" name="Google Shape;509;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1" name="Google Shape;111;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6" name="Google Shape;126;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6" name="Google Shape;146;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1" name="Google Shape;161;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7" name="Google Shape;177;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8" name="Google Shape;198;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8" name="Google Shape;218;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 name="Shape 15"/>
        <p:cNvGrpSpPr/>
        <p:nvPr/>
      </p:nvGrpSpPr>
      <p:grpSpPr>
        <a:xfrm>
          <a:off x="0" y="0"/>
          <a:ext cx="0" cy="0"/>
          <a:chOff x="0" y="0"/>
          <a:chExt cx="0" cy="0"/>
        </a:xfrm>
      </p:grpSpPr>
      <p:sp>
        <p:nvSpPr>
          <p:cNvPr id="16" name="Google Shape;16;p2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 name="Google Shape;17;p2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 name="Google Shape;18;p2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3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35"/>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5" name="Google Shape;75;p3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3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3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36"/>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36"/>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81" name="Google Shape;81;p3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3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3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9" name="Shape 19"/>
        <p:cNvGrpSpPr/>
        <p:nvPr/>
      </p:nvGrpSpPr>
      <p:grpSpPr>
        <a:xfrm>
          <a:off x="0" y="0"/>
          <a:ext cx="0" cy="0"/>
          <a:chOff x="0" y="0"/>
          <a:chExt cx="0" cy="0"/>
        </a:xfrm>
      </p:grpSpPr>
      <p:sp>
        <p:nvSpPr>
          <p:cNvPr id="20" name="Google Shape;20;p27"/>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1" name="Google Shape;21;p27"/>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22" name="Google Shape;22;p2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 name="Google Shape;23;p2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2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5" name="Shape 25"/>
        <p:cNvGrpSpPr/>
        <p:nvPr/>
      </p:nvGrpSpPr>
      <p:grpSpPr>
        <a:xfrm>
          <a:off x="0" y="0"/>
          <a:ext cx="0" cy="0"/>
          <a:chOff x="0" y="0"/>
          <a:chExt cx="0" cy="0"/>
        </a:xfrm>
      </p:grpSpPr>
      <p:sp>
        <p:nvSpPr>
          <p:cNvPr id="26" name="Google Shape;26;p2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7" name="Google Shape;27;p28"/>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8" name="Google Shape;28;p2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 name="Google Shape;29;p2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 name="Google Shape;30;p2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1" name="Shape 31"/>
        <p:cNvGrpSpPr/>
        <p:nvPr/>
      </p:nvGrpSpPr>
      <p:grpSpPr>
        <a:xfrm>
          <a:off x="0" y="0"/>
          <a:ext cx="0" cy="0"/>
          <a:chOff x="0" y="0"/>
          <a:chExt cx="0" cy="0"/>
        </a:xfrm>
      </p:grpSpPr>
      <p:sp>
        <p:nvSpPr>
          <p:cNvPr id="32" name="Google Shape;32;p29"/>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3" name="Google Shape;33;p29"/>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4" name="Google Shape;34;p2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2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2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7" name="Shape 37"/>
        <p:cNvGrpSpPr/>
        <p:nvPr/>
      </p:nvGrpSpPr>
      <p:grpSpPr>
        <a:xfrm>
          <a:off x="0" y="0"/>
          <a:ext cx="0" cy="0"/>
          <a:chOff x="0" y="0"/>
          <a:chExt cx="0" cy="0"/>
        </a:xfrm>
      </p:grpSpPr>
      <p:sp>
        <p:nvSpPr>
          <p:cNvPr id="38" name="Google Shape;38;p3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9" name="Google Shape;39;p30"/>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40" name="Google Shape;40;p30"/>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41" name="Google Shape;41;p3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3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3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4" name="Shape 44"/>
        <p:cNvGrpSpPr/>
        <p:nvPr/>
      </p:nvGrpSpPr>
      <p:grpSpPr>
        <a:xfrm>
          <a:off x="0" y="0"/>
          <a:ext cx="0" cy="0"/>
          <a:chOff x="0" y="0"/>
          <a:chExt cx="0" cy="0"/>
        </a:xfrm>
      </p:grpSpPr>
      <p:sp>
        <p:nvSpPr>
          <p:cNvPr id="45" name="Google Shape;45;p3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6" name="Google Shape;46;p31"/>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7" name="Google Shape;47;p31"/>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8" name="Google Shape;48;p31"/>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9" name="Google Shape;49;p31"/>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50" name="Google Shape;50;p3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1" name="Google Shape;51;p3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3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3" name="Shape 53"/>
        <p:cNvGrpSpPr/>
        <p:nvPr/>
      </p:nvGrpSpPr>
      <p:grpSpPr>
        <a:xfrm>
          <a:off x="0" y="0"/>
          <a:ext cx="0" cy="0"/>
          <a:chOff x="0" y="0"/>
          <a:chExt cx="0" cy="0"/>
        </a:xfrm>
      </p:grpSpPr>
      <p:sp>
        <p:nvSpPr>
          <p:cNvPr id="54" name="Google Shape;54;p3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5" name="Google Shape;55;p3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3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3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33"/>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33"/>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61" name="Google Shape;61;p33"/>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2" name="Google Shape;62;p3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3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3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5" name="Shape 65"/>
        <p:cNvGrpSpPr/>
        <p:nvPr/>
      </p:nvGrpSpPr>
      <p:grpSpPr>
        <a:xfrm>
          <a:off x="0" y="0"/>
          <a:ext cx="0" cy="0"/>
          <a:chOff x="0" y="0"/>
          <a:chExt cx="0" cy="0"/>
        </a:xfrm>
      </p:grpSpPr>
      <p:sp>
        <p:nvSpPr>
          <p:cNvPr id="66" name="Google Shape;66;p34"/>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34"/>
          <p:cNvSpPr/>
          <p:nvPr>
            <p:ph idx="2" type="pic"/>
          </p:nvPr>
        </p:nvSpPr>
        <p:spPr>
          <a:xfrm>
            <a:off x="1792288" y="612775"/>
            <a:ext cx="5486400" cy="4114800"/>
          </a:xfrm>
          <a:prstGeom prst="rect">
            <a:avLst/>
          </a:prstGeom>
          <a:noFill/>
          <a:ln>
            <a:noFill/>
          </a:ln>
        </p:spPr>
      </p:sp>
      <p:sp>
        <p:nvSpPr>
          <p:cNvPr id="68" name="Google Shape;68;p34"/>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9" name="Google Shape;69;p3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3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3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25"/>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2" name="Google Shape;12;p2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2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2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5.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4.png"/><Relationship Id="rId4" Type="http://schemas.openxmlformats.org/officeDocument/2006/relationships/image" Target="../media/image6.png"/><Relationship Id="rId5" Type="http://schemas.openxmlformats.org/officeDocument/2006/relationships/image" Target="../media/image7.jpg"/><Relationship Id="rId6" Type="http://schemas.openxmlformats.org/officeDocument/2006/relationships/image" Target="../media/image2.png"/><Relationship Id="rId7" Type="http://schemas.openxmlformats.org/officeDocument/2006/relationships/image" Target="../media/image1.png"/><Relationship Id="rId8" Type="http://schemas.openxmlformats.org/officeDocument/2006/relationships/image" Target="../media/image2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2.pn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6.png"/><Relationship Id="rId4" Type="http://schemas.openxmlformats.org/officeDocument/2006/relationships/image" Target="../media/image12.png"/><Relationship Id="rId5" Type="http://schemas.openxmlformats.org/officeDocument/2006/relationships/image" Target="../media/image2.png"/><Relationship Id="rId6" Type="http://schemas.openxmlformats.org/officeDocument/2006/relationships/image" Target="../media/image1.png"/><Relationship Id="rId7" Type="http://schemas.openxmlformats.org/officeDocument/2006/relationships/image" Target="../media/image28.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6.pn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image" Target="../media/image21.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4.png"/><Relationship Id="rId4" Type="http://schemas.openxmlformats.org/officeDocument/2006/relationships/image" Target="../media/image6.png"/><Relationship Id="rId5" Type="http://schemas.openxmlformats.org/officeDocument/2006/relationships/image" Target="../media/image7.jpg"/><Relationship Id="rId6" Type="http://schemas.openxmlformats.org/officeDocument/2006/relationships/image" Target="../media/image2.png"/><Relationship Id="rId7"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6.png"/><Relationship Id="rId4" Type="http://schemas.openxmlformats.org/officeDocument/2006/relationships/image" Target="../media/image2.png"/><Relationship Id="rId5"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2.png"/><Relationship Id="rId4" Type="http://schemas.openxmlformats.org/officeDocument/2006/relationships/image" Target="../media/image16.png"/><Relationship Id="rId5" Type="http://schemas.openxmlformats.org/officeDocument/2006/relationships/image" Target="../media/image2.png"/><Relationship Id="rId6" Type="http://schemas.openxmlformats.org/officeDocument/2006/relationships/image" Target="../media/image1.png"/><Relationship Id="rId7" Type="http://schemas.openxmlformats.org/officeDocument/2006/relationships/image" Target="../media/image20.png"/><Relationship Id="rId8" Type="http://schemas.openxmlformats.org/officeDocument/2006/relationships/image" Target="../media/image27.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12.png"/><Relationship Id="rId4" Type="http://schemas.openxmlformats.org/officeDocument/2006/relationships/image" Target="../media/image16.png"/><Relationship Id="rId5" Type="http://schemas.openxmlformats.org/officeDocument/2006/relationships/image" Target="../media/image2.png"/><Relationship Id="rId6" Type="http://schemas.openxmlformats.org/officeDocument/2006/relationships/image" Target="../media/image1.png"/><Relationship Id="rId7" Type="http://schemas.openxmlformats.org/officeDocument/2006/relationships/image" Target="../media/image20.png"/><Relationship Id="rId8" Type="http://schemas.openxmlformats.org/officeDocument/2006/relationships/image" Target="../media/image27.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12.png"/><Relationship Id="rId4" Type="http://schemas.openxmlformats.org/officeDocument/2006/relationships/image" Target="../media/image16.png"/><Relationship Id="rId5" Type="http://schemas.openxmlformats.org/officeDocument/2006/relationships/hyperlink" Target="https://www.cctl.cam.ac.uk/newsletter/case-study-flipped-classroom" TargetMode="External"/><Relationship Id="rId6" Type="http://schemas.openxmlformats.org/officeDocument/2006/relationships/image" Target="../media/image2.png"/><Relationship Id="rId7" Type="http://schemas.openxmlformats.org/officeDocument/2006/relationships/image" Target="../media/image1.png"/><Relationship Id="rId8" Type="http://schemas.openxmlformats.org/officeDocument/2006/relationships/image" Target="../media/image33.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12.png"/><Relationship Id="rId4" Type="http://schemas.openxmlformats.org/officeDocument/2006/relationships/image" Target="../media/image16.png"/><Relationship Id="rId5" Type="http://schemas.openxmlformats.org/officeDocument/2006/relationships/image" Target="../media/image2.png"/><Relationship Id="rId6" Type="http://schemas.openxmlformats.org/officeDocument/2006/relationships/image" Target="../media/image1.png"/><Relationship Id="rId7" Type="http://schemas.openxmlformats.org/officeDocument/2006/relationships/hyperlink" Target="https://files.eric.ed.gov/fulltext/EJ1301080.pdf" TargetMode="External"/><Relationship Id="rId8" Type="http://schemas.openxmlformats.org/officeDocument/2006/relationships/image" Target="../media/image33.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6.png"/><Relationship Id="rId5" Type="http://schemas.openxmlformats.org/officeDocument/2006/relationships/image" Target="../media/image7.jpg"/><Relationship Id="rId6" Type="http://schemas.openxmlformats.org/officeDocument/2006/relationships/image" Target="../media/image2.png"/><Relationship Id="rId7"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12.png"/><Relationship Id="rId4" Type="http://schemas.openxmlformats.org/officeDocument/2006/relationships/image" Target="../media/image16.png"/><Relationship Id="rId5" Type="http://schemas.openxmlformats.org/officeDocument/2006/relationships/hyperlink" Target="https://er.educause.edu/articles/2015/7/anytime-and-anywhere-a-case-study-for-blended-learning" TargetMode="External"/><Relationship Id="rId6" Type="http://schemas.openxmlformats.org/officeDocument/2006/relationships/image" Target="../media/image2.png"/><Relationship Id="rId7" Type="http://schemas.openxmlformats.org/officeDocument/2006/relationships/image" Target="../media/image1.png"/><Relationship Id="rId8" Type="http://schemas.openxmlformats.org/officeDocument/2006/relationships/image" Target="../media/image33.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12.png"/><Relationship Id="rId4" Type="http://schemas.openxmlformats.org/officeDocument/2006/relationships/image" Target="../media/image16.png"/><Relationship Id="rId5" Type="http://schemas.openxmlformats.org/officeDocument/2006/relationships/image" Target="../media/image2.png"/><Relationship Id="rId6" Type="http://schemas.openxmlformats.org/officeDocument/2006/relationships/image" Target="../media/image1.png"/><Relationship Id="rId7" Type="http://schemas.openxmlformats.org/officeDocument/2006/relationships/image" Target="../media/image3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12.png"/><Relationship Id="rId4" Type="http://schemas.openxmlformats.org/officeDocument/2006/relationships/image" Target="../media/image16.png"/><Relationship Id="rId5" Type="http://schemas.openxmlformats.org/officeDocument/2006/relationships/image" Target="../media/image2.png"/><Relationship Id="rId6" Type="http://schemas.openxmlformats.org/officeDocument/2006/relationships/image" Target="../media/image1.png"/><Relationship Id="rId7" Type="http://schemas.openxmlformats.org/officeDocument/2006/relationships/image" Target="../media/image3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hyperlink" Target="https://members.aect.org/pdf/Proceedings/proceedings13/2013i/13_21.pdf" TargetMode="External"/><Relationship Id="rId4" Type="http://schemas.openxmlformats.org/officeDocument/2006/relationships/hyperlink" Target="https://iste.org/blog/get-started-with-blended-learning" TargetMode="External"/><Relationship Id="rId5" Type="http://schemas.openxmlformats.org/officeDocument/2006/relationships/image" Target="../media/image2.png"/><Relationship Id="rId6" Type="http://schemas.openxmlformats.org/officeDocument/2006/relationships/image" Target="../media/image1.png"/><Relationship Id="rId7" Type="http://schemas.openxmlformats.org/officeDocument/2006/relationships/image" Target="../media/image1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31.png"/><Relationship Id="rId4" Type="http://schemas.openxmlformats.org/officeDocument/2006/relationships/image" Target="../media/image30.png"/><Relationship Id="rId9" Type="http://schemas.openxmlformats.org/officeDocument/2006/relationships/image" Target="../media/image32.png"/><Relationship Id="rId5" Type="http://schemas.openxmlformats.org/officeDocument/2006/relationships/image" Target="../media/image38.png"/><Relationship Id="rId6" Type="http://schemas.openxmlformats.org/officeDocument/2006/relationships/image" Target="../media/image36.png"/><Relationship Id="rId7" Type="http://schemas.openxmlformats.org/officeDocument/2006/relationships/image" Target="../media/image34.png"/><Relationship Id="rId8" Type="http://schemas.openxmlformats.org/officeDocument/2006/relationships/image" Target="../media/image3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6.pn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image" Target="../media/image10.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6.png"/><Relationship Id="rId4" Type="http://schemas.openxmlformats.org/officeDocument/2006/relationships/image" Target="../media/image12.png"/><Relationship Id="rId5" Type="http://schemas.openxmlformats.org/officeDocument/2006/relationships/image" Target="../media/image2.png"/><Relationship Id="rId6" Type="http://schemas.openxmlformats.org/officeDocument/2006/relationships/image" Target="../media/image1.png"/><Relationship Id="rId7" Type="http://schemas.openxmlformats.org/officeDocument/2006/relationships/image" Target="../media/image1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6.png"/><Relationship Id="rId4" Type="http://schemas.openxmlformats.org/officeDocument/2006/relationships/image" Target="../media/image2.png"/><Relationship Id="rId5"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2.png"/><Relationship Id="rId4" Type="http://schemas.openxmlformats.org/officeDocument/2006/relationships/image" Target="../media/image16.png"/><Relationship Id="rId5" Type="http://schemas.openxmlformats.org/officeDocument/2006/relationships/image" Target="../media/image2.png"/><Relationship Id="rId6" Type="http://schemas.openxmlformats.org/officeDocument/2006/relationships/image" Target="../media/image1.png"/><Relationship Id="rId7" Type="http://schemas.openxmlformats.org/officeDocument/2006/relationships/image" Target="../media/image2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1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1"/>
          <p:cNvSpPr txBox="1"/>
          <p:nvPr/>
        </p:nvSpPr>
        <p:spPr>
          <a:xfrm>
            <a:off x="1028700" y="3544664"/>
            <a:ext cx="9259269" cy="3262432"/>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b="0" i="0" lang="en-US" sz="4400" u="none" cap="none" strike="noStrike">
                <a:solidFill>
                  <a:srgbClr val="FB8709"/>
                </a:solidFill>
                <a:latin typeface="Arial"/>
                <a:ea typeface="Arial"/>
                <a:cs typeface="Arial"/>
                <a:sym typeface="Arial"/>
              </a:rPr>
              <a:t>Implementing the Flipped Classroom Approach and Collaborative Learning</a:t>
            </a:r>
            <a:endParaRPr/>
          </a:p>
          <a:p>
            <a:pPr indent="0" lvl="0" marL="0" marR="0" rtl="0" algn="l">
              <a:spcBef>
                <a:spcPts val="0"/>
              </a:spcBef>
              <a:spcAft>
                <a:spcPts val="0"/>
              </a:spcAft>
              <a:buNone/>
            </a:pPr>
            <a:r>
              <a:t/>
            </a:r>
            <a:endParaRPr sz="4400">
              <a:solidFill>
                <a:srgbClr val="FB8709"/>
              </a:solidFill>
              <a:latin typeface="Arial"/>
              <a:ea typeface="Arial"/>
              <a:cs typeface="Arial"/>
              <a:sym typeface="Arial"/>
            </a:endParaRPr>
          </a:p>
          <a:p>
            <a:pPr indent="0" lvl="0" marL="0" marR="0" rtl="0" algn="l">
              <a:spcBef>
                <a:spcPts val="0"/>
              </a:spcBef>
              <a:spcAft>
                <a:spcPts val="0"/>
              </a:spcAft>
              <a:buNone/>
            </a:pPr>
            <a:r>
              <a:rPr lang="en-US" sz="4000">
                <a:solidFill>
                  <a:srgbClr val="053249"/>
                </a:solidFill>
                <a:latin typeface="Arial"/>
                <a:ea typeface="Arial"/>
                <a:cs typeface="Arial"/>
                <a:sym typeface="Arial"/>
              </a:rPr>
              <a:t>Blended Learning in Action: Integrating Online and In-Person Components </a:t>
            </a:r>
            <a:endParaRPr sz="8700">
              <a:solidFill>
                <a:srgbClr val="053249"/>
              </a:solidFill>
              <a:latin typeface="Arial"/>
              <a:ea typeface="Arial"/>
              <a:cs typeface="Arial"/>
              <a:sym typeface="Arial"/>
            </a:endParaRPr>
          </a:p>
        </p:txBody>
      </p:sp>
      <p:sp>
        <p:nvSpPr>
          <p:cNvPr id="89" name="Google Shape;89;p1"/>
          <p:cNvSpPr/>
          <p:nvPr/>
        </p:nvSpPr>
        <p:spPr>
          <a:xfrm rot="10800000">
            <a:off x="9673884" y="-1920219"/>
            <a:ext cx="10305338" cy="10262060"/>
          </a:xfrm>
          <a:custGeom>
            <a:rect b="b" l="l" r="r" t="t"/>
            <a:pathLst>
              <a:path extrusionOk="0" h="6323333" w="6350000">
                <a:moveTo>
                  <a:pt x="6350000" y="6323333"/>
                </a:moveTo>
                <a:lnTo>
                  <a:pt x="0" y="6323333"/>
                </a:lnTo>
                <a:lnTo>
                  <a:pt x="0" y="0"/>
                </a:lnTo>
                <a:lnTo>
                  <a:pt x="6350000" y="6323333"/>
                </a:lnTo>
                <a:close/>
              </a:path>
            </a:pathLst>
          </a:custGeom>
          <a:solidFill>
            <a:srgbClr val="FB8709"/>
          </a:solidFill>
          <a:ln>
            <a:noFill/>
          </a:ln>
        </p:spPr>
      </p:sp>
      <p:sp>
        <p:nvSpPr>
          <p:cNvPr id="90" name="Google Shape;90;p1"/>
          <p:cNvSpPr/>
          <p:nvPr/>
        </p:nvSpPr>
        <p:spPr>
          <a:xfrm rot="-5400000">
            <a:off x="13579297" y="5173799"/>
            <a:ext cx="5050689" cy="5175713"/>
          </a:xfrm>
          <a:custGeom>
            <a:rect b="b" l="l" r="r" t="t"/>
            <a:pathLst>
              <a:path extrusionOk="0" h="6507187" w="6350000">
                <a:moveTo>
                  <a:pt x="6350000" y="6507187"/>
                </a:moveTo>
                <a:lnTo>
                  <a:pt x="0" y="6507187"/>
                </a:lnTo>
                <a:lnTo>
                  <a:pt x="0" y="0"/>
                </a:lnTo>
                <a:lnTo>
                  <a:pt x="6350000" y="6507187"/>
                </a:lnTo>
                <a:close/>
              </a:path>
            </a:pathLst>
          </a:custGeom>
          <a:solidFill>
            <a:srgbClr val="053249"/>
          </a:solidFill>
          <a:ln>
            <a:noFill/>
          </a:ln>
        </p:spPr>
      </p:sp>
      <p:sp>
        <p:nvSpPr>
          <p:cNvPr id="91" name="Google Shape;91;p1"/>
          <p:cNvSpPr/>
          <p:nvPr/>
        </p:nvSpPr>
        <p:spPr>
          <a:xfrm>
            <a:off x="685288" y="6503003"/>
            <a:ext cx="3367356" cy="3367356"/>
          </a:xfrm>
          <a:custGeom>
            <a:rect b="b" l="l" r="r" t="t"/>
            <a:pathLst>
              <a:path extrusionOk="0" h="3367356" w="3367356">
                <a:moveTo>
                  <a:pt x="0" y="0"/>
                </a:moveTo>
                <a:lnTo>
                  <a:pt x="3367356" y="0"/>
                </a:lnTo>
                <a:lnTo>
                  <a:pt x="3367356" y="3367356"/>
                </a:lnTo>
                <a:lnTo>
                  <a:pt x="0" y="3367356"/>
                </a:lnTo>
                <a:lnTo>
                  <a:pt x="0" y="0"/>
                </a:lnTo>
                <a:close/>
              </a:path>
            </a:pathLst>
          </a:custGeom>
          <a:blipFill rotWithShape="1">
            <a:blip r:embed="rId3">
              <a:alphaModFix/>
            </a:blip>
            <a:stretch>
              <a:fillRect b="0" l="0" r="0" t="0"/>
            </a:stretch>
          </a:blipFill>
          <a:ln>
            <a:noFill/>
          </a:ln>
        </p:spPr>
      </p:sp>
      <p:sp>
        <p:nvSpPr>
          <p:cNvPr id="92" name="Google Shape;92;p1"/>
          <p:cNvSpPr/>
          <p:nvPr/>
        </p:nvSpPr>
        <p:spPr>
          <a:xfrm>
            <a:off x="685288" y="8961260"/>
            <a:ext cx="3742515" cy="1010479"/>
          </a:xfrm>
          <a:custGeom>
            <a:rect b="b" l="l" r="r" t="t"/>
            <a:pathLst>
              <a:path extrusionOk="0" h="1010479" w="3742515">
                <a:moveTo>
                  <a:pt x="0" y="0"/>
                </a:moveTo>
                <a:lnTo>
                  <a:pt x="3742515" y="0"/>
                </a:lnTo>
                <a:lnTo>
                  <a:pt x="3742515" y="1010479"/>
                </a:lnTo>
                <a:lnTo>
                  <a:pt x="0" y="1010479"/>
                </a:lnTo>
                <a:lnTo>
                  <a:pt x="0" y="0"/>
                </a:lnTo>
                <a:close/>
              </a:path>
            </a:pathLst>
          </a:custGeom>
          <a:blipFill rotWithShape="1">
            <a:blip r:embed="rId4">
              <a:alphaModFix/>
            </a:blip>
            <a:stretch>
              <a:fillRect b="0" l="0" r="0" t="0"/>
            </a:stretch>
          </a:blipFill>
          <a:ln>
            <a:noFill/>
          </a:ln>
        </p:spPr>
      </p:sp>
      <p:sp>
        <p:nvSpPr>
          <p:cNvPr id="93" name="Google Shape;93;p1"/>
          <p:cNvSpPr txBox="1"/>
          <p:nvPr/>
        </p:nvSpPr>
        <p:spPr>
          <a:xfrm>
            <a:off x="1028700" y="1501381"/>
            <a:ext cx="11295250" cy="1071880"/>
          </a:xfrm>
          <a:prstGeom prst="rect">
            <a:avLst/>
          </a:prstGeom>
          <a:noFill/>
          <a:ln>
            <a:noFill/>
          </a:ln>
        </p:spPr>
        <p:txBody>
          <a:bodyPr anchorCtr="0" anchor="t" bIns="0" lIns="0" spcFirstLastPara="1" rIns="0" wrap="square" tIns="0">
            <a:spAutoFit/>
          </a:bodyPr>
          <a:lstStyle/>
          <a:p>
            <a:pPr indent="0" lvl="0" marL="0" marR="0" rtl="0" algn="l">
              <a:lnSpc>
                <a:spcPct val="121006"/>
              </a:lnSpc>
              <a:spcBef>
                <a:spcPts val="0"/>
              </a:spcBef>
              <a:spcAft>
                <a:spcPts val="0"/>
              </a:spcAft>
              <a:buNone/>
            </a:pPr>
            <a:r>
              <a:rPr lang="en-US" sz="3499">
                <a:solidFill>
                  <a:srgbClr val="053249"/>
                </a:solidFill>
                <a:latin typeface="Arial"/>
                <a:ea typeface="Arial"/>
                <a:cs typeface="Arial"/>
                <a:sym typeface="Arial"/>
              </a:rPr>
              <a:t>CollaboratiVET Curriculum for VET teachers/trainers/educators </a:t>
            </a:r>
            <a:endParaRPr/>
          </a:p>
        </p:txBody>
      </p:sp>
      <p:sp>
        <p:nvSpPr>
          <p:cNvPr id="94" name="Google Shape;94;p1"/>
          <p:cNvSpPr/>
          <p:nvPr/>
        </p:nvSpPr>
        <p:spPr>
          <a:xfrm>
            <a:off x="11148434" y="560351"/>
            <a:ext cx="6110866" cy="9166299"/>
          </a:xfrm>
          <a:custGeom>
            <a:rect b="b" l="l" r="r" t="t"/>
            <a:pathLst>
              <a:path extrusionOk="0" h="9525000" w="6350000">
                <a:moveTo>
                  <a:pt x="0" y="9042400"/>
                </a:moveTo>
                <a:lnTo>
                  <a:pt x="0" y="482600"/>
                </a:lnTo>
                <a:cubicBezTo>
                  <a:pt x="0" y="215900"/>
                  <a:pt x="215900" y="0"/>
                  <a:pt x="482600" y="0"/>
                </a:cubicBezTo>
                <a:lnTo>
                  <a:pt x="5867400" y="0"/>
                </a:lnTo>
                <a:cubicBezTo>
                  <a:pt x="6134100" y="0"/>
                  <a:pt x="6350000" y="217170"/>
                  <a:pt x="6350000" y="482600"/>
                </a:cubicBezTo>
                <a:lnTo>
                  <a:pt x="6350000" y="9042400"/>
                </a:lnTo>
                <a:cubicBezTo>
                  <a:pt x="6350000" y="9309100"/>
                  <a:pt x="6134100" y="9525000"/>
                  <a:pt x="5867400" y="9525000"/>
                </a:cubicBezTo>
                <a:lnTo>
                  <a:pt x="482600" y="9525000"/>
                </a:lnTo>
                <a:cubicBezTo>
                  <a:pt x="217170" y="9525000"/>
                  <a:pt x="0" y="9309100"/>
                  <a:pt x="0" y="9042400"/>
                </a:cubicBezTo>
                <a:close/>
              </a:path>
            </a:pathLst>
          </a:custGeom>
          <a:blipFill rotWithShape="1">
            <a:blip r:embed="rId5">
              <a:alphaModFix/>
            </a:blip>
            <a:stretch>
              <a:fillRect b="0" l="-62460" r="-62460"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 name="Google Shape;95;p1"/>
          <p:cNvSpPr txBox="1"/>
          <p:nvPr/>
        </p:nvSpPr>
        <p:spPr>
          <a:xfrm>
            <a:off x="4325513" y="9144970"/>
            <a:ext cx="6720632" cy="83629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2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a:p>
            <a:pPr indent="0" lvl="0" marL="0" marR="0" rtl="0" algn="just">
              <a:lnSpc>
                <a:spcPct val="140000"/>
              </a:lnSpc>
              <a:spcBef>
                <a:spcPts val="0"/>
              </a:spcBef>
              <a:spcAft>
                <a:spcPts val="0"/>
              </a:spcAft>
              <a:buNone/>
            </a:pPr>
            <a:r>
              <a:t/>
            </a:r>
            <a:endParaRPr sz="1200">
              <a:solidFill>
                <a:srgbClr val="121212"/>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239" name="Shape 239"/>
        <p:cNvGrpSpPr/>
        <p:nvPr/>
      </p:nvGrpSpPr>
      <p:grpSpPr>
        <a:xfrm>
          <a:off x="0" y="0"/>
          <a:ext cx="0" cy="0"/>
          <a:chOff x="0" y="0"/>
          <a:chExt cx="0" cy="0"/>
        </a:xfrm>
      </p:grpSpPr>
      <p:sp>
        <p:nvSpPr>
          <p:cNvPr id="240" name="Google Shape;240;p10"/>
          <p:cNvSpPr txBox="1"/>
          <p:nvPr/>
        </p:nvSpPr>
        <p:spPr>
          <a:xfrm>
            <a:off x="1028700" y="827483"/>
            <a:ext cx="6990285" cy="1231106"/>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None/>
            </a:pPr>
            <a:r>
              <a:rPr lang="en-US" sz="4000">
                <a:solidFill>
                  <a:srgbClr val="033C5B"/>
                </a:solidFill>
                <a:latin typeface="Arial"/>
                <a:ea typeface="Arial"/>
                <a:cs typeface="Arial"/>
                <a:sym typeface="Arial"/>
              </a:rPr>
              <a:t>Engaging Students in Self-Paced Learning</a:t>
            </a:r>
            <a:endParaRPr sz="4000">
              <a:solidFill>
                <a:srgbClr val="033C5B"/>
              </a:solidFill>
              <a:latin typeface="Arial"/>
              <a:ea typeface="Arial"/>
              <a:cs typeface="Arial"/>
              <a:sym typeface="Arial"/>
            </a:endParaRPr>
          </a:p>
        </p:txBody>
      </p:sp>
      <p:sp>
        <p:nvSpPr>
          <p:cNvPr id="241" name="Google Shape;241;p10"/>
          <p:cNvSpPr/>
          <p:nvPr/>
        </p:nvSpPr>
        <p:spPr>
          <a:xfrm>
            <a:off x="9144000" y="3783991"/>
            <a:ext cx="9144000" cy="6503009"/>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2" name="Google Shape;242;p10"/>
          <p:cNvSpPr/>
          <p:nvPr/>
        </p:nvSpPr>
        <p:spPr>
          <a:xfrm>
            <a:off x="9144000" y="0"/>
            <a:ext cx="9144000" cy="5143500"/>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3" name="Google Shape;243;p10"/>
          <p:cNvSpPr/>
          <p:nvPr/>
        </p:nvSpPr>
        <p:spPr>
          <a:xfrm rot="5400000">
            <a:off x="9144000" y="7702914"/>
            <a:ext cx="2584086" cy="2584086"/>
          </a:xfrm>
          <a:custGeom>
            <a:rect b="b" l="l" r="r" t="t"/>
            <a:pathLst>
              <a:path extrusionOk="0" h="2584086" w="2584086">
                <a:moveTo>
                  <a:pt x="0" y="0"/>
                </a:moveTo>
                <a:lnTo>
                  <a:pt x="2584086" y="0"/>
                </a:lnTo>
                <a:lnTo>
                  <a:pt x="2584086" y="2584086"/>
                </a:lnTo>
                <a:lnTo>
                  <a:pt x="0" y="2584086"/>
                </a:lnTo>
                <a:lnTo>
                  <a:pt x="0" y="0"/>
                </a:lnTo>
                <a:close/>
              </a:path>
            </a:pathLst>
          </a:custGeom>
          <a:blipFill rotWithShape="1">
            <a:blip r:embed="rId3">
              <a:alphaModFix/>
            </a:blip>
            <a:stretch>
              <a:fillRect b="0" l="0" r="0" t="0"/>
            </a:stretch>
          </a:blipFill>
          <a:ln>
            <a:noFill/>
          </a:ln>
        </p:spPr>
      </p:sp>
      <p:sp>
        <p:nvSpPr>
          <p:cNvPr id="244" name="Google Shape;244;p10"/>
          <p:cNvSpPr/>
          <p:nvPr/>
        </p:nvSpPr>
        <p:spPr>
          <a:xfrm rot="-5400000">
            <a:off x="15703914" y="0"/>
            <a:ext cx="2584086" cy="2584086"/>
          </a:xfrm>
          <a:custGeom>
            <a:rect b="b" l="l" r="r" t="t"/>
            <a:pathLst>
              <a:path extrusionOk="0" h="2584086" w="2584086">
                <a:moveTo>
                  <a:pt x="0" y="0"/>
                </a:moveTo>
                <a:lnTo>
                  <a:pt x="2584086" y="0"/>
                </a:lnTo>
                <a:lnTo>
                  <a:pt x="2584086" y="2584086"/>
                </a:lnTo>
                <a:lnTo>
                  <a:pt x="0" y="2584086"/>
                </a:lnTo>
                <a:lnTo>
                  <a:pt x="0" y="0"/>
                </a:lnTo>
                <a:close/>
              </a:path>
            </a:pathLst>
          </a:custGeom>
          <a:blipFill rotWithShape="1">
            <a:blip r:embed="rId4">
              <a:alphaModFix/>
            </a:blip>
            <a:stretch>
              <a:fillRect b="0" l="0" r="0" t="0"/>
            </a:stretch>
          </a:blipFill>
          <a:ln>
            <a:noFill/>
          </a:ln>
        </p:spPr>
      </p:sp>
      <p:sp>
        <p:nvSpPr>
          <p:cNvPr id="245" name="Google Shape;245;p10"/>
          <p:cNvSpPr/>
          <p:nvPr/>
        </p:nvSpPr>
        <p:spPr>
          <a:xfrm>
            <a:off x="11243339" y="2258982"/>
            <a:ext cx="4945322" cy="5769036"/>
          </a:xfrm>
          <a:custGeom>
            <a:rect b="b" l="l" r="r" t="t"/>
            <a:pathLst>
              <a:path extrusionOk="0" h="5769036" w="4945322">
                <a:moveTo>
                  <a:pt x="0" y="0"/>
                </a:moveTo>
                <a:lnTo>
                  <a:pt x="4945322" y="0"/>
                </a:lnTo>
                <a:lnTo>
                  <a:pt x="4945322" y="5769036"/>
                </a:lnTo>
                <a:lnTo>
                  <a:pt x="0" y="5769036"/>
                </a:lnTo>
                <a:lnTo>
                  <a:pt x="0" y="0"/>
                </a:lnTo>
                <a:close/>
              </a:path>
            </a:pathLst>
          </a:custGeom>
          <a:blipFill rotWithShape="1">
            <a:blip r:embed="rId5">
              <a:alphaModFix/>
            </a:blip>
            <a:stretch>
              <a:fillRect b="0" l="-37489" r="-37489" t="0"/>
            </a:stretch>
          </a:blipFill>
          <a:ln>
            <a:noFill/>
          </a:ln>
        </p:spPr>
      </p:sp>
      <p:sp>
        <p:nvSpPr>
          <p:cNvPr id="246" name="Google Shape;246;p10"/>
          <p:cNvSpPr/>
          <p:nvPr/>
        </p:nvSpPr>
        <p:spPr>
          <a:xfrm>
            <a:off x="385759" y="8288550"/>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6">
              <a:alphaModFix/>
            </a:blip>
            <a:stretch>
              <a:fillRect b="0" l="0" r="0" t="0"/>
            </a:stretch>
          </a:blipFill>
          <a:ln>
            <a:noFill/>
          </a:ln>
        </p:spPr>
      </p:sp>
      <p:sp>
        <p:nvSpPr>
          <p:cNvPr id="247" name="Google Shape;247;p10"/>
          <p:cNvSpPr/>
          <p:nvPr/>
        </p:nvSpPr>
        <p:spPr>
          <a:xfrm>
            <a:off x="2874251" y="91043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7">
              <a:alphaModFix/>
            </a:blip>
            <a:stretch>
              <a:fillRect b="0" l="0" r="0" t="0"/>
            </a:stretch>
          </a:blipFill>
          <a:ln>
            <a:noFill/>
          </a:ln>
        </p:spPr>
      </p:sp>
      <p:sp>
        <p:nvSpPr>
          <p:cNvPr id="248" name="Google Shape;248;p10"/>
          <p:cNvSpPr txBox="1"/>
          <p:nvPr/>
        </p:nvSpPr>
        <p:spPr>
          <a:xfrm>
            <a:off x="1018464" y="3009900"/>
            <a:ext cx="6990285" cy="369331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600">
                <a:solidFill>
                  <a:srgbClr val="0D0D0D"/>
                </a:solidFill>
                <a:latin typeface="Arial"/>
                <a:ea typeface="Arial"/>
                <a:cs typeface="Arial"/>
                <a:sym typeface="Arial"/>
              </a:rPr>
              <a:t>Self-paced learning allows students to absorb material at their own speed, accommodating individual learning styles and needs.</a:t>
            </a:r>
            <a:endParaRPr/>
          </a:p>
          <a:p>
            <a:pPr indent="0" lvl="0" marL="0" marR="0" rtl="0" algn="l">
              <a:spcBef>
                <a:spcPts val="0"/>
              </a:spcBef>
              <a:spcAft>
                <a:spcPts val="0"/>
              </a:spcAft>
              <a:buNone/>
            </a:pPr>
            <a:r>
              <a:t/>
            </a:r>
            <a:endParaRPr sz="2600">
              <a:solidFill>
                <a:srgbClr val="0D0D0D"/>
              </a:solidFill>
              <a:latin typeface="Arial"/>
              <a:ea typeface="Arial"/>
              <a:cs typeface="Arial"/>
              <a:sym typeface="Arial"/>
            </a:endParaRPr>
          </a:p>
          <a:p>
            <a:pPr indent="0" lvl="0" marL="0" marR="0" rtl="0" algn="l">
              <a:spcBef>
                <a:spcPts val="0"/>
              </a:spcBef>
              <a:spcAft>
                <a:spcPts val="0"/>
              </a:spcAft>
              <a:buNone/>
            </a:pPr>
            <a:r>
              <a:rPr lang="en-US" sz="2600">
                <a:solidFill>
                  <a:srgbClr val="0D0D0D"/>
                </a:solidFill>
                <a:latin typeface="Arial"/>
                <a:ea typeface="Arial"/>
                <a:cs typeface="Arial"/>
                <a:sym typeface="Arial"/>
              </a:rPr>
              <a:t>It’s crucial for online components of blended learning, where students often control their pace of learning. </a:t>
            </a:r>
            <a:endParaRPr/>
          </a:p>
          <a:p>
            <a:pPr indent="0" lvl="0" marL="0" marR="0" rtl="0" algn="l">
              <a:spcBef>
                <a:spcPts val="0"/>
              </a:spcBef>
              <a:spcAft>
                <a:spcPts val="0"/>
              </a:spcAft>
              <a:buNone/>
            </a:pPr>
            <a:r>
              <a:t/>
            </a:r>
            <a:endParaRPr sz="2600">
              <a:solidFill>
                <a:srgbClr val="0D0D0D"/>
              </a:solidFill>
              <a:latin typeface="Arial"/>
              <a:ea typeface="Arial"/>
              <a:cs typeface="Arial"/>
              <a:sym typeface="Arial"/>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p:txBody>
      </p:sp>
      <p:pic>
        <p:nvPicPr>
          <p:cNvPr id="249" name="Google Shape;249;p10"/>
          <p:cNvPicPr preferRelativeResize="0"/>
          <p:nvPr/>
        </p:nvPicPr>
        <p:blipFill rotWithShape="1">
          <a:blip r:embed="rId8">
            <a:alphaModFix/>
          </a:blip>
          <a:srcRect b="0" l="0" r="0" t="0"/>
          <a:stretch/>
        </p:blipFill>
        <p:spPr>
          <a:xfrm>
            <a:off x="10979750" y="2218490"/>
            <a:ext cx="5943600" cy="607006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253" name="Shape 253"/>
        <p:cNvGrpSpPr/>
        <p:nvPr/>
      </p:nvGrpSpPr>
      <p:grpSpPr>
        <a:xfrm>
          <a:off x="0" y="0"/>
          <a:ext cx="0" cy="0"/>
          <a:chOff x="0" y="0"/>
          <a:chExt cx="0" cy="0"/>
        </a:xfrm>
      </p:grpSpPr>
      <p:sp>
        <p:nvSpPr>
          <p:cNvPr id="254" name="Google Shape;254;p11"/>
          <p:cNvSpPr/>
          <p:nvPr/>
        </p:nvSpPr>
        <p:spPr>
          <a:xfrm>
            <a:off x="17044742" y="-150232"/>
            <a:ext cx="1246758" cy="8963824"/>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5" name="Google Shape;255;p11"/>
          <p:cNvSpPr/>
          <p:nvPr/>
        </p:nvSpPr>
        <p:spPr>
          <a:xfrm rot="10800000">
            <a:off x="13961765" y="-1849"/>
            <a:ext cx="4329736" cy="4322808"/>
          </a:xfrm>
          <a:custGeom>
            <a:rect b="b" l="l" r="r" t="t"/>
            <a:pathLst>
              <a:path extrusionOk="0" h="6339840" w="6350000">
                <a:moveTo>
                  <a:pt x="6350000" y="6339840"/>
                </a:moveTo>
                <a:lnTo>
                  <a:pt x="0" y="6339840"/>
                </a:lnTo>
                <a:lnTo>
                  <a:pt x="0" y="0"/>
                </a:lnTo>
                <a:lnTo>
                  <a:pt x="6350000" y="6339840"/>
                </a:lnTo>
                <a:close/>
              </a:path>
            </a:pathLst>
          </a:custGeom>
          <a:solidFill>
            <a:srgbClr val="053249"/>
          </a:solidFill>
          <a:ln>
            <a:noFill/>
          </a:ln>
        </p:spPr>
      </p:sp>
      <p:sp>
        <p:nvSpPr>
          <p:cNvPr id="256" name="Google Shape;256;p11"/>
          <p:cNvSpPr txBox="1"/>
          <p:nvPr/>
        </p:nvSpPr>
        <p:spPr>
          <a:xfrm>
            <a:off x="1028700" y="1095375"/>
            <a:ext cx="12181388" cy="1881797"/>
          </a:xfrm>
          <a:prstGeom prst="rect">
            <a:avLst/>
          </a:prstGeom>
          <a:noFill/>
          <a:ln>
            <a:noFill/>
          </a:ln>
        </p:spPr>
        <p:txBody>
          <a:bodyPr anchorCtr="0" anchor="t" bIns="0" lIns="0" spcFirstLastPara="1" rIns="0" wrap="square" tIns="0">
            <a:spAutoFit/>
          </a:bodyPr>
          <a:lstStyle/>
          <a:p>
            <a:pPr indent="0" lvl="0" marL="0" marR="0" rtl="0" algn="l">
              <a:lnSpc>
                <a:spcPct val="192474"/>
              </a:lnSpc>
              <a:spcBef>
                <a:spcPts val="0"/>
              </a:spcBef>
              <a:spcAft>
                <a:spcPts val="0"/>
              </a:spcAft>
              <a:buNone/>
            </a:pPr>
            <a:r>
              <a:rPr lang="en-US" sz="4000">
                <a:solidFill>
                  <a:srgbClr val="033C5B"/>
                </a:solidFill>
                <a:latin typeface="Arial"/>
                <a:ea typeface="Arial"/>
                <a:cs typeface="Arial"/>
                <a:sym typeface="Arial"/>
              </a:rPr>
              <a:t>Engaging Students in Self-Paced Learning</a:t>
            </a:r>
            <a:endParaRPr/>
          </a:p>
          <a:p>
            <a:pPr indent="0" lvl="0" marL="0" marR="0" rtl="0" algn="l">
              <a:lnSpc>
                <a:spcPct val="192474"/>
              </a:lnSpc>
              <a:spcBef>
                <a:spcPts val="0"/>
              </a:spcBef>
              <a:spcAft>
                <a:spcPts val="0"/>
              </a:spcAft>
              <a:buNone/>
            </a:pPr>
            <a:r>
              <a:t/>
            </a:r>
            <a:endParaRPr sz="4000">
              <a:solidFill>
                <a:srgbClr val="033C5B"/>
              </a:solidFill>
              <a:latin typeface="Arial"/>
              <a:ea typeface="Arial"/>
              <a:cs typeface="Arial"/>
              <a:sym typeface="Arial"/>
            </a:endParaRPr>
          </a:p>
        </p:txBody>
      </p:sp>
      <p:sp>
        <p:nvSpPr>
          <p:cNvPr id="257" name="Google Shape;257;p11"/>
          <p:cNvSpPr/>
          <p:nvPr/>
        </p:nvSpPr>
        <p:spPr>
          <a:xfrm>
            <a:off x="16826047" y="607663"/>
            <a:ext cx="842075" cy="842075"/>
          </a:xfrm>
          <a:custGeom>
            <a:rect b="b" l="l" r="r" t="t"/>
            <a:pathLst>
              <a:path extrusionOk="0" h="6350000" w="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8" name="Google Shape;258;p11"/>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3">
              <a:alphaModFix/>
            </a:blip>
            <a:stretch>
              <a:fillRect b="0" l="0" r="0" t="0"/>
            </a:stretch>
          </a:blipFill>
          <a:ln>
            <a:noFill/>
          </a:ln>
        </p:spPr>
      </p:sp>
      <p:sp>
        <p:nvSpPr>
          <p:cNvPr id="259" name="Google Shape;259;p11"/>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4">
              <a:alphaModFix/>
            </a:blip>
            <a:stretch>
              <a:fillRect b="0" l="0" r="0" t="0"/>
            </a:stretch>
          </a:blipFill>
          <a:ln>
            <a:noFill/>
          </a:ln>
        </p:spPr>
      </p:sp>
      <p:sp>
        <p:nvSpPr>
          <p:cNvPr id="260" name="Google Shape;260;p11"/>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261" name="Google Shape;261;p11"/>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2" name="Google Shape;262;p11"/>
          <p:cNvSpPr txBox="1"/>
          <p:nvPr/>
        </p:nvSpPr>
        <p:spPr>
          <a:xfrm>
            <a:off x="914400" y="2476500"/>
            <a:ext cx="5257800" cy="31700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600">
                <a:solidFill>
                  <a:schemeClr val="dk1"/>
                </a:solidFill>
                <a:latin typeface="Arial"/>
                <a:ea typeface="Arial"/>
                <a:cs typeface="Arial"/>
                <a:sym typeface="Arial"/>
              </a:rPr>
              <a:t>Challenges in self-paced learning</a:t>
            </a:r>
            <a:endParaRPr sz="2600">
              <a:solidFill>
                <a:schemeClr val="dk1"/>
              </a:solidFill>
              <a:latin typeface="Arial"/>
              <a:ea typeface="Arial"/>
              <a:cs typeface="Arial"/>
              <a:sym typeface="Arial"/>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Ensuring consistent engagement and preventing procrastination can be challenging.</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Balancing flexibility with the need to meet deadlines and complete course objectives.</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63" name="Google Shape;263;p11"/>
          <p:cNvSpPr txBox="1"/>
          <p:nvPr/>
        </p:nvSpPr>
        <p:spPr>
          <a:xfrm>
            <a:off x="1028700" y="5704848"/>
            <a:ext cx="5143500" cy="249299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600">
                <a:solidFill>
                  <a:schemeClr val="dk1"/>
                </a:solidFill>
                <a:latin typeface="Arial"/>
                <a:ea typeface="Arial"/>
                <a:cs typeface="Arial"/>
                <a:sym typeface="Arial"/>
              </a:rPr>
              <a:t>Strategies for effective self-paced learning</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Clear structure and guidelines </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Interactive and varied content </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Regular check-ins and feedback</a:t>
            </a:r>
            <a:endParaRPr sz="2600">
              <a:solidFill>
                <a:schemeClr val="dk1"/>
              </a:solidFill>
              <a:latin typeface="Arial"/>
              <a:ea typeface="Arial"/>
              <a:cs typeface="Arial"/>
              <a:sym typeface="Arial"/>
            </a:endParaRPr>
          </a:p>
        </p:txBody>
      </p:sp>
      <p:sp>
        <p:nvSpPr>
          <p:cNvPr id="264" name="Google Shape;264;p11"/>
          <p:cNvSpPr/>
          <p:nvPr/>
        </p:nvSpPr>
        <p:spPr>
          <a:xfrm>
            <a:off x="6605342" y="2324100"/>
            <a:ext cx="10539658" cy="1610920"/>
          </a:xfrm>
          <a:prstGeom prst="roundRect">
            <a:avLst>
              <a:gd fmla="val 16667" name="adj"/>
            </a:avLst>
          </a:prstGeom>
          <a:solidFill>
            <a:schemeClr val="lt1"/>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265" name="Google Shape;265;p11"/>
          <p:cNvSpPr txBox="1"/>
          <p:nvPr/>
        </p:nvSpPr>
        <p:spPr>
          <a:xfrm>
            <a:off x="6729439" y="2278775"/>
            <a:ext cx="9500942" cy="209288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600">
                <a:solidFill>
                  <a:srgbClr val="FF0000"/>
                </a:solidFill>
                <a:latin typeface="Arial"/>
                <a:ea typeface="Arial"/>
                <a:cs typeface="Arial"/>
                <a:sym typeface="Arial"/>
              </a:rPr>
              <a:t>Supporting Student Autonomy</a:t>
            </a:r>
            <a:endParaRPr sz="2600">
              <a:solidFill>
                <a:srgbClr val="FF0000"/>
              </a:solidFill>
              <a:latin typeface="Arial"/>
              <a:ea typeface="Arial"/>
              <a:cs typeface="Arial"/>
              <a:sym typeface="Arial"/>
            </a:endParaRPr>
          </a:p>
          <a:p>
            <a:pPr indent="0" lvl="0" marL="0" marR="0" rtl="0" algn="l">
              <a:spcBef>
                <a:spcPts val="0"/>
              </a:spcBef>
              <a:spcAft>
                <a:spcPts val="0"/>
              </a:spcAft>
              <a:buNone/>
            </a:pPr>
            <a:r>
              <a:rPr lang="en-US" sz="2600">
                <a:solidFill>
                  <a:schemeClr val="dk1"/>
                </a:solidFill>
                <a:latin typeface="Arial"/>
                <a:ea typeface="Arial"/>
                <a:cs typeface="Arial"/>
                <a:sym typeface="Arial"/>
              </a:rPr>
              <a:t>Encourage</a:t>
            </a:r>
            <a:r>
              <a:rPr b="1" lang="en-US" sz="2600">
                <a:solidFill>
                  <a:schemeClr val="dk1"/>
                </a:solidFill>
                <a:latin typeface="Arial"/>
                <a:ea typeface="Arial"/>
                <a:cs typeface="Arial"/>
                <a:sym typeface="Arial"/>
              </a:rPr>
              <a:t> goal-setting </a:t>
            </a:r>
            <a:r>
              <a:rPr lang="en-US" sz="2600">
                <a:solidFill>
                  <a:schemeClr val="dk1"/>
                </a:solidFill>
                <a:latin typeface="Arial"/>
                <a:ea typeface="Arial"/>
                <a:cs typeface="Arial"/>
                <a:sym typeface="Arial"/>
              </a:rPr>
              <a:t>and </a:t>
            </a:r>
            <a:r>
              <a:rPr b="1" lang="en-US" sz="2600">
                <a:solidFill>
                  <a:schemeClr val="dk1"/>
                </a:solidFill>
                <a:latin typeface="Arial"/>
                <a:ea typeface="Arial"/>
                <a:cs typeface="Arial"/>
                <a:sym typeface="Arial"/>
              </a:rPr>
              <a:t>time management skills</a:t>
            </a:r>
            <a:r>
              <a:rPr lang="en-US" sz="2600">
                <a:solidFill>
                  <a:schemeClr val="dk1"/>
                </a:solidFill>
                <a:latin typeface="Arial"/>
                <a:ea typeface="Arial"/>
                <a:cs typeface="Arial"/>
                <a:sym typeface="Arial"/>
              </a:rPr>
              <a:t>.</a:t>
            </a:r>
            <a:endParaRPr/>
          </a:p>
          <a:p>
            <a:pPr indent="0" lvl="0" marL="0" marR="0" rtl="0" algn="l">
              <a:spcBef>
                <a:spcPts val="0"/>
              </a:spcBef>
              <a:spcAft>
                <a:spcPts val="0"/>
              </a:spcAft>
              <a:buNone/>
            </a:pPr>
            <a:r>
              <a:rPr b="1" lang="en-US" sz="2600">
                <a:solidFill>
                  <a:schemeClr val="dk1"/>
                </a:solidFill>
                <a:latin typeface="Arial"/>
                <a:ea typeface="Arial"/>
                <a:cs typeface="Arial"/>
                <a:sym typeface="Arial"/>
              </a:rPr>
              <a:t>Offer resources </a:t>
            </a:r>
            <a:r>
              <a:rPr lang="en-US" sz="2600">
                <a:solidFill>
                  <a:schemeClr val="dk1"/>
                </a:solidFill>
                <a:latin typeface="Arial"/>
                <a:ea typeface="Arial"/>
                <a:cs typeface="Arial"/>
                <a:sym typeface="Arial"/>
              </a:rPr>
              <a:t>on effective study habits and self-assessment tools.</a:t>
            </a:r>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p:txBody>
      </p:sp>
      <p:sp>
        <p:nvSpPr>
          <p:cNvPr id="266" name="Google Shape;266;p11"/>
          <p:cNvSpPr/>
          <p:nvPr/>
        </p:nvSpPr>
        <p:spPr>
          <a:xfrm>
            <a:off x="6596606" y="4338698"/>
            <a:ext cx="10548394" cy="1676400"/>
          </a:xfrm>
          <a:prstGeom prst="roundRect">
            <a:avLst>
              <a:gd fmla="val 16667" name="adj"/>
            </a:avLst>
          </a:prstGeom>
          <a:solidFill>
            <a:schemeClr val="lt1"/>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267" name="Google Shape;267;p11"/>
          <p:cNvSpPr/>
          <p:nvPr/>
        </p:nvSpPr>
        <p:spPr>
          <a:xfrm>
            <a:off x="6636050" y="6353295"/>
            <a:ext cx="10408692" cy="2131355"/>
          </a:xfrm>
          <a:prstGeom prst="roundRect">
            <a:avLst>
              <a:gd fmla="val 16667" name="adj"/>
            </a:avLst>
          </a:prstGeom>
          <a:solidFill>
            <a:schemeClr val="lt1"/>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268" name="Google Shape;268;p11"/>
          <p:cNvSpPr txBox="1"/>
          <p:nvPr/>
        </p:nvSpPr>
        <p:spPr>
          <a:xfrm>
            <a:off x="6712444" y="4364744"/>
            <a:ext cx="10432556" cy="196977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600">
                <a:solidFill>
                  <a:srgbClr val="FF0000"/>
                </a:solidFill>
                <a:latin typeface="Arial"/>
                <a:ea typeface="Arial"/>
                <a:cs typeface="Arial"/>
                <a:sym typeface="Arial"/>
              </a:rPr>
              <a:t>Assessment in Self-Paced Learning</a:t>
            </a:r>
            <a:endParaRPr sz="2600">
              <a:solidFill>
                <a:srgbClr val="FF0000"/>
              </a:solidFill>
              <a:latin typeface="Arial"/>
              <a:ea typeface="Arial"/>
              <a:cs typeface="Arial"/>
              <a:sym typeface="Arial"/>
            </a:endParaRPr>
          </a:p>
          <a:p>
            <a:pPr indent="0" lvl="0" marL="0" marR="0" rtl="0" algn="l">
              <a:spcBef>
                <a:spcPts val="0"/>
              </a:spcBef>
              <a:spcAft>
                <a:spcPts val="0"/>
              </a:spcAft>
              <a:buNone/>
            </a:pPr>
            <a:r>
              <a:rPr lang="en-US" sz="2600">
                <a:solidFill>
                  <a:schemeClr val="dk1"/>
                </a:solidFill>
                <a:latin typeface="Arial"/>
                <a:ea typeface="Arial"/>
                <a:cs typeface="Arial"/>
                <a:sym typeface="Arial"/>
              </a:rPr>
              <a:t>Incorporate </a:t>
            </a:r>
            <a:r>
              <a:rPr b="1" lang="en-US" sz="2600">
                <a:solidFill>
                  <a:schemeClr val="dk1"/>
                </a:solidFill>
                <a:latin typeface="Arial"/>
                <a:ea typeface="Arial"/>
                <a:cs typeface="Arial"/>
                <a:sym typeface="Arial"/>
              </a:rPr>
              <a:t>formative assessments </a:t>
            </a:r>
            <a:r>
              <a:rPr lang="en-US" sz="2600">
                <a:solidFill>
                  <a:schemeClr val="dk1"/>
                </a:solidFill>
                <a:latin typeface="Arial"/>
                <a:ea typeface="Arial"/>
                <a:cs typeface="Arial"/>
                <a:sym typeface="Arial"/>
              </a:rPr>
              <a:t>that students can take at their own pace to gauge their understanding.</a:t>
            </a:r>
            <a:endParaRPr/>
          </a:p>
          <a:p>
            <a:pPr indent="0" lvl="0" marL="0" marR="0" rtl="0" algn="l">
              <a:spcBef>
                <a:spcPts val="0"/>
              </a:spcBef>
              <a:spcAft>
                <a:spcPts val="0"/>
              </a:spcAft>
              <a:buNone/>
            </a:pPr>
            <a:r>
              <a:rPr lang="en-US" sz="2600">
                <a:solidFill>
                  <a:schemeClr val="dk1"/>
                </a:solidFill>
                <a:latin typeface="Arial"/>
                <a:ea typeface="Arial"/>
                <a:cs typeface="Arial"/>
                <a:sym typeface="Arial"/>
              </a:rPr>
              <a:t>Use these assessments to provide </a:t>
            </a:r>
            <a:r>
              <a:rPr b="1" lang="en-US" sz="2600">
                <a:solidFill>
                  <a:schemeClr val="dk1"/>
                </a:solidFill>
                <a:latin typeface="Arial"/>
                <a:ea typeface="Arial"/>
                <a:cs typeface="Arial"/>
                <a:sym typeface="Arial"/>
              </a:rPr>
              <a:t>personalized feedback and support.</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69" name="Google Shape;269;p11"/>
          <p:cNvSpPr txBox="1"/>
          <p:nvPr/>
        </p:nvSpPr>
        <p:spPr>
          <a:xfrm>
            <a:off x="6636048" y="6384350"/>
            <a:ext cx="9944845" cy="236988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600">
                <a:solidFill>
                  <a:srgbClr val="FF0000"/>
                </a:solidFill>
                <a:latin typeface="Arial"/>
                <a:ea typeface="Arial"/>
                <a:cs typeface="Arial"/>
                <a:sym typeface="Arial"/>
              </a:rPr>
              <a:t>Encouraging Peer Interaction</a:t>
            </a:r>
            <a:endParaRPr sz="2600">
              <a:solidFill>
                <a:srgbClr val="FF0000"/>
              </a:solidFill>
              <a:latin typeface="Arial"/>
              <a:ea typeface="Arial"/>
              <a:cs typeface="Arial"/>
              <a:sym typeface="Arial"/>
            </a:endParaRPr>
          </a:p>
          <a:p>
            <a:pPr indent="0" lvl="0" marL="0" marR="0" rtl="0" algn="l">
              <a:spcBef>
                <a:spcPts val="0"/>
              </a:spcBef>
              <a:spcAft>
                <a:spcPts val="0"/>
              </a:spcAft>
              <a:buNone/>
            </a:pPr>
            <a:r>
              <a:rPr lang="en-US" sz="2600">
                <a:solidFill>
                  <a:schemeClr val="dk1"/>
                </a:solidFill>
                <a:latin typeface="Arial"/>
                <a:ea typeface="Arial"/>
                <a:cs typeface="Arial"/>
                <a:sym typeface="Arial"/>
              </a:rPr>
              <a:t>Facilitate </a:t>
            </a:r>
            <a:r>
              <a:rPr b="1" lang="en-US" sz="2600">
                <a:solidFill>
                  <a:schemeClr val="dk1"/>
                </a:solidFill>
                <a:latin typeface="Arial"/>
                <a:ea typeface="Arial"/>
                <a:cs typeface="Arial"/>
                <a:sym typeface="Arial"/>
              </a:rPr>
              <a:t>online discussion forums </a:t>
            </a:r>
            <a:r>
              <a:rPr lang="en-US" sz="2600">
                <a:solidFill>
                  <a:schemeClr val="dk1"/>
                </a:solidFill>
                <a:latin typeface="Arial"/>
                <a:ea typeface="Arial"/>
                <a:cs typeface="Arial"/>
                <a:sym typeface="Arial"/>
              </a:rPr>
              <a:t>or </a:t>
            </a:r>
            <a:r>
              <a:rPr b="1" lang="en-US" sz="2600">
                <a:solidFill>
                  <a:schemeClr val="dk1"/>
                </a:solidFill>
                <a:latin typeface="Arial"/>
                <a:ea typeface="Arial"/>
                <a:cs typeface="Arial"/>
                <a:sym typeface="Arial"/>
              </a:rPr>
              <a:t>study groups </a:t>
            </a:r>
            <a:r>
              <a:rPr lang="en-US" sz="2600">
                <a:solidFill>
                  <a:schemeClr val="dk1"/>
                </a:solidFill>
                <a:latin typeface="Arial"/>
                <a:ea typeface="Arial"/>
                <a:cs typeface="Arial"/>
                <a:sym typeface="Arial"/>
              </a:rPr>
              <a:t>to keep students connected and engaged with their peers.</a:t>
            </a:r>
            <a:endParaRPr/>
          </a:p>
          <a:p>
            <a:pPr indent="0" lvl="0" marL="0" marR="0" rtl="0" algn="l">
              <a:spcBef>
                <a:spcPts val="0"/>
              </a:spcBef>
              <a:spcAft>
                <a:spcPts val="0"/>
              </a:spcAft>
              <a:buNone/>
            </a:pPr>
            <a:r>
              <a:rPr b="1" lang="en-US" sz="2600">
                <a:solidFill>
                  <a:schemeClr val="dk1"/>
                </a:solidFill>
                <a:latin typeface="Arial"/>
                <a:ea typeface="Arial"/>
                <a:cs typeface="Arial"/>
                <a:sym typeface="Arial"/>
              </a:rPr>
              <a:t>Peer support </a:t>
            </a:r>
            <a:r>
              <a:rPr lang="en-US" sz="2600">
                <a:solidFill>
                  <a:schemeClr val="dk1"/>
                </a:solidFill>
                <a:latin typeface="Arial"/>
                <a:ea typeface="Arial"/>
                <a:cs typeface="Arial"/>
                <a:sym typeface="Arial"/>
              </a:rPr>
              <a:t>can be instrumental in motivating students and promoting a deeper understanding of the material.</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273" name="Shape 273"/>
        <p:cNvGrpSpPr/>
        <p:nvPr/>
      </p:nvGrpSpPr>
      <p:grpSpPr>
        <a:xfrm>
          <a:off x="0" y="0"/>
          <a:ext cx="0" cy="0"/>
          <a:chOff x="0" y="0"/>
          <a:chExt cx="0" cy="0"/>
        </a:xfrm>
      </p:grpSpPr>
      <p:sp>
        <p:nvSpPr>
          <p:cNvPr id="274" name="Google Shape;274;p12"/>
          <p:cNvSpPr/>
          <p:nvPr/>
        </p:nvSpPr>
        <p:spPr>
          <a:xfrm>
            <a:off x="0" y="0"/>
            <a:ext cx="9144000" cy="880406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5" name="Google Shape;275;p12"/>
          <p:cNvSpPr/>
          <p:nvPr/>
        </p:nvSpPr>
        <p:spPr>
          <a:xfrm>
            <a:off x="0" y="1157630"/>
            <a:ext cx="9144000" cy="7646437"/>
          </a:xfrm>
          <a:custGeom>
            <a:rect b="b" l="l" r="r" t="t"/>
            <a:pathLst>
              <a:path extrusionOk="0" h="5310026" w="6350000">
                <a:moveTo>
                  <a:pt x="6350000" y="5310026"/>
                </a:moveTo>
                <a:lnTo>
                  <a:pt x="0" y="5310026"/>
                </a:lnTo>
                <a:lnTo>
                  <a:pt x="0" y="0"/>
                </a:lnTo>
                <a:lnTo>
                  <a:pt x="6350000" y="5310026"/>
                </a:lnTo>
                <a:close/>
              </a:path>
            </a:pathLst>
          </a:custGeom>
          <a:solidFill>
            <a:srgbClr val="053249"/>
          </a:solidFill>
          <a:ln>
            <a:noFill/>
          </a:ln>
        </p:spPr>
      </p:sp>
      <p:sp>
        <p:nvSpPr>
          <p:cNvPr id="276" name="Google Shape;276;p12"/>
          <p:cNvSpPr/>
          <p:nvPr/>
        </p:nvSpPr>
        <p:spPr>
          <a:xfrm flipH="1">
            <a:off x="-117412" y="6453106"/>
            <a:ext cx="3833894" cy="3833894"/>
          </a:xfrm>
          <a:custGeom>
            <a:rect b="b" l="l" r="r" t="t"/>
            <a:pathLst>
              <a:path extrusionOk="0" h="3833894" w="3833894">
                <a:moveTo>
                  <a:pt x="3833894" y="0"/>
                </a:moveTo>
                <a:lnTo>
                  <a:pt x="0" y="0"/>
                </a:lnTo>
                <a:lnTo>
                  <a:pt x="0" y="3833894"/>
                </a:lnTo>
                <a:lnTo>
                  <a:pt x="3833894" y="3833894"/>
                </a:lnTo>
                <a:lnTo>
                  <a:pt x="3833894" y="0"/>
                </a:lnTo>
                <a:close/>
              </a:path>
            </a:pathLst>
          </a:custGeom>
          <a:blipFill rotWithShape="1">
            <a:blip r:embed="rId3">
              <a:alphaModFix/>
            </a:blip>
            <a:stretch>
              <a:fillRect b="0" l="0" r="0" t="0"/>
            </a:stretch>
          </a:blipFill>
          <a:ln>
            <a:noFill/>
          </a:ln>
        </p:spPr>
      </p:sp>
      <p:sp>
        <p:nvSpPr>
          <p:cNvPr id="277" name="Google Shape;277;p12"/>
          <p:cNvSpPr/>
          <p:nvPr/>
        </p:nvSpPr>
        <p:spPr>
          <a:xfrm flipH="1" rot="10800000">
            <a:off x="5310106" y="0"/>
            <a:ext cx="3833894" cy="3833894"/>
          </a:xfrm>
          <a:custGeom>
            <a:rect b="b" l="l" r="r" t="t"/>
            <a:pathLst>
              <a:path extrusionOk="0" h="3833894" w="3833894">
                <a:moveTo>
                  <a:pt x="3833894" y="0"/>
                </a:moveTo>
                <a:lnTo>
                  <a:pt x="0" y="0"/>
                </a:lnTo>
                <a:lnTo>
                  <a:pt x="0" y="3833894"/>
                </a:lnTo>
                <a:lnTo>
                  <a:pt x="3833894" y="3833894"/>
                </a:lnTo>
                <a:lnTo>
                  <a:pt x="3833894" y="0"/>
                </a:lnTo>
                <a:close/>
              </a:path>
            </a:pathLst>
          </a:custGeom>
          <a:blipFill rotWithShape="1">
            <a:blip r:embed="rId4">
              <a:alphaModFix/>
            </a:blip>
            <a:stretch>
              <a:fillRect b="0" l="0" r="0" t="0"/>
            </a:stretch>
          </a:blipFill>
          <a:ln>
            <a:noFill/>
          </a:ln>
        </p:spPr>
      </p:sp>
      <p:sp>
        <p:nvSpPr>
          <p:cNvPr id="278" name="Google Shape;278;p12"/>
          <p:cNvSpPr txBox="1"/>
          <p:nvPr/>
        </p:nvSpPr>
        <p:spPr>
          <a:xfrm>
            <a:off x="9613816" y="685839"/>
            <a:ext cx="6457864" cy="1231106"/>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lang="en-US" sz="4000">
                <a:solidFill>
                  <a:srgbClr val="033C5B"/>
                </a:solidFill>
                <a:latin typeface="Arial"/>
                <a:ea typeface="Arial"/>
                <a:cs typeface="Arial"/>
                <a:sym typeface="Arial"/>
              </a:rPr>
              <a:t>Designing Application-Oriented Activities</a:t>
            </a:r>
            <a:endParaRPr sz="4000">
              <a:solidFill>
                <a:srgbClr val="033C5B"/>
              </a:solidFill>
              <a:latin typeface="Arial"/>
              <a:ea typeface="Arial"/>
              <a:cs typeface="Arial"/>
              <a:sym typeface="Arial"/>
            </a:endParaRPr>
          </a:p>
        </p:txBody>
      </p:sp>
      <p:sp>
        <p:nvSpPr>
          <p:cNvPr id="279" name="Google Shape;279;p12"/>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5">
              <a:alphaModFix/>
            </a:blip>
            <a:stretch>
              <a:fillRect b="0" l="0" r="0" t="0"/>
            </a:stretch>
          </a:blipFill>
          <a:ln>
            <a:noFill/>
          </a:ln>
        </p:spPr>
      </p:sp>
      <p:sp>
        <p:nvSpPr>
          <p:cNvPr id="280" name="Google Shape;280;p12"/>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6">
              <a:alphaModFix/>
            </a:blip>
            <a:stretch>
              <a:fillRect b="0" l="0" r="0" t="0"/>
            </a:stretch>
          </a:blipFill>
          <a:ln>
            <a:noFill/>
          </a:ln>
        </p:spPr>
      </p:sp>
      <p:sp>
        <p:nvSpPr>
          <p:cNvPr id="281" name="Google Shape;281;p12"/>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282" name="Google Shape;282;p12"/>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3" name="Google Shape;283;p12"/>
          <p:cNvSpPr txBox="1"/>
          <p:nvPr/>
        </p:nvSpPr>
        <p:spPr>
          <a:xfrm>
            <a:off x="9613816" y="2166488"/>
            <a:ext cx="8025875" cy="677108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600">
                <a:solidFill>
                  <a:schemeClr val="dk1"/>
                </a:solidFill>
                <a:latin typeface="Arial"/>
                <a:ea typeface="Arial"/>
                <a:cs typeface="Arial"/>
                <a:sym typeface="Arial"/>
              </a:rPr>
              <a:t>Focus on Practical Application</a:t>
            </a:r>
            <a:endParaRPr sz="2600">
              <a:solidFill>
                <a:schemeClr val="dk1"/>
              </a:solidFill>
              <a:latin typeface="Arial"/>
              <a:ea typeface="Arial"/>
              <a:cs typeface="Arial"/>
              <a:sym typeface="Arial"/>
            </a:endParaRPr>
          </a:p>
          <a:p>
            <a:pPr indent="0" lvl="0" marL="0" marR="0" rtl="0" algn="l">
              <a:spcBef>
                <a:spcPts val="0"/>
              </a:spcBef>
              <a:spcAft>
                <a:spcPts val="0"/>
              </a:spcAft>
              <a:buNone/>
            </a:pPr>
            <a:r>
              <a:rPr lang="en-US" sz="2600">
                <a:solidFill>
                  <a:schemeClr val="dk1"/>
                </a:solidFill>
                <a:latin typeface="Arial"/>
                <a:ea typeface="Arial"/>
                <a:cs typeface="Arial"/>
                <a:sym typeface="Arial"/>
              </a:rPr>
              <a:t>Emphasize the importance of activities that enable students to apply what they've learned in practical scenarios, bridging the gap between theory and practice.</a:t>
            </a:r>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a:p>
            <a:pPr indent="0" lvl="0" marL="0" marR="0" rtl="0" algn="l">
              <a:spcBef>
                <a:spcPts val="0"/>
              </a:spcBef>
              <a:spcAft>
                <a:spcPts val="0"/>
              </a:spcAft>
              <a:buNone/>
            </a:pPr>
            <a:r>
              <a:rPr b="1" lang="en-US" sz="2600">
                <a:solidFill>
                  <a:schemeClr val="dk1"/>
                </a:solidFill>
                <a:latin typeface="Arial"/>
                <a:ea typeface="Arial"/>
                <a:cs typeface="Arial"/>
                <a:sym typeface="Arial"/>
              </a:rPr>
              <a:t>Key Aspects of Application-Oriented Activities</a:t>
            </a:r>
            <a:endParaRPr sz="2600">
              <a:solidFill>
                <a:schemeClr val="dk1"/>
              </a:solidFill>
              <a:latin typeface="Arial"/>
              <a:ea typeface="Arial"/>
              <a:cs typeface="Arial"/>
              <a:sym typeface="Arial"/>
            </a:endParaRPr>
          </a:p>
          <a:p>
            <a:pPr indent="-457200" lvl="0" marL="457200" marR="0" rtl="0" algn="l">
              <a:spcBef>
                <a:spcPts val="0"/>
              </a:spcBef>
              <a:spcAft>
                <a:spcPts val="0"/>
              </a:spcAft>
              <a:buClr>
                <a:schemeClr val="dk1"/>
              </a:buClr>
              <a:buSzPts val="2600"/>
              <a:buFont typeface="Arial"/>
              <a:buChar char="•"/>
            </a:pPr>
            <a:r>
              <a:rPr b="1" lang="en-US" sz="2600">
                <a:solidFill>
                  <a:schemeClr val="dk1"/>
                </a:solidFill>
                <a:latin typeface="Arial"/>
                <a:ea typeface="Arial"/>
                <a:cs typeface="Arial"/>
                <a:sym typeface="Arial"/>
              </a:rPr>
              <a:t>Relevance</a:t>
            </a:r>
            <a:r>
              <a:rPr lang="en-US" sz="2600">
                <a:solidFill>
                  <a:schemeClr val="dk1"/>
                </a:solidFill>
                <a:latin typeface="Arial"/>
                <a:ea typeface="Arial"/>
                <a:cs typeface="Arial"/>
                <a:sym typeface="Arial"/>
              </a:rPr>
              <a:t>: Design activities that are closely related to real-world scenarios to make the learning more applicable and meaningful.</a:t>
            </a:r>
            <a:endParaRPr/>
          </a:p>
          <a:p>
            <a:pPr indent="-457200" lvl="0" marL="457200" marR="0" rtl="0" algn="l">
              <a:spcBef>
                <a:spcPts val="0"/>
              </a:spcBef>
              <a:spcAft>
                <a:spcPts val="0"/>
              </a:spcAft>
              <a:buClr>
                <a:schemeClr val="dk1"/>
              </a:buClr>
              <a:buSzPts val="2600"/>
              <a:buFont typeface="Arial"/>
              <a:buChar char="•"/>
            </a:pPr>
            <a:r>
              <a:rPr b="1" lang="en-US" sz="2600">
                <a:solidFill>
                  <a:schemeClr val="dk1"/>
                </a:solidFill>
                <a:latin typeface="Arial"/>
                <a:ea typeface="Arial"/>
                <a:cs typeface="Arial"/>
                <a:sym typeface="Arial"/>
              </a:rPr>
              <a:t>Creativity</a:t>
            </a:r>
            <a:r>
              <a:rPr lang="en-US" sz="2600">
                <a:solidFill>
                  <a:schemeClr val="dk1"/>
                </a:solidFill>
                <a:latin typeface="Arial"/>
                <a:ea typeface="Arial"/>
                <a:cs typeface="Arial"/>
                <a:sym typeface="Arial"/>
              </a:rPr>
              <a:t>: Encourage students to think creatively and innovatively in applying concepts, fostering problem-solving skills.</a:t>
            </a:r>
            <a:endParaRPr/>
          </a:p>
          <a:p>
            <a:pPr indent="-457200" lvl="0" marL="457200" marR="0" rtl="0" algn="l">
              <a:spcBef>
                <a:spcPts val="0"/>
              </a:spcBef>
              <a:spcAft>
                <a:spcPts val="0"/>
              </a:spcAft>
              <a:buClr>
                <a:schemeClr val="dk1"/>
              </a:buClr>
              <a:buSzPts val="2600"/>
              <a:buFont typeface="Arial"/>
              <a:buChar char="•"/>
            </a:pPr>
            <a:r>
              <a:rPr b="1" lang="en-US" sz="2600">
                <a:solidFill>
                  <a:schemeClr val="dk1"/>
                </a:solidFill>
                <a:latin typeface="Arial"/>
                <a:ea typeface="Arial"/>
                <a:cs typeface="Arial"/>
                <a:sym typeface="Arial"/>
              </a:rPr>
              <a:t>Collaboration</a:t>
            </a:r>
            <a:r>
              <a:rPr lang="en-US" sz="2600">
                <a:solidFill>
                  <a:schemeClr val="dk1"/>
                </a:solidFill>
                <a:latin typeface="Arial"/>
                <a:ea typeface="Arial"/>
                <a:cs typeface="Arial"/>
                <a:sym typeface="Arial"/>
              </a:rPr>
              <a:t>: Incorporate group projects or tasks that require teamwork, simulating real-life collaborative environments.</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284" name="Google Shape;284;p12"/>
          <p:cNvPicPr preferRelativeResize="0"/>
          <p:nvPr/>
        </p:nvPicPr>
        <p:blipFill rotWithShape="1">
          <a:blip r:embed="rId7">
            <a:alphaModFix/>
          </a:blip>
          <a:srcRect b="0" l="0" r="0" t="0"/>
          <a:stretch/>
        </p:blipFill>
        <p:spPr>
          <a:xfrm>
            <a:off x="714746" y="1916945"/>
            <a:ext cx="7714508" cy="51435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288" name="Shape 288"/>
        <p:cNvGrpSpPr/>
        <p:nvPr/>
      </p:nvGrpSpPr>
      <p:grpSpPr>
        <a:xfrm>
          <a:off x="0" y="0"/>
          <a:ext cx="0" cy="0"/>
          <a:chOff x="0" y="0"/>
          <a:chExt cx="0" cy="0"/>
        </a:xfrm>
      </p:grpSpPr>
      <p:sp>
        <p:nvSpPr>
          <p:cNvPr id="289" name="Google Shape;289;p13"/>
          <p:cNvSpPr txBox="1"/>
          <p:nvPr/>
        </p:nvSpPr>
        <p:spPr>
          <a:xfrm>
            <a:off x="734019" y="1789147"/>
            <a:ext cx="14177966" cy="2330638"/>
          </a:xfrm>
          <a:prstGeom prst="rect">
            <a:avLst/>
          </a:prstGeom>
          <a:noFill/>
          <a:ln>
            <a:noFill/>
          </a:ln>
        </p:spPr>
        <p:txBody>
          <a:bodyPr anchorCtr="0" anchor="t" bIns="0" lIns="0" spcFirstLastPara="1" rIns="0" wrap="square" tIns="0">
            <a:spAutoFit/>
          </a:bodyPr>
          <a:lstStyle/>
          <a:p>
            <a:pPr indent="0" lvl="0" marL="0" marR="0" rtl="0" algn="l">
              <a:lnSpc>
                <a:spcPct val="242000"/>
              </a:lnSpc>
              <a:spcBef>
                <a:spcPts val="0"/>
              </a:spcBef>
              <a:spcAft>
                <a:spcPts val="0"/>
              </a:spcAft>
              <a:buNone/>
            </a:pPr>
            <a:r>
              <a:rPr lang="en-US" sz="4000">
                <a:solidFill>
                  <a:srgbClr val="033C5B"/>
                </a:solidFill>
                <a:latin typeface="Arial"/>
                <a:ea typeface="Arial"/>
                <a:cs typeface="Arial"/>
                <a:sym typeface="Arial"/>
              </a:rPr>
              <a:t>Designing Application-Oriented Activities</a:t>
            </a:r>
            <a:endParaRPr/>
          </a:p>
          <a:p>
            <a:pPr indent="0" lvl="0" marL="0" marR="0" rtl="0" algn="l">
              <a:lnSpc>
                <a:spcPct val="242000"/>
              </a:lnSpc>
              <a:spcBef>
                <a:spcPts val="0"/>
              </a:spcBef>
              <a:spcAft>
                <a:spcPts val="0"/>
              </a:spcAft>
              <a:buNone/>
            </a:pPr>
            <a:r>
              <a:t/>
            </a:r>
            <a:endParaRPr sz="4000">
              <a:solidFill>
                <a:srgbClr val="033C5B"/>
              </a:solidFill>
              <a:latin typeface="Arial"/>
              <a:ea typeface="Arial"/>
              <a:cs typeface="Arial"/>
              <a:sym typeface="Arial"/>
            </a:endParaRPr>
          </a:p>
        </p:txBody>
      </p:sp>
      <p:sp>
        <p:nvSpPr>
          <p:cNvPr id="290" name="Google Shape;290;p13"/>
          <p:cNvSpPr/>
          <p:nvPr/>
        </p:nvSpPr>
        <p:spPr>
          <a:xfrm>
            <a:off x="17044742" y="-150232"/>
            <a:ext cx="1246758" cy="8954299"/>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1" name="Google Shape;291;p13"/>
          <p:cNvSpPr/>
          <p:nvPr/>
        </p:nvSpPr>
        <p:spPr>
          <a:xfrm rot="-5400000">
            <a:off x="8522371" y="-8522371"/>
            <a:ext cx="1246758" cy="18291501"/>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2" name="Google Shape;292;p13"/>
          <p:cNvSpPr/>
          <p:nvPr/>
        </p:nvSpPr>
        <p:spPr>
          <a:xfrm rot="10800000">
            <a:off x="13961765" y="-1849"/>
            <a:ext cx="4329736" cy="4322808"/>
          </a:xfrm>
          <a:custGeom>
            <a:rect b="b" l="l" r="r" t="t"/>
            <a:pathLst>
              <a:path extrusionOk="0" h="6339840" w="6350000">
                <a:moveTo>
                  <a:pt x="6350000" y="6339840"/>
                </a:moveTo>
                <a:lnTo>
                  <a:pt x="0" y="6339840"/>
                </a:lnTo>
                <a:lnTo>
                  <a:pt x="0" y="0"/>
                </a:lnTo>
                <a:lnTo>
                  <a:pt x="6350000" y="6339840"/>
                </a:lnTo>
                <a:close/>
              </a:path>
            </a:pathLst>
          </a:custGeom>
          <a:solidFill>
            <a:srgbClr val="053249"/>
          </a:solidFill>
          <a:ln>
            <a:noFill/>
          </a:ln>
        </p:spPr>
      </p:sp>
      <p:sp>
        <p:nvSpPr>
          <p:cNvPr id="293" name="Google Shape;293;p13"/>
          <p:cNvSpPr/>
          <p:nvPr/>
        </p:nvSpPr>
        <p:spPr>
          <a:xfrm flipH="1" rot="10800000">
            <a:off x="16406647" y="0"/>
            <a:ext cx="1884854" cy="1884854"/>
          </a:xfrm>
          <a:custGeom>
            <a:rect b="b" l="l" r="r" t="t"/>
            <a:pathLst>
              <a:path extrusionOk="0" h="1884854" w="1884854">
                <a:moveTo>
                  <a:pt x="1884854" y="0"/>
                </a:moveTo>
                <a:lnTo>
                  <a:pt x="0" y="0"/>
                </a:lnTo>
                <a:lnTo>
                  <a:pt x="0" y="1884854"/>
                </a:lnTo>
                <a:lnTo>
                  <a:pt x="1884854" y="1884854"/>
                </a:lnTo>
                <a:lnTo>
                  <a:pt x="1884854" y="0"/>
                </a:lnTo>
                <a:close/>
              </a:path>
            </a:pathLst>
          </a:custGeom>
          <a:blipFill rotWithShape="1">
            <a:blip r:embed="rId3">
              <a:alphaModFix/>
            </a:blip>
            <a:stretch>
              <a:fillRect b="0" l="0" r="0" t="0"/>
            </a:stretch>
          </a:blipFill>
          <a:ln>
            <a:noFill/>
          </a:ln>
        </p:spPr>
      </p:sp>
      <p:sp>
        <p:nvSpPr>
          <p:cNvPr id="294" name="Google Shape;294;p13"/>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4">
              <a:alphaModFix/>
            </a:blip>
            <a:stretch>
              <a:fillRect b="0" l="0" r="0" t="0"/>
            </a:stretch>
          </a:blipFill>
          <a:ln>
            <a:noFill/>
          </a:ln>
        </p:spPr>
      </p:sp>
      <p:sp>
        <p:nvSpPr>
          <p:cNvPr id="295" name="Google Shape;295;p13"/>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5">
              <a:alphaModFix/>
            </a:blip>
            <a:stretch>
              <a:fillRect b="0" l="0" r="0" t="0"/>
            </a:stretch>
          </a:blipFill>
          <a:ln>
            <a:noFill/>
          </a:ln>
        </p:spPr>
      </p:sp>
      <p:sp>
        <p:nvSpPr>
          <p:cNvPr id="296" name="Google Shape;296;p13"/>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297" name="Google Shape;297;p13"/>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8" name="Google Shape;298;p13"/>
          <p:cNvSpPr txBox="1"/>
          <p:nvPr/>
        </p:nvSpPr>
        <p:spPr>
          <a:xfrm>
            <a:off x="1408084" y="3476752"/>
            <a:ext cx="4218981" cy="209288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600">
                <a:solidFill>
                  <a:schemeClr val="dk1"/>
                </a:solidFill>
                <a:latin typeface="Arial"/>
                <a:ea typeface="Arial"/>
                <a:cs typeface="Arial"/>
                <a:sym typeface="Arial"/>
              </a:rPr>
              <a:t>Strategies for effective implementation:</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Clear instructions </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Diverse methods </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Feedback mechanisms </a:t>
            </a:r>
            <a:endParaRPr sz="2600">
              <a:solidFill>
                <a:schemeClr val="dk1"/>
              </a:solidFill>
              <a:latin typeface="Arial"/>
              <a:ea typeface="Arial"/>
              <a:cs typeface="Arial"/>
              <a:sym typeface="Arial"/>
            </a:endParaRPr>
          </a:p>
        </p:txBody>
      </p:sp>
      <p:sp>
        <p:nvSpPr>
          <p:cNvPr id="299" name="Google Shape;299;p13"/>
          <p:cNvSpPr txBox="1"/>
          <p:nvPr/>
        </p:nvSpPr>
        <p:spPr>
          <a:xfrm>
            <a:off x="6301130" y="3476752"/>
            <a:ext cx="3824673" cy="409342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600">
                <a:solidFill>
                  <a:schemeClr val="dk1"/>
                </a:solidFill>
                <a:latin typeface="Arial"/>
                <a:ea typeface="Arial"/>
                <a:cs typeface="Arial"/>
                <a:sym typeface="Arial"/>
              </a:rPr>
              <a:t>Increasing Student Engagement and Investment:</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Active participation</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Ownership and autonomy </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Real world relevance </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Collaboration and communication </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00" name="Google Shape;300;p13"/>
          <p:cNvSpPr txBox="1"/>
          <p:nvPr/>
        </p:nvSpPr>
        <p:spPr>
          <a:xfrm>
            <a:off x="10799868" y="3476752"/>
            <a:ext cx="4045812" cy="409342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600">
                <a:solidFill>
                  <a:schemeClr val="dk1"/>
                </a:solidFill>
                <a:latin typeface="Arial"/>
                <a:ea typeface="Arial"/>
                <a:cs typeface="Arial"/>
                <a:sym typeface="Arial"/>
              </a:rPr>
              <a:t>Catering to different learning styles for inclusivity:</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Diverse approaches </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Adaptability </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Student-centered learning </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Feedback and personalized support </a:t>
            </a:r>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p:txBody>
      </p:sp>
      <p:pic>
        <p:nvPicPr>
          <p:cNvPr id="301" name="Google Shape;301;p13"/>
          <p:cNvPicPr preferRelativeResize="0"/>
          <p:nvPr/>
        </p:nvPicPr>
        <p:blipFill rotWithShape="1">
          <a:blip r:embed="rId6">
            <a:alphaModFix/>
          </a:blip>
          <a:srcRect b="0" l="0" r="0" t="0"/>
          <a:stretch/>
        </p:blipFill>
        <p:spPr>
          <a:xfrm>
            <a:off x="2286000" y="6214222"/>
            <a:ext cx="2160053" cy="2160053"/>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305" name="Shape 305"/>
        <p:cNvGrpSpPr/>
        <p:nvPr/>
      </p:nvGrpSpPr>
      <p:grpSpPr>
        <a:xfrm>
          <a:off x="0" y="0"/>
          <a:ext cx="0" cy="0"/>
          <a:chOff x="0" y="0"/>
          <a:chExt cx="0" cy="0"/>
        </a:xfrm>
      </p:grpSpPr>
      <p:sp>
        <p:nvSpPr>
          <p:cNvPr id="306" name="Google Shape;306;p14"/>
          <p:cNvSpPr txBox="1"/>
          <p:nvPr/>
        </p:nvSpPr>
        <p:spPr>
          <a:xfrm>
            <a:off x="1028700" y="827483"/>
            <a:ext cx="6990285" cy="1231106"/>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None/>
            </a:pPr>
            <a:r>
              <a:rPr lang="en-US" sz="4000">
                <a:solidFill>
                  <a:srgbClr val="033C5B"/>
                </a:solidFill>
                <a:latin typeface="Arial"/>
                <a:ea typeface="Arial"/>
                <a:cs typeface="Arial"/>
                <a:sym typeface="Arial"/>
              </a:rPr>
              <a:t>Assessment strategies in blended learning</a:t>
            </a:r>
            <a:endParaRPr sz="4000">
              <a:solidFill>
                <a:srgbClr val="033C5B"/>
              </a:solidFill>
              <a:latin typeface="Arial"/>
              <a:ea typeface="Arial"/>
              <a:cs typeface="Arial"/>
              <a:sym typeface="Arial"/>
            </a:endParaRPr>
          </a:p>
        </p:txBody>
      </p:sp>
      <p:sp>
        <p:nvSpPr>
          <p:cNvPr id="307" name="Google Shape;307;p14"/>
          <p:cNvSpPr/>
          <p:nvPr/>
        </p:nvSpPr>
        <p:spPr>
          <a:xfrm>
            <a:off x="9144000" y="3783991"/>
            <a:ext cx="9144000" cy="6503009"/>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8" name="Google Shape;308;p14"/>
          <p:cNvSpPr/>
          <p:nvPr/>
        </p:nvSpPr>
        <p:spPr>
          <a:xfrm>
            <a:off x="9144000" y="0"/>
            <a:ext cx="9144000" cy="5143500"/>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9" name="Google Shape;309;p14"/>
          <p:cNvSpPr/>
          <p:nvPr/>
        </p:nvSpPr>
        <p:spPr>
          <a:xfrm rot="5400000">
            <a:off x="9144000" y="7702914"/>
            <a:ext cx="2584086" cy="2584086"/>
          </a:xfrm>
          <a:custGeom>
            <a:rect b="b" l="l" r="r" t="t"/>
            <a:pathLst>
              <a:path extrusionOk="0" h="2584086" w="2584086">
                <a:moveTo>
                  <a:pt x="0" y="0"/>
                </a:moveTo>
                <a:lnTo>
                  <a:pt x="2584086" y="0"/>
                </a:lnTo>
                <a:lnTo>
                  <a:pt x="2584086" y="2584086"/>
                </a:lnTo>
                <a:lnTo>
                  <a:pt x="0" y="2584086"/>
                </a:lnTo>
                <a:lnTo>
                  <a:pt x="0" y="0"/>
                </a:lnTo>
                <a:close/>
              </a:path>
            </a:pathLst>
          </a:custGeom>
          <a:blipFill rotWithShape="1">
            <a:blip r:embed="rId3">
              <a:alphaModFix/>
            </a:blip>
            <a:stretch>
              <a:fillRect b="0" l="0" r="0" t="0"/>
            </a:stretch>
          </a:blipFill>
          <a:ln>
            <a:noFill/>
          </a:ln>
        </p:spPr>
      </p:sp>
      <p:sp>
        <p:nvSpPr>
          <p:cNvPr id="310" name="Google Shape;310;p14"/>
          <p:cNvSpPr/>
          <p:nvPr/>
        </p:nvSpPr>
        <p:spPr>
          <a:xfrm rot="-5400000">
            <a:off x="15703914" y="0"/>
            <a:ext cx="2584086" cy="2584086"/>
          </a:xfrm>
          <a:custGeom>
            <a:rect b="b" l="l" r="r" t="t"/>
            <a:pathLst>
              <a:path extrusionOk="0" h="2584086" w="2584086">
                <a:moveTo>
                  <a:pt x="0" y="0"/>
                </a:moveTo>
                <a:lnTo>
                  <a:pt x="2584086" y="0"/>
                </a:lnTo>
                <a:lnTo>
                  <a:pt x="2584086" y="2584086"/>
                </a:lnTo>
                <a:lnTo>
                  <a:pt x="0" y="2584086"/>
                </a:lnTo>
                <a:lnTo>
                  <a:pt x="0" y="0"/>
                </a:lnTo>
                <a:close/>
              </a:path>
            </a:pathLst>
          </a:custGeom>
          <a:blipFill rotWithShape="1">
            <a:blip r:embed="rId4">
              <a:alphaModFix/>
            </a:blip>
            <a:stretch>
              <a:fillRect b="0" l="0" r="0" t="0"/>
            </a:stretch>
          </a:blipFill>
          <a:ln>
            <a:noFill/>
          </a:ln>
        </p:spPr>
      </p:sp>
      <p:sp>
        <p:nvSpPr>
          <p:cNvPr id="311" name="Google Shape;311;p14"/>
          <p:cNvSpPr/>
          <p:nvPr/>
        </p:nvSpPr>
        <p:spPr>
          <a:xfrm>
            <a:off x="11243339" y="2258982"/>
            <a:ext cx="4945322" cy="5769036"/>
          </a:xfrm>
          <a:custGeom>
            <a:rect b="b" l="l" r="r" t="t"/>
            <a:pathLst>
              <a:path extrusionOk="0" h="5769036" w="4945322">
                <a:moveTo>
                  <a:pt x="0" y="0"/>
                </a:moveTo>
                <a:lnTo>
                  <a:pt x="4945322" y="0"/>
                </a:lnTo>
                <a:lnTo>
                  <a:pt x="4945322" y="5769036"/>
                </a:lnTo>
                <a:lnTo>
                  <a:pt x="0" y="5769036"/>
                </a:lnTo>
                <a:lnTo>
                  <a:pt x="0" y="0"/>
                </a:lnTo>
                <a:close/>
              </a:path>
            </a:pathLst>
          </a:custGeom>
          <a:blipFill rotWithShape="1">
            <a:blip r:embed="rId5">
              <a:alphaModFix/>
            </a:blip>
            <a:stretch>
              <a:fillRect b="0" l="-37489" r="-37489" t="0"/>
            </a:stretch>
          </a:blipFill>
          <a:ln>
            <a:noFill/>
          </a:ln>
        </p:spPr>
      </p:sp>
      <p:sp>
        <p:nvSpPr>
          <p:cNvPr id="312" name="Google Shape;312;p14"/>
          <p:cNvSpPr/>
          <p:nvPr/>
        </p:nvSpPr>
        <p:spPr>
          <a:xfrm>
            <a:off x="385759" y="8288550"/>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6">
              <a:alphaModFix/>
            </a:blip>
            <a:stretch>
              <a:fillRect b="0" l="0" r="0" t="0"/>
            </a:stretch>
          </a:blipFill>
          <a:ln>
            <a:noFill/>
          </a:ln>
        </p:spPr>
      </p:sp>
      <p:sp>
        <p:nvSpPr>
          <p:cNvPr id="313" name="Google Shape;313;p14"/>
          <p:cNvSpPr/>
          <p:nvPr/>
        </p:nvSpPr>
        <p:spPr>
          <a:xfrm>
            <a:off x="2874251" y="91043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7">
              <a:alphaModFix/>
            </a:blip>
            <a:stretch>
              <a:fillRect b="0" l="0" r="0" t="0"/>
            </a:stretch>
          </a:blipFill>
          <a:ln>
            <a:noFill/>
          </a:ln>
        </p:spPr>
      </p:sp>
      <p:sp>
        <p:nvSpPr>
          <p:cNvPr id="314" name="Google Shape;314;p14"/>
          <p:cNvSpPr txBox="1"/>
          <p:nvPr/>
        </p:nvSpPr>
        <p:spPr>
          <a:xfrm>
            <a:off x="740695" y="3065973"/>
            <a:ext cx="6858000" cy="209288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600">
                <a:solidFill>
                  <a:schemeClr val="dk1"/>
                </a:solidFill>
                <a:latin typeface="Arial"/>
                <a:ea typeface="Arial"/>
                <a:cs typeface="Arial"/>
                <a:sym typeface="Arial"/>
              </a:rPr>
              <a:t>Blended learning environments require a multifaceted approach to assessment, combining </a:t>
            </a:r>
            <a:r>
              <a:rPr b="1" lang="en-US" sz="2600">
                <a:solidFill>
                  <a:schemeClr val="dk1"/>
                </a:solidFill>
                <a:latin typeface="Arial"/>
                <a:ea typeface="Arial"/>
                <a:cs typeface="Arial"/>
                <a:sym typeface="Arial"/>
              </a:rPr>
              <a:t>traditional</a:t>
            </a:r>
            <a:r>
              <a:rPr lang="en-US" sz="2600">
                <a:solidFill>
                  <a:schemeClr val="dk1"/>
                </a:solidFill>
                <a:latin typeface="Arial"/>
                <a:ea typeface="Arial"/>
                <a:cs typeface="Arial"/>
                <a:sym typeface="Arial"/>
              </a:rPr>
              <a:t> and </a:t>
            </a:r>
            <a:r>
              <a:rPr b="1" lang="en-US" sz="2600">
                <a:solidFill>
                  <a:schemeClr val="dk1"/>
                </a:solidFill>
                <a:latin typeface="Arial"/>
                <a:ea typeface="Arial"/>
                <a:cs typeface="Arial"/>
                <a:sym typeface="Arial"/>
              </a:rPr>
              <a:t>digital</a:t>
            </a:r>
            <a:r>
              <a:rPr lang="en-US" sz="2600">
                <a:solidFill>
                  <a:schemeClr val="dk1"/>
                </a:solidFill>
                <a:latin typeface="Arial"/>
                <a:ea typeface="Arial"/>
                <a:cs typeface="Arial"/>
                <a:sym typeface="Arial"/>
              </a:rPr>
              <a:t> methodologies to evaluate student performance effectively</a:t>
            </a:r>
            <a:endParaRPr/>
          </a:p>
        </p:txBody>
      </p:sp>
      <p:sp>
        <p:nvSpPr>
          <p:cNvPr id="315" name="Google Shape;315;p14"/>
          <p:cNvSpPr txBox="1"/>
          <p:nvPr/>
        </p:nvSpPr>
        <p:spPr>
          <a:xfrm>
            <a:off x="740695" y="5355212"/>
            <a:ext cx="7107905" cy="236988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600">
                <a:solidFill>
                  <a:schemeClr val="dk1"/>
                </a:solidFill>
                <a:latin typeface="Arial"/>
                <a:ea typeface="Arial"/>
                <a:cs typeface="Arial"/>
                <a:sym typeface="Arial"/>
              </a:rPr>
              <a:t>Key assessment strategies</a:t>
            </a:r>
            <a:r>
              <a:rPr lang="en-US" sz="2600">
                <a:solidFill>
                  <a:schemeClr val="dk1"/>
                </a:solidFill>
                <a:latin typeface="Arial"/>
                <a:ea typeface="Arial"/>
                <a:cs typeface="Arial"/>
                <a:sym typeface="Arial"/>
              </a:rPr>
              <a:t>:</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Formative assessments</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Summative assessments</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Digital tools </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Peer and self-assessment tools</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319" name="Shape 319"/>
        <p:cNvGrpSpPr/>
        <p:nvPr/>
      </p:nvGrpSpPr>
      <p:grpSpPr>
        <a:xfrm>
          <a:off x="0" y="0"/>
          <a:ext cx="0" cy="0"/>
          <a:chOff x="0" y="0"/>
          <a:chExt cx="0" cy="0"/>
        </a:xfrm>
      </p:grpSpPr>
      <p:sp>
        <p:nvSpPr>
          <p:cNvPr id="320" name="Google Shape;320;p15"/>
          <p:cNvSpPr txBox="1"/>
          <p:nvPr/>
        </p:nvSpPr>
        <p:spPr>
          <a:xfrm>
            <a:off x="734019" y="1789147"/>
            <a:ext cx="14177966" cy="1086708"/>
          </a:xfrm>
          <a:prstGeom prst="rect">
            <a:avLst/>
          </a:prstGeom>
          <a:noFill/>
          <a:ln>
            <a:noFill/>
          </a:ln>
        </p:spPr>
        <p:txBody>
          <a:bodyPr anchorCtr="0" anchor="t" bIns="0" lIns="0" spcFirstLastPara="1" rIns="0" wrap="square" tIns="0">
            <a:spAutoFit/>
          </a:bodyPr>
          <a:lstStyle/>
          <a:p>
            <a:pPr indent="0" lvl="0" marL="0" marR="0" rtl="0" algn="l">
              <a:lnSpc>
                <a:spcPct val="242000"/>
              </a:lnSpc>
              <a:spcBef>
                <a:spcPts val="0"/>
              </a:spcBef>
              <a:spcAft>
                <a:spcPts val="0"/>
              </a:spcAft>
              <a:buNone/>
            </a:pPr>
            <a:r>
              <a:rPr lang="en-US" sz="4000">
                <a:solidFill>
                  <a:srgbClr val="033C5B"/>
                </a:solidFill>
                <a:latin typeface="Arial"/>
                <a:ea typeface="Arial"/>
                <a:cs typeface="Arial"/>
                <a:sym typeface="Arial"/>
              </a:rPr>
              <a:t>Assessment strategies in blended learning</a:t>
            </a:r>
            <a:endParaRPr sz="4000">
              <a:solidFill>
                <a:srgbClr val="033C5B"/>
              </a:solidFill>
              <a:latin typeface="Arial"/>
              <a:ea typeface="Arial"/>
              <a:cs typeface="Arial"/>
              <a:sym typeface="Arial"/>
            </a:endParaRPr>
          </a:p>
        </p:txBody>
      </p:sp>
      <p:sp>
        <p:nvSpPr>
          <p:cNvPr id="321" name="Google Shape;321;p15"/>
          <p:cNvSpPr/>
          <p:nvPr/>
        </p:nvSpPr>
        <p:spPr>
          <a:xfrm>
            <a:off x="17044742" y="-150232"/>
            <a:ext cx="1246758" cy="8954299"/>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2" name="Google Shape;322;p15"/>
          <p:cNvSpPr/>
          <p:nvPr/>
        </p:nvSpPr>
        <p:spPr>
          <a:xfrm rot="-5400000">
            <a:off x="8522371" y="-8522371"/>
            <a:ext cx="1246758" cy="18291501"/>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3" name="Google Shape;323;p15"/>
          <p:cNvSpPr/>
          <p:nvPr/>
        </p:nvSpPr>
        <p:spPr>
          <a:xfrm rot="10800000">
            <a:off x="13961765" y="-1849"/>
            <a:ext cx="4329736" cy="4322808"/>
          </a:xfrm>
          <a:custGeom>
            <a:rect b="b" l="l" r="r" t="t"/>
            <a:pathLst>
              <a:path extrusionOk="0" h="6339840" w="6350000">
                <a:moveTo>
                  <a:pt x="6350000" y="6339840"/>
                </a:moveTo>
                <a:lnTo>
                  <a:pt x="0" y="6339840"/>
                </a:lnTo>
                <a:lnTo>
                  <a:pt x="0" y="0"/>
                </a:lnTo>
                <a:lnTo>
                  <a:pt x="6350000" y="6339840"/>
                </a:lnTo>
                <a:close/>
              </a:path>
            </a:pathLst>
          </a:custGeom>
          <a:solidFill>
            <a:srgbClr val="053249"/>
          </a:solidFill>
          <a:ln>
            <a:noFill/>
          </a:ln>
        </p:spPr>
      </p:sp>
      <p:sp>
        <p:nvSpPr>
          <p:cNvPr id="324" name="Google Shape;324;p15"/>
          <p:cNvSpPr/>
          <p:nvPr/>
        </p:nvSpPr>
        <p:spPr>
          <a:xfrm flipH="1" rot="10800000">
            <a:off x="16406647" y="0"/>
            <a:ext cx="1884854" cy="1884854"/>
          </a:xfrm>
          <a:custGeom>
            <a:rect b="b" l="l" r="r" t="t"/>
            <a:pathLst>
              <a:path extrusionOk="0" h="1884854" w="1884854">
                <a:moveTo>
                  <a:pt x="1884854" y="0"/>
                </a:moveTo>
                <a:lnTo>
                  <a:pt x="0" y="0"/>
                </a:lnTo>
                <a:lnTo>
                  <a:pt x="0" y="1884854"/>
                </a:lnTo>
                <a:lnTo>
                  <a:pt x="1884854" y="1884854"/>
                </a:lnTo>
                <a:lnTo>
                  <a:pt x="1884854" y="0"/>
                </a:lnTo>
                <a:close/>
              </a:path>
            </a:pathLst>
          </a:custGeom>
          <a:blipFill rotWithShape="1">
            <a:blip r:embed="rId3">
              <a:alphaModFix/>
            </a:blip>
            <a:stretch>
              <a:fillRect b="0" l="0" r="0" t="0"/>
            </a:stretch>
          </a:blipFill>
          <a:ln>
            <a:noFill/>
          </a:ln>
        </p:spPr>
      </p:sp>
      <p:sp>
        <p:nvSpPr>
          <p:cNvPr id="325" name="Google Shape;325;p15"/>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4">
              <a:alphaModFix/>
            </a:blip>
            <a:stretch>
              <a:fillRect b="0" l="0" r="0" t="0"/>
            </a:stretch>
          </a:blipFill>
          <a:ln>
            <a:noFill/>
          </a:ln>
        </p:spPr>
      </p:sp>
      <p:sp>
        <p:nvSpPr>
          <p:cNvPr id="326" name="Google Shape;326;p15"/>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5">
              <a:alphaModFix/>
            </a:blip>
            <a:stretch>
              <a:fillRect b="0" l="0" r="0" t="0"/>
            </a:stretch>
          </a:blipFill>
          <a:ln>
            <a:noFill/>
          </a:ln>
        </p:spPr>
      </p:sp>
      <p:sp>
        <p:nvSpPr>
          <p:cNvPr id="327" name="Google Shape;327;p15"/>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328" name="Google Shape;328;p15"/>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9" name="Google Shape;329;p15"/>
          <p:cNvSpPr txBox="1"/>
          <p:nvPr/>
        </p:nvSpPr>
        <p:spPr>
          <a:xfrm>
            <a:off x="508526" y="3238500"/>
            <a:ext cx="3758674" cy="449353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600">
                <a:solidFill>
                  <a:schemeClr val="dk1"/>
                </a:solidFill>
                <a:latin typeface="Arial"/>
                <a:ea typeface="Arial"/>
                <a:cs typeface="Arial"/>
                <a:sym typeface="Arial"/>
              </a:rPr>
              <a:t>Challenges and Solutions </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Adapting to Online Assessment: Addressing challenges like ensuring academic integrity and adapting traditional assessment methods for online formats.</a:t>
            </a:r>
            <a:endParaRPr sz="2600">
              <a:solidFill>
                <a:schemeClr val="dk1"/>
              </a:solidFill>
              <a:latin typeface="Arial"/>
              <a:ea typeface="Arial"/>
              <a:cs typeface="Arial"/>
              <a:sym typeface="Arial"/>
            </a:endParaRPr>
          </a:p>
        </p:txBody>
      </p:sp>
      <p:sp>
        <p:nvSpPr>
          <p:cNvPr id="330" name="Google Shape;330;p15"/>
          <p:cNvSpPr txBox="1"/>
          <p:nvPr/>
        </p:nvSpPr>
        <p:spPr>
          <a:xfrm>
            <a:off x="4788732" y="4108027"/>
            <a:ext cx="3581400" cy="3693319"/>
          </a:xfrm>
          <a:prstGeom prst="rect">
            <a:avLst/>
          </a:prstGeom>
          <a:noFill/>
          <a:ln>
            <a:noFill/>
          </a:ln>
        </p:spPr>
        <p:txBody>
          <a:bodyPr anchorCtr="0" anchor="t" bIns="45700" lIns="91425" spcFirstLastPara="1" rIns="91425" wrap="square" tIns="45700">
            <a:spAutoFit/>
          </a:bodyPr>
          <a:lstStyle/>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Feedback: Providing timely and constructive feedback, especially important in online settings where face-to-face interactions are limited.</a:t>
            </a:r>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p:txBody>
      </p:sp>
      <p:sp>
        <p:nvSpPr>
          <p:cNvPr id="331" name="Google Shape;331;p15"/>
          <p:cNvSpPr txBox="1"/>
          <p:nvPr/>
        </p:nvSpPr>
        <p:spPr>
          <a:xfrm>
            <a:off x="9296400" y="3236877"/>
            <a:ext cx="2726036" cy="249299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600">
                <a:solidFill>
                  <a:schemeClr val="dk1"/>
                </a:solidFill>
                <a:latin typeface="Arial"/>
                <a:ea typeface="Arial"/>
                <a:cs typeface="Arial"/>
                <a:sym typeface="Arial"/>
              </a:rPr>
              <a:t>Innovative approaches: </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Project-based assessment </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Digital portfolios </a:t>
            </a:r>
            <a:endParaRPr sz="2600">
              <a:solidFill>
                <a:schemeClr val="dk1"/>
              </a:solidFill>
              <a:latin typeface="Arial"/>
              <a:ea typeface="Arial"/>
              <a:cs typeface="Arial"/>
              <a:sym typeface="Arial"/>
            </a:endParaRPr>
          </a:p>
        </p:txBody>
      </p:sp>
      <p:sp>
        <p:nvSpPr>
          <p:cNvPr id="332" name="Google Shape;332;p15"/>
          <p:cNvSpPr/>
          <p:nvPr/>
        </p:nvSpPr>
        <p:spPr>
          <a:xfrm>
            <a:off x="9144000" y="6057900"/>
            <a:ext cx="8635475" cy="2667000"/>
          </a:xfrm>
          <a:prstGeom prst="roundRect">
            <a:avLst>
              <a:gd fmla="val 16667" name="adj"/>
            </a:avLst>
          </a:prstGeom>
          <a:solidFill>
            <a:schemeClr val="lt1"/>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333" name="Google Shape;333;p15"/>
          <p:cNvSpPr txBox="1"/>
          <p:nvPr/>
        </p:nvSpPr>
        <p:spPr>
          <a:xfrm>
            <a:off x="9587800" y="6182461"/>
            <a:ext cx="7747874" cy="276998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600">
                <a:solidFill>
                  <a:srgbClr val="FF0000"/>
                </a:solidFill>
                <a:latin typeface="Arial"/>
                <a:ea typeface="Arial"/>
                <a:cs typeface="Arial"/>
                <a:sym typeface="Arial"/>
              </a:rPr>
              <a:t>TIP! Aligning Assessments with Learning Goals</a:t>
            </a:r>
            <a:endParaRPr sz="2600">
              <a:solidFill>
                <a:srgbClr val="FF0000"/>
              </a:solidFill>
              <a:latin typeface="Arial"/>
              <a:ea typeface="Arial"/>
              <a:cs typeface="Arial"/>
              <a:sym typeface="Arial"/>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Ensure that assessment methods </a:t>
            </a:r>
            <a:r>
              <a:rPr lang="en-US" sz="2600" u="sng">
                <a:solidFill>
                  <a:schemeClr val="dk1"/>
                </a:solidFill>
                <a:latin typeface="Arial"/>
                <a:ea typeface="Arial"/>
                <a:cs typeface="Arial"/>
                <a:sym typeface="Arial"/>
              </a:rPr>
              <a:t>align with the learning objectives </a:t>
            </a:r>
            <a:r>
              <a:rPr lang="en-US" sz="2600">
                <a:solidFill>
                  <a:schemeClr val="dk1"/>
                </a:solidFill>
                <a:latin typeface="Arial"/>
                <a:ea typeface="Arial"/>
                <a:cs typeface="Arial"/>
                <a:sym typeface="Arial"/>
              </a:rPr>
              <a:t>of the blended course.</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Include a </a:t>
            </a:r>
            <a:r>
              <a:rPr lang="en-US" sz="2600" u="sng">
                <a:solidFill>
                  <a:schemeClr val="dk1"/>
                </a:solidFill>
                <a:latin typeface="Arial"/>
                <a:ea typeface="Arial"/>
                <a:cs typeface="Arial"/>
                <a:sym typeface="Arial"/>
              </a:rPr>
              <a:t>mix of individual and collaborative tasks</a:t>
            </a:r>
            <a:r>
              <a:rPr lang="en-US" sz="2600">
                <a:solidFill>
                  <a:schemeClr val="dk1"/>
                </a:solidFill>
                <a:latin typeface="Arial"/>
                <a:ea typeface="Arial"/>
                <a:cs typeface="Arial"/>
                <a:sym typeface="Arial"/>
              </a:rPr>
              <a:t> to reflect the diverse learning activities within a blended learning environment.</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337" name="Shape 337"/>
        <p:cNvGrpSpPr/>
        <p:nvPr/>
      </p:nvGrpSpPr>
      <p:grpSpPr>
        <a:xfrm>
          <a:off x="0" y="0"/>
          <a:ext cx="0" cy="0"/>
          <a:chOff x="0" y="0"/>
          <a:chExt cx="0" cy="0"/>
        </a:xfrm>
      </p:grpSpPr>
      <p:sp>
        <p:nvSpPr>
          <p:cNvPr id="338" name="Google Shape;338;p16"/>
          <p:cNvSpPr txBox="1"/>
          <p:nvPr/>
        </p:nvSpPr>
        <p:spPr>
          <a:xfrm>
            <a:off x="3058697" y="773904"/>
            <a:ext cx="13265244" cy="894347"/>
          </a:xfrm>
          <a:prstGeom prst="rect">
            <a:avLst/>
          </a:prstGeom>
          <a:noFill/>
          <a:ln>
            <a:noFill/>
          </a:ln>
        </p:spPr>
        <p:txBody>
          <a:bodyPr anchorCtr="0" anchor="t" bIns="0" lIns="0" spcFirstLastPara="1" rIns="0" wrap="square" tIns="0">
            <a:spAutoFit/>
          </a:bodyPr>
          <a:lstStyle/>
          <a:p>
            <a:pPr indent="0" lvl="0" marL="0" marR="0" rtl="0" algn="l">
              <a:lnSpc>
                <a:spcPct val="192474"/>
              </a:lnSpc>
              <a:spcBef>
                <a:spcPts val="0"/>
              </a:spcBef>
              <a:spcAft>
                <a:spcPts val="0"/>
              </a:spcAft>
              <a:buNone/>
            </a:pPr>
            <a:r>
              <a:rPr lang="en-US" sz="4000">
                <a:solidFill>
                  <a:srgbClr val="033C5B"/>
                </a:solidFill>
                <a:latin typeface="Arial"/>
                <a:ea typeface="Arial"/>
                <a:cs typeface="Arial"/>
                <a:sym typeface="Arial"/>
              </a:rPr>
              <a:t>Overcoming challenges in blended learning</a:t>
            </a:r>
            <a:endParaRPr sz="4000">
              <a:solidFill>
                <a:srgbClr val="033C5B"/>
              </a:solidFill>
              <a:latin typeface="Arial"/>
              <a:ea typeface="Arial"/>
              <a:cs typeface="Arial"/>
              <a:sym typeface="Arial"/>
            </a:endParaRPr>
          </a:p>
        </p:txBody>
      </p:sp>
      <p:sp>
        <p:nvSpPr>
          <p:cNvPr id="339" name="Google Shape;339;p16"/>
          <p:cNvSpPr/>
          <p:nvPr/>
        </p:nvSpPr>
        <p:spPr>
          <a:xfrm>
            <a:off x="-130877" y="-38241"/>
            <a:ext cx="2766824" cy="5218616"/>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0" name="Google Shape;340;p16"/>
          <p:cNvSpPr/>
          <p:nvPr/>
        </p:nvSpPr>
        <p:spPr>
          <a:xfrm rot="5400000">
            <a:off x="0" y="2507553"/>
            <a:ext cx="2635947" cy="2635947"/>
          </a:xfrm>
          <a:custGeom>
            <a:rect b="b" l="l" r="r" t="t"/>
            <a:pathLst>
              <a:path extrusionOk="0" h="2635947" w="2635947">
                <a:moveTo>
                  <a:pt x="0" y="0"/>
                </a:moveTo>
                <a:lnTo>
                  <a:pt x="2635947" y="0"/>
                </a:lnTo>
                <a:lnTo>
                  <a:pt x="2635947" y="2635947"/>
                </a:lnTo>
                <a:lnTo>
                  <a:pt x="0" y="2635947"/>
                </a:lnTo>
                <a:lnTo>
                  <a:pt x="0" y="0"/>
                </a:lnTo>
                <a:close/>
              </a:path>
            </a:pathLst>
          </a:custGeom>
          <a:blipFill rotWithShape="1">
            <a:blip r:embed="rId3">
              <a:alphaModFix/>
            </a:blip>
            <a:stretch>
              <a:fillRect b="0" l="0" r="0" t="0"/>
            </a:stretch>
          </a:blipFill>
          <a:ln>
            <a:noFill/>
          </a:ln>
        </p:spPr>
      </p:sp>
      <p:sp>
        <p:nvSpPr>
          <p:cNvPr id="341" name="Google Shape;341;p16"/>
          <p:cNvSpPr/>
          <p:nvPr/>
        </p:nvSpPr>
        <p:spPr>
          <a:xfrm>
            <a:off x="-130877" y="5143500"/>
            <a:ext cx="2766824" cy="3665330"/>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2" name="Google Shape;342;p16"/>
          <p:cNvSpPr/>
          <p:nvPr/>
        </p:nvSpPr>
        <p:spPr>
          <a:xfrm flipH="1" rot="5400000">
            <a:off x="0" y="5143500"/>
            <a:ext cx="2635947" cy="2635947"/>
          </a:xfrm>
          <a:custGeom>
            <a:rect b="b" l="l" r="r" t="t"/>
            <a:pathLst>
              <a:path extrusionOk="0" h="2635947" w="2635947">
                <a:moveTo>
                  <a:pt x="2635947" y="0"/>
                </a:moveTo>
                <a:lnTo>
                  <a:pt x="0" y="0"/>
                </a:lnTo>
                <a:lnTo>
                  <a:pt x="0" y="2635947"/>
                </a:lnTo>
                <a:lnTo>
                  <a:pt x="2635947" y="2635947"/>
                </a:lnTo>
                <a:lnTo>
                  <a:pt x="2635947" y="0"/>
                </a:lnTo>
                <a:close/>
              </a:path>
            </a:pathLst>
          </a:custGeom>
          <a:blipFill rotWithShape="1">
            <a:blip r:embed="rId4">
              <a:alphaModFix/>
            </a:blip>
            <a:stretch>
              <a:fillRect b="0" l="0" r="0" t="0"/>
            </a:stretch>
          </a:blipFill>
          <a:ln>
            <a:noFill/>
          </a:ln>
        </p:spPr>
      </p:sp>
      <p:sp>
        <p:nvSpPr>
          <p:cNvPr id="343" name="Google Shape;343;p16"/>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5">
              <a:alphaModFix/>
            </a:blip>
            <a:stretch>
              <a:fillRect b="0" l="0" r="0" t="0"/>
            </a:stretch>
          </a:blipFill>
          <a:ln>
            <a:noFill/>
          </a:ln>
        </p:spPr>
      </p:sp>
      <p:sp>
        <p:nvSpPr>
          <p:cNvPr id="344" name="Google Shape;344;p16"/>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6">
              <a:alphaModFix/>
            </a:blip>
            <a:stretch>
              <a:fillRect b="0" l="0" r="0" t="0"/>
            </a:stretch>
          </a:blipFill>
          <a:ln>
            <a:noFill/>
          </a:ln>
        </p:spPr>
      </p:sp>
      <p:sp>
        <p:nvSpPr>
          <p:cNvPr id="345" name="Google Shape;345;p16"/>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346" name="Google Shape;346;p16"/>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7" name="Google Shape;347;p16"/>
          <p:cNvSpPr/>
          <p:nvPr/>
        </p:nvSpPr>
        <p:spPr>
          <a:xfrm>
            <a:off x="3058697" y="2781300"/>
            <a:ext cx="5780503" cy="1295400"/>
          </a:xfrm>
          <a:prstGeom prst="roundRect">
            <a:avLst>
              <a:gd fmla="val 16667" name="adj"/>
            </a:avLst>
          </a:prstGeom>
          <a:solidFill>
            <a:schemeClr val="lt1"/>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348" name="Google Shape;348;p16"/>
          <p:cNvSpPr/>
          <p:nvPr/>
        </p:nvSpPr>
        <p:spPr>
          <a:xfrm>
            <a:off x="8124042" y="2658198"/>
            <a:ext cx="1593164" cy="1586256"/>
          </a:xfrm>
          <a:prstGeom prst="rect">
            <a:avLst/>
          </a:prstGeom>
          <a:solidFill>
            <a:schemeClr val="accent6"/>
          </a:solidFill>
          <a:ln cap="flat" cmpd="sng" w="25400">
            <a:solidFill>
              <a:srgbClr val="B46D3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349" name="Google Shape;349;p16"/>
          <p:cNvPicPr preferRelativeResize="0"/>
          <p:nvPr/>
        </p:nvPicPr>
        <p:blipFill rotWithShape="1">
          <a:blip r:embed="rId7">
            <a:alphaModFix/>
          </a:blip>
          <a:srcRect b="0" l="0" r="0" t="0"/>
          <a:stretch/>
        </p:blipFill>
        <p:spPr>
          <a:xfrm>
            <a:off x="8345321" y="2867470"/>
            <a:ext cx="1150605" cy="1150605"/>
          </a:xfrm>
          <a:prstGeom prst="rect">
            <a:avLst/>
          </a:prstGeom>
          <a:noFill/>
          <a:ln>
            <a:noFill/>
          </a:ln>
        </p:spPr>
      </p:pic>
      <p:sp>
        <p:nvSpPr>
          <p:cNvPr id="350" name="Google Shape;350;p16"/>
          <p:cNvSpPr txBox="1"/>
          <p:nvPr/>
        </p:nvSpPr>
        <p:spPr>
          <a:xfrm>
            <a:off x="3276600" y="2907467"/>
            <a:ext cx="4572000" cy="49244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600">
                <a:solidFill>
                  <a:schemeClr val="dk1"/>
                </a:solidFill>
                <a:latin typeface="Arial"/>
                <a:ea typeface="Arial"/>
                <a:cs typeface="Arial"/>
                <a:sym typeface="Arial"/>
              </a:rPr>
              <a:t>Technological barriers</a:t>
            </a:r>
            <a:endParaRPr sz="2600">
              <a:solidFill>
                <a:schemeClr val="dk1"/>
              </a:solidFill>
              <a:latin typeface="Arial"/>
              <a:ea typeface="Arial"/>
              <a:cs typeface="Arial"/>
              <a:sym typeface="Arial"/>
            </a:endParaRPr>
          </a:p>
        </p:txBody>
      </p:sp>
      <p:sp>
        <p:nvSpPr>
          <p:cNvPr id="351" name="Google Shape;351;p16"/>
          <p:cNvSpPr/>
          <p:nvPr/>
        </p:nvSpPr>
        <p:spPr>
          <a:xfrm>
            <a:off x="11647593" y="2781300"/>
            <a:ext cx="5780503" cy="1295400"/>
          </a:xfrm>
          <a:prstGeom prst="roundRect">
            <a:avLst>
              <a:gd fmla="val 16667" name="adj"/>
            </a:avLst>
          </a:prstGeom>
          <a:solidFill>
            <a:schemeClr val="lt1"/>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352" name="Google Shape;352;p16"/>
          <p:cNvSpPr/>
          <p:nvPr/>
        </p:nvSpPr>
        <p:spPr>
          <a:xfrm>
            <a:off x="10793471" y="2658198"/>
            <a:ext cx="1593164" cy="1586256"/>
          </a:xfrm>
          <a:prstGeom prst="rect">
            <a:avLst/>
          </a:prstGeom>
          <a:solidFill>
            <a:schemeClr val="accent6"/>
          </a:solidFill>
          <a:ln cap="flat" cmpd="sng" w="25400">
            <a:solidFill>
              <a:srgbClr val="B46D3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353" name="Google Shape;353;p16"/>
          <p:cNvPicPr preferRelativeResize="0"/>
          <p:nvPr/>
        </p:nvPicPr>
        <p:blipFill rotWithShape="1">
          <a:blip r:embed="rId8">
            <a:alphaModFix/>
          </a:blip>
          <a:srcRect b="0" l="0" r="0" t="0"/>
          <a:stretch/>
        </p:blipFill>
        <p:spPr>
          <a:xfrm>
            <a:off x="11009111" y="2870050"/>
            <a:ext cx="1161884" cy="1161884"/>
          </a:xfrm>
          <a:prstGeom prst="rect">
            <a:avLst/>
          </a:prstGeom>
          <a:noFill/>
          <a:ln>
            <a:noFill/>
          </a:ln>
        </p:spPr>
      </p:pic>
      <p:sp>
        <p:nvSpPr>
          <p:cNvPr id="354" name="Google Shape;354;p16"/>
          <p:cNvSpPr txBox="1"/>
          <p:nvPr/>
        </p:nvSpPr>
        <p:spPr>
          <a:xfrm>
            <a:off x="12572751" y="2880357"/>
            <a:ext cx="4419600" cy="89255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600">
                <a:solidFill>
                  <a:schemeClr val="dk1"/>
                </a:solidFill>
                <a:latin typeface="Arial"/>
                <a:ea typeface="Arial"/>
                <a:cs typeface="Arial"/>
                <a:sym typeface="Arial"/>
              </a:rPr>
              <a:t>Low tech solutions, Resource support</a:t>
            </a:r>
            <a:endParaRPr sz="2600">
              <a:solidFill>
                <a:schemeClr val="dk1"/>
              </a:solidFill>
              <a:latin typeface="Arial"/>
              <a:ea typeface="Arial"/>
              <a:cs typeface="Arial"/>
              <a:sym typeface="Arial"/>
            </a:endParaRPr>
          </a:p>
        </p:txBody>
      </p:sp>
      <p:sp>
        <p:nvSpPr>
          <p:cNvPr id="355" name="Google Shape;355;p16"/>
          <p:cNvSpPr/>
          <p:nvPr/>
        </p:nvSpPr>
        <p:spPr>
          <a:xfrm>
            <a:off x="3056421" y="4852657"/>
            <a:ext cx="5780503" cy="1295400"/>
          </a:xfrm>
          <a:prstGeom prst="roundRect">
            <a:avLst>
              <a:gd fmla="val 16667" name="adj"/>
            </a:avLst>
          </a:prstGeom>
          <a:solidFill>
            <a:schemeClr val="lt1"/>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356" name="Google Shape;356;p16"/>
          <p:cNvSpPr/>
          <p:nvPr/>
        </p:nvSpPr>
        <p:spPr>
          <a:xfrm>
            <a:off x="3058696" y="6924014"/>
            <a:ext cx="5780503" cy="1295400"/>
          </a:xfrm>
          <a:prstGeom prst="roundRect">
            <a:avLst>
              <a:gd fmla="val 16667" name="adj"/>
            </a:avLst>
          </a:prstGeom>
          <a:solidFill>
            <a:schemeClr val="lt1"/>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357" name="Google Shape;357;p16"/>
          <p:cNvSpPr/>
          <p:nvPr/>
        </p:nvSpPr>
        <p:spPr>
          <a:xfrm>
            <a:off x="11590052" y="4852657"/>
            <a:ext cx="5780503" cy="1295400"/>
          </a:xfrm>
          <a:prstGeom prst="roundRect">
            <a:avLst>
              <a:gd fmla="val 16667" name="adj"/>
            </a:avLst>
          </a:prstGeom>
          <a:solidFill>
            <a:schemeClr val="lt1"/>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358" name="Google Shape;358;p16"/>
          <p:cNvSpPr/>
          <p:nvPr/>
        </p:nvSpPr>
        <p:spPr>
          <a:xfrm>
            <a:off x="11590053" y="6924014"/>
            <a:ext cx="5780503" cy="1295400"/>
          </a:xfrm>
          <a:prstGeom prst="roundRect">
            <a:avLst>
              <a:gd fmla="val 16667" name="adj"/>
            </a:avLst>
          </a:prstGeom>
          <a:solidFill>
            <a:schemeClr val="lt1"/>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359" name="Google Shape;359;p16"/>
          <p:cNvSpPr/>
          <p:nvPr/>
        </p:nvSpPr>
        <p:spPr>
          <a:xfrm>
            <a:off x="8124042" y="4707229"/>
            <a:ext cx="1593164" cy="1586256"/>
          </a:xfrm>
          <a:prstGeom prst="rect">
            <a:avLst/>
          </a:prstGeom>
          <a:solidFill>
            <a:schemeClr val="accent6"/>
          </a:solidFill>
          <a:ln cap="flat" cmpd="sng" w="25400">
            <a:solidFill>
              <a:srgbClr val="B46D3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0" name="Google Shape;360;p16"/>
          <p:cNvSpPr/>
          <p:nvPr/>
        </p:nvSpPr>
        <p:spPr>
          <a:xfrm>
            <a:off x="8124041" y="6850406"/>
            <a:ext cx="1593164" cy="1586256"/>
          </a:xfrm>
          <a:prstGeom prst="rect">
            <a:avLst/>
          </a:prstGeom>
          <a:solidFill>
            <a:schemeClr val="accent6"/>
          </a:solidFill>
          <a:ln cap="flat" cmpd="sng" w="25400">
            <a:solidFill>
              <a:srgbClr val="B46D3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1" name="Google Shape;361;p16"/>
          <p:cNvSpPr/>
          <p:nvPr/>
        </p:nvSpPr>
        <p:spPr>
          <a:xfrm>
            <a:off x="10802569" y="4677096"/>
            <a:ext cx="1593164" cy="1586256"/>
          </a:xfrm>
          <a:prstGeom prst="rect">
            <a:avLst/>
          </a:prstGeom>
          <a:solidFill>
            <a:schemeClr val="accent6"/>
          </a:solidFill>
          <a:ln cap="flat" cmpd="sng" w="25400">
            <a:solidFill>
              <a:srgbClr val="B46D3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2" name="Google Shape;362;p16"/>
          <p:cNvSpPr/>
          <p:nvPr/>
        </p:nvSpPr>
        <p:spPr>
          <a:xfrm>
            <a:off x="10852280" y="6866339"/>
            <a:ext cx="1593164" cy="1586256"/>
          </a:xfrm>
          <a:prstGeom prst="rect">
            <a:avLst/>
          </a:prstGeom>
          <a:solidFill>
            <a:schemeClr val="accent6"/>
          </a:solidFill>
          <a:ln cap="flat" cmpd="sng" w="25400">
            <a:solidFill>
              <a:srgbClr val="B46D3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363" name="Google Shape;363;p16"/>
          <p:cNvPicPr preferRelativeResize="0"/>
          <p:nvPr/>
        </p:nvPicPr>
        <p:blipFill rotWithShape="1">
          <a:blip r:embed="rId7">
            <a:alphaModFix/>
          </a:blip>
          <a:srcRect b="0" l="0" r="0" t="0"/>
          <a:stretch/>
        </p:blipFill>
        <p:spPr>
          <a:xfrm>
            <a:off x="8345320" y="4925054"/>
            <a:ext cx="1150605" cy="1150605"/>
          </a:xfrm>
          <a:prstGeom prst="rect">
            <a:avLst/>
          </a:prstGeom>
          <a:noFill/>
          <a:ln>
            <a:noFill/>
          </a:ln>
        </p:spPr>
      </p:pic>
      <p:pic>
        <p:nvPicPr>
          <p:cNvPr id="364" name="Google Shape;364;p16"/>
          <p:cNvPicPr preferRelativeResize="0"/>
          <p:nvPr/>
        </p:nvPicPr>
        <p:blipFill rotWithShape="1">
          <a:blip r:embed="rId7">
            <a:alphaModFix/>
          </a:blip>
          <a:srcRect b="0" l="0" r="0" t="0"/>
          <a:stretch/>
        </p:blipFill>
        <p:spPr>
          <a:xfrm>
            <a:off x="8345319" y="7068231"/>
            <a:ext cx="1150605" cy="1150605"/>
          </a:xfrm>
          <a:prstGeom prst="rect">
            <a:avLst/>
          </a:prstGeom>
          <a:noFill/>
          <a:ln>
            <a:noFill/>
          </a:ln>
        </p:spPr>
      </p:pic>
      <p:pic>
        <p:nvPicPr>
          <p:cNvPr id="365" name="Google Shape;365;p16"/>
          <p:cNvPicPr preferRelativeResize="0"/>
          <p:nvPr/>
        </p:nvPicPr>
        <p:blipFill rotWithShape="1">
          <a:blip r:embed="rId8">
            <a:alphaModFix/>
          </a:blip>
          <a:srcRect b="0" l="0" r="0" t="0"/>
          <a:stretch/>
        </p:blipFill>
        <p:spPr>
          <a:xfrm>
            <a:off x="11009111" y="4908505"/>
            <a:ext cx="1161884" cy="1161884"/>
          </a:xfrm>
          <a:prstGeom prst="rect">
            <a:avLst/>
          </a:prstGeom>
          <a:noFill/>
          <a:ln>
            <a:noFill/>
          </a:ln>
        </p:spPr>
      </p:pic>
      <p:pic>
        <p:nvPicPr>
          <p:cNvPr id="366" name="Google Shape;366;p16"/>
          <p:cNvPicPr preferRelativeResize="0"/>
          <p:nvPr/>
        </p:nvPicPr>
        <p:blipFill rotWithShape="1">
          <a:blip r:embed="rId8">
            <a:alphaModFix/>
          </a:blip>
          <a:srcRect b="0" l="0" r="0" t="0"/>
          <a:stretch/>
        </p:blipFill>
        <p:spPr>
          <a:xfrm>
            <a:off x="11066651" y="7038365"/>
            <a:ext cx="1161884" cy="1161884"/>
          </a:xfrm>
          <a:prstGeom prst="rect">
            <a:avLst/>
          </a:prstGeom>
          <a:noFill/>
          <a:ln>
            <a:noFill/>
          </a:ln>
        </p:spPr>
      </p:pic>
      <p:sp>
        <p:nvSpPr>
          <p:cNvPr id="367" name="Google Shape;367;p16"/>
          <p:cNvSpPr txBox="1"/>
          <p:nvPr/>
        </p:nvSpPr>
        <p:spPr>
          <a:xfrm>
            <a:off x="3283971" y="5017940"/>
            <a:ext cx="4572000" cy="89255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600">
                <a:solidFill>
                  <a:schemeClr val="dk1"/>
                </a:solidFill>
                <a:latin typeface="Arial"/>
                <a:ea typeface="Arial"/>
                <a:cs typeface="Arial"/>
                <a:sym typeface="Arial"/>
              </a:rPr>
              <a:t>Maintaining student engagement </a:t>
            </a:r>
            <a:endParaRPr sz="2600">
              <a:solidFill>
                <a:schemeClr val="dk1"/>
              </a:solidFill>
              <a:latin typeface="Arial"/>
              <a:ea typeface="Arial"/>
              <a:cs typeface="Arial"/>
              <a:sym typeface="Arial"/>
            </a:endParaRPr>
          </a:p>
        </p:txBody>
      </p:sp>
      <p:sp>
        <p:nvSpPr>
          <p:cNvPr id="368" name="Google Shape;368;p16"/>
          <p:cNvSpPr txBox="1"/>
          <p:nvPr/>
        </p:nvSpPr>
        <p:spPr>
          <a:xfrm>
            <a:off x="12558919" y="5017940"/>
            <a:ext cx="4648449" cy="89255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600">
                <a:solidFill>
                  <a:schemeClr val="dk1"/>
                </a:solidFill>
                <a:latin typeface="Arial"/>
                <a:ea typeface="Arial"/>
                <a:cs typeface="Arial"/>
                <a:sym typeface="Arial"/>
              </a:rPr>
              <a:t>Interactive teaching, Tailored content</a:t>
            </a:r>
            <a:endParaRPr sz="2600">
              <a:solidFill>
                <a:schemeClr val="dk1"/>
              </a:solidFill>
              <a:latin typeface="Arial"/>
              <a:ea typeface="Arial"/>
              <a:cs typeface="Arial"/>
              <a:sym typeface="Arial"/>
            </a:endParaRPr>
          </a:p>
        </p:txBody>
      </p:sp>
      <p:sp>
        <p:nvSpPr>
          <p:cNvPr id="369" name="Google Shape;369;p16"/>
          <p:cNvSpPr txBox="1"/>
          <p:nvPr/>
        </p:nvSpPr>
        <p:spPr>
          <a:xfrm>
            <a:off x="3198929" y="7089403"/>
            <a:ext cx="4223752" cy="49244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600">
                <a:solidFill>
                  <a:schemeClr val="dk1"/>
                </a:solidFill>
                <a:latin typeface="Arial"/>
                <a:ea typeface="Arial"/>
                <a:cs typeface="Arial"/>
                <a:sym typeface="Arial"/>
              </a:rPr>
              <a:t>Managing workload</a:t>
            </a:r>
            <a:endParaRPr sz="2600">
              <a:solidFill>
                <a:schemeClr val="dk1"/>
              </a:solidFill>
              <a:latin typeface="Arial"/>
              <a:ea typeface="Arial"/>
              <a:cs typeface="Arial"/>
              <a:sym typeface="Arial"/>
            </a:endParaRPr>
          </a:p>
        </p:txBody>
      </p:sp>
      <p:sp>
        <p:nvSpPr>
          <p:cNvPr id="370" name="Google Shape;370;p16"/>
          <p:cNvSpPr txBox="1"/>
          <p:nvPr/>
        </p:nvSpPr>
        <p:spPr>
          <a:xfrm>
            <a:off x="12684254" y="7089403"/>
            <a:ext cx="3810000" cy="89255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600">
                <a:solidFill>
                  <a:schemeClr val="dk1"/>
                </a:solidFill>
                <a:latin typeface="Arial"/>
                <a:ea typeface="Arial"/>
                <a:cs typeface="Arial"/>
                <a:sym typeface="Arial"/>
              </a:rPr>
              <a:t>Balance assignments, Clear guidelines</a:t>
            </a:r>
            <a:endParaRPr sz="2600">
              <a:solidFill>
                <a:schemeClr val="dk1"/>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374" name="Shape 374"/>
        <p:cNvGrpSpPr/>
        <p:nvPr/>
      </p:nvGrpSpPr>
      <p:grpSpPr>
        <a:xfrm>
          <a:off x="0" y="0"/>
          <a:ext cx="0" cy="0"/>
          <a:chOff x="0" y="0"/>
          <a:chExt cx="0" cy="0"/>
        </a:xfrm>
      </p:grpSpPr>
      <p:sp>
        <p:nvSpPr>
          <p:cNvPr id="375" name="Google Shape;375;p17"/>
          <p:cNvSpPr txBox="1"/>
          <p:nvPr/>
        </p:nvSpPr>
        <p:spPr>
          <a:xfrm>
            <a:off x="3058697" y="773904"/>
            <a:ext cx="13265244" cy="894347"/>
          </a:xfrm>
          <a:prstGeom prst="rect">
            <a:avLst/>
          </a:prstGeom>
          <a:noFill/>
          <a:ln>
            <a:noFill/>
          </a:ln>
        </p:spPr>
        <p:txBody>
          <a:bodyPr anchorCtr="0" anchor="t" bIns="0" lIns="0" spcFirstLastPara="1" rIns="0" wrap="square" tIns="0">
            <a:spAutoFit/>
          </a:bodyPr>
          <a:lstStyle/>
          <a:p>
            <a:pPr indent="0" lvl="0" marL="0" marR="0" rtl="0" algn="l">
              <a:lnSpc>
                <a:spcPct val="192474"/>
              </a:lnSpc>
              <a:spcBef>
                <a:spcPts val="0"/>
              </a:spcBef>
              <a:spcAft>
                <a:spcPts val="0"/>
              </a:spcAft>
              <a:buNone/>
            </a:pPr>
            <a:r>
              <a:rPr lang="en-US" sz="4000">
                <a:solidFill>
                  <a:srgbClr val="033C5B"/>
                </a:solidFill>
                <a:latin typeface="Arial"/>
                <a:ea typeface="Arial"/>
                <a:cs typeface="Arial"/>
                <a:sym typeface="Arial"/>
              </a:rPr>
              <a:t>Overcoming challenges in blended learning</a:t>
            </a:r>
            <a:endParaRPr sz="4000">
              <a:solidFill>
                <a:srgbClr val="033C5B"/>
              </a:solidFill>
              <a:latin typeface="Arial"/>
              <a:ea typeface="Arial"/>
              <a:cs typeface="Arial"/>
              <a:sym typeface="Arial"/>
            </a:endParaRPr>
          </a:p>
        </p:txBody>
      </p:sp>
      <p:sp>
        <p:nvSpPr>
          <p:cNvPr id="376" name="Google Shape;376;p17"/>
          <p:cNvSpPr/>
          <p:nvPr/>
        </p:nvSpPr>
        <p:spPr>
          <a:xfrm>
            <a:off x="-130877" y="-38241"/>
            <a:ext cx="2766824" cy="5218616"/>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7" name="Google Shape;377;p17"/>
          <p:cNvSpPr/>
          <p:nvPr/>
        </p:nvSpPr>
        <p:spPr>
          <a:xfrm rot="5400000">
            <a:off x="0" y="2507553"/>
            <a:ext cx="2635947" cy="2635947"/>
          </a:xfrm>
          <a:custGeom>
            <a:rect b="b" l="l" r="r" t="t"/>
            <a:pathLst>
              <a:path extrusionOk="0" h="2635947" w="2635947">
                <a:moveTo>
                  <a:pt x="0" y="0"/>
                </a:moveTo>
                <a:lnTo>
                  <a:pt x="2635947" y="0"/>
                </a:lnTo>
                <a:lnTo>
                  <a:pt x="2635947" y="2635947"/>
                </a:lnTo>
                <a:lnTo>
                  <a:pt x="0" y="2635947"/>
                </a:lnTo>
                <a:lnTo>
                  <a:pt x="0" y="0"/>
                </a:lnTo>
                <a:close/>
              </a:path>
            </a:pathLst>
          </a:custGeom>
          <a:blipFill rotWithShape="1">
            <a:blip r:embed="rId3">
              <a:alphaModFix/>
            </a:blip>
            <a:stretch>
              <a:fillRect b="0" l="0" r="0" t="0"/>
            </a:stretch>
          </a:blipFill>
          <a:ln>
            <a:noFill/>
          </a:ln>
        </p:spPr>
      </p:sp>
      <p:sp>
        <p:nvSpPr>
          <p:cNvPr id="378" name="Google Shape;378;p17"/>
          <p:cNvSpPr/>
          <p:nvPr/>
        </p:nvSpPr>
        <p:spPr>
          <a:xfrm>
            <a:off x="-130877" y="5143500"/>
            <a:ext cx="2766824" cy="3665330"/>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9" name="Google Shape;379;p17"/>
          <p:cNvSpPr/>
          <p:nvPr/>
        </p:nvSpPr>
        <p:spPr>
          <a:xfrm flipH="1" rot="5400000">
            <a:off x="0" y="5143500"/>
            <a:ext cx="2635947" cy="2635947"/>
          </a:xfrm>
          <a:custGeom>
            <a:rect b="b" l="l" r="r" t="t"/>
            <a:pathLst>
              <a:path extrusionOk="0" h="2635947" w="2635947">
                <a:moveTo>
                  <a:pt x="2635947" y="0"/>
                </a:moveTo>
                <a:lnTo>
                  <a:pt x="0" y="0"/>
                </a:lnTo>
                <a:lnTo>
                  <a:pt x="0" y="2635947"/>
                </a:lnTo>
                <a:lnTo>
                  <a:pt x="2635947" y="2635947"/>
                </a:lnTo>
                <a:lnTo>
                  <a:pt x="2635947" y="0"/>
                </a:lnTo>
                <a:close/>
              </a:path>
            </a:pathLst>
          </a:custGeom>
          <a:blipFill rotWithShape="1">
            <a:blip r:embed="rId4">
              <a:alphaModFix/>
            </a:blip>
            <a:stretch>
              <a:fillRect b="0" l="0" r="0" t="0"/>
            </a:stretch>
          </a:blipFill>
          <a:ln>
            <a:noFill/>
          </a:ln>
        </p:spPr>
      </p:sp>
      <p:sp>
        <p:nvSpPr>
          <p:cNvPr id="380" name="Google Shape;380;p17"/>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5">
              <a:alphaModFix/>
            </a:blip>
            <a:stretch>
              <a:fillRect b="0" l="0" r="0" t="0"/>
            </a:stretch>
          </a:blipFill>
          <a:ln>
            <a:noFill/>
          </a:ln>
        </p:spPr>
      </p:sp>
      <p:sp>
        <p:nvSpPr>
          <p:cNvPr id="381" name="Google Shape;381;p17"/>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6">
              <a:alphaModFix/>
            </a:blip>
            <a:stretch>
              <a:fillRect b="0" l="0" r="0" t="0"/>
            </a:stretch>
          </a:blipFill>
          <a:ln>
            <a:noFill/>
          </a:ln>
        </p:spPr>
      </p:sp>
      <p:sp>
        <p:nvSpPr>
          <p:cNvPr id="382" name="Google Shape;382;p17"/>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383" name="Google Shape;383;p17"/>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4" name="Google Shape;384;p17"/>
          <p:cNvSpPr/>
          <p:nvPr/>
        </p:nvSpPr>
        <p:spPr>
          <a:xfrm>
            <a:off x="3058697" y="2781300"/>
            <a:ext cx="5780503" cy="1295400"/>
          </a:xfrm>
          <a:prstGeom prst="roundRect">
            <a:avLst>
              <a:gd fmla="val 16667" name="adj"/>
            </a:avLst>
          </a:prstGeom>
          <a:solidFill>
            <a:schemeClr val="lt1"/>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385" name="Google Shape;385;p17"/>
          <p:cNvSpPr/>
          <p:nvPr/>
        </p:nvSpPr>
        <p:spPr>
          <a:xfrm>
            <a:off x="8124042" y="2658198"/>
            <a:ext cx="1593164" cy="1586256"/>
          </a:xfrm>
          <a:prstGeom prst="rect">
            <a:avLst/>
          </a:prstGeom>
          <a:solidFill>
            <a:schemeClr val="accent6"/>
          </a:solidFill>
          <a:ln cap="flat" cmpd="sng" w="25400">
            <a:solidFill>
              <a:srgbClr val="B46D3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386" name="Google Shape;386;p17"/>
          <p:cNvPicPr preferRelativeResize="0"/>
          <p:nvPr/>
        </p:nvPicPr>
        <p:blipFill rotWithShape="1">
          <a:blip r:embed="rId7">
            <a:alphaModFix/>
          </a:blip>
          <a:srcRect b="0" l="0" r="0" t="0"/>
          <a:stretch/>
        </p:blipFill>
        <p:spPr>
          <a:xfrm>
            <a:off x="8345321" y="2867470"/>
            <a:ext cx="1150605" cy="1150605"/>
          </a:xfrm>
          <a:prstGeom prst="rect">
            <a:avLst/>
          </a:prstGeom>
          <a:noFill/>
          <a:ln>
            <a:noFill/>
          </a:ln>
        </p:spPr>
      </p:pic>
      <p:sp>
        <p:nvSpPr>
          <p:cNvPr id="387" name="Google Shape;387;p17"/>
          <p:cNvSpPr txBox="1"/>
          <p:nvPr/>
        </p:nvSpPr>
        <p:spPr>
          <a:xfrm>
            <a:off x="3276600" y="2907467"/>
            <a:ext cx="4572000" cy="49244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600">
                <a:solidFill>
                  <a:schemeClr val="dk1"/>
                </a:solidFill>
                <a:latin typeface="Arial"/>
                <a:ea typeface="Arial"/>
                <a:cs typeface="Arial"/>
                <a:sym typeface="Arial"/>
              </a:rPr>
              <a:t>Assessment integrity</a:t>
            </a:r>
            <a:endParaRPr sz="2600">
              <a:solidFill>
                <a:schemeClr val="dk1"/>
              </a:solidFill>
              <a:latin typeface="Arial"/>
              <a:ea typeface="Arial"/>
              <a:cs typeface="Arial"/>
              <a:sym typeface="Arial"/>
            </a:endParaRPr>
          </a:p>
        </p:txBody>
      </p:sp>
      <p:sp>
        <p:nvSpPr>
          <p:cNvPr id="388" name="Google Shape;388;p17"/>
          <p:cNvSpPr/>
          <p:nvPr/>
        </p:nvSpPr>
        <p:spPr>
          <a:xfrm>
            <a:off x="11647593" y="2781300"/>
            <a:ext cx="5780503" cy="1295400"/>
          </a:xfrm>
          <a:prstGeom prst="roundRect">
            <a:avLst>
              <a:gd fmla="val 16667" name="adj"/>
            </a:avLst>
          </a:prstGeom>
          <a:solidFill>
            <a:schemeClr val="lt1"/>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389" name="Google Shape;389;p17"/>
          <p:cNvSpPr/>
          <p:nvPr/>
        </p:nvSpPr>
        <p:spPr>
          <a:xfrm>
            <a:off x="10793471" y="2658198"/>
            <a:ext cx="1593164" cy="1586256"/>
          </a:xfrm>
          <a:prstGeom prst="rect">
            <a:avLst/>
          </a:prstGeom>
          <a:solidFill>
            <a:schemeClr val="accent6"/>
          </a:solidFill>
          <a:ln cap="flat" cmpd="sng" w="25400">
            <a:solidFill>
              <a:srgbClr val="B46D3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390" name="Google Shape;390;p17"/>
          <p:cNvPicPr preferRelativeResize="0"/>
          <p:nvPr/>
        </p:nvPicPr>
        <p:blipFill rotWithShape="1">
          <a:blip r:embed="rId8">
            <a:alphaModFix/>
          </a:blip>
          <a:srcRect b="0" l="0" r="0" t="0"/>
          <a:stretch/>
        </p:blipFill>
        <p:spPr>
          <a:xfrm>
            <a:off x="11009111" y="2870050"/>
            <a:ext cx="1161884" cy="1161884"/>
          </a:xfrm>
          <a:prstGeom prst="rect">
            <a:avLst/>
          </a:prstGeom>
          <a:noFill/>
          <a:ln>
            <a:noFill/>
          </a:ln>
        </p:spPr>
      </p:pic>
      <p:sp>
        <p:nvSpPr>
          <p:cNvPr id="391" name="Google Shape;391;p17"/>
          <p:cNvSpPr txBox="1"/>
          <p:nvPr/>
        </p:nvSpPr>
        <p:spPr>
          <a:xfrm>
            <a:off x="12700977" y="2907467"/>
            <a:ext cx="4419600" cy="89255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600">
                <a:solidFill>
                  <a:schemeClr val="dk1"/>
                </a:solidFill>
                <a:latin typeface="Arial"/>
                <a:ea typeface="Arial"/>
                <a:cs typeface="Arial"/>
                <a:sym typeface="Arial"/>
              </a:rPr>
              <a:t>Varied assessment methods, Monitoring tools</a:t>
            </a:r>
            <a:endParaRPr sz="2600">
              <a:solidFill>
                <a:schemeClr val="dk1"/>
              </a:solidFill>
              <a:latin typeface="Arial"/>
              <a:ea typeface="Arial"/>
              <a:cs typeface="Arial"/>
              <a:sym typeface="Arial"/>
            </a:endParaRPr>
          </a:p>
        </p:txBody>
      </p:sp>
      <p:sp>
        <p:nvSpPr>
          <p:cNvPr id="392" name="Google Shape;392;p17"/>
          <p:cNvSpPr/>
          <p:nvPr/>
        </p:nvSpPr>
        <p:spPr>
          <a:xfrm>
            <a:off x="3056421" y="4852657"/>
            <a:ext cx="5780503" cy="1295400"/>
          </a:xfrm>
          <a:prstGeom prst="roundRect">
            <a:avLst>
              <a:gd fmla="val 16667" name="adj"/>
            </a:avLst>
          </a:prstGeom>
          <a:solidFill>
            <a:schemeClr val="lt1"/>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393" name="Google Shape;393;p17"/>
          <p:cNvSpPr/>
          <p:nvPr/>
        </p:nvSpPr>
        <p:spPr>
          <a:xfrm>
            <a:off x="11590052" y="4852657"/>
            <a:ext cx="5780503" cy="1295400"/>
          </a:xfrm>
          <a:prstGeom prst="roundRect">
            <a:avLst>
              <a:gd fmla="val 16667" name="adj"/>
            </a:avLst>
          </a:prstGeom>
          <a:solidFill>
            <a:schemeClr val="lt1"/>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394" name="Google Shape;394;p17"/>
          <p:cNvSpPr/>
          <p:nvPr/>
        </p:nvSpPr>
        <p:spPr>
          <a:xfrm>
            <a:off x="8124042" y="4707229"/>
            <a:ext cx="1593164" cy="1586256"/>
          </a:xfrm>
          <a:prstGeom prst="rect">
            <a:avLst/>
          </a:prstGeom>
          <a:solidFill>
            <a:schemeClr val="accent6"/>
          </a:solidFill>
          <a:ln cap="flat" cmpd="sng" w="25400">
            <a:solidFill>
              <a:srgbClr val="B46D3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5" name="Google Shape;395;p17"/>
          <p:cNvSpPr/>
          <p:nvPr/>
        </p:nvSpPr>
        <p:spPr>
          <a:xfrm>
            <a:off x="10802569" y="4677096"/>
            <a:ext cx="1593164" cy="1586256"/>
          </a:xfrm>
          <a:prstGeom prst="rect">
            <a:avLst/>
          </a:prstGeom>
          <a:solidFill>
            <a:schemeClr val="accent6"/>
          </a:solidFill>
          <a:ln cap="flat" cmpd="sng" w="25400">
            <a:solidFill>
              <a:srgbClr val="B46D3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396" name="Google Shape;396;p17"/>
          <p:cNvPicPr preferRelativeResize="0"/>
          <p:nvPr/>
        </p:nvPicPr>
        <p:blipFill rotWithShape="1">
          <a:blip r:embed="rId7">
            <a:alphaModFix/>
          </a:blip>
          <a:srcRect b="0" l="0" r="0" t="0"/>
          <a:stretch/>
        </p:blipFill>
        <p:spPr>
          <a:xfrm>
            <a:off x="8345320" y="4925054"/>
            <a:ext cx="1150605" cy="1150605"/>
          </a:xfrm>
          <a:prstGeom prst="rect">
            <a:avLst/>
          </a:prstGeom>
          <a:noFill/>
          <a:ln>
            <a:noFill/>
          </a:ln>
        </p:spPr>
      </p:pic>
      <p:pic>
        <p:nvPicPr>
          <p:cNvPr id="397" name="Google Shape;397;p17"/>
          <p:cNvPicPr preferRelativeResize="0"/>
          <p:nvPr/>
        </p:nvPicPr>
        <p:blipFill rotWithShape="1">
          <a:blip r:embed="rId8">
            <a:alphaModFix/>
          </a:blip>
          <a:srcRect b="0" l="0" r="0" t="0"/>
          <a:stretch/>
        </p:blipFill>
        <p:spPr>
          <a:xfrm>
            <a:off x="11009111" y="4908505"/>
            <a:ext cx="1161884" cy="1161884"/>
          </a:xfrm>
          <a:prstGeom prst="rect">
            <a:avLst/>
          </a:prstGeom>
          <a:noFill/>
          <a:ln>
            <a:noFill/>
          </a:ln>
        </p:spPr>
      </p:pic>
      <p:sp>
        <p:nvSpPr>
          <p:cNvPr id="398" name="Google Shape;398;p17"/>
          <p:cNvSpPr txBox="1"/>
          <p:nvPr/>
        </p:nvSpPr>
        <p:spPr>
          <a:xfrm>
            <a:off x="3327304" y="5032160"/>
            <a:ext cx="4572000" cy="89255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600">
                <a:solidFill>
                  <a:schemeClr val="dk1"/>
                </a:solidFill>
                <a:latin typeface="Arial"/>
                <a:ea typeface="Arial"/>
                <a:cs typeface="Arial"/>
                <a:sym typeface="Arial"/>
              </a:rPr>
              <a:t>Teacher training and preparedness</a:t>
            </a:r>
            <a:endParaRPr sz="2600">
              <a:solidFill>
                <a:schemeClr val="dk1"/>
              </a:solidFill>
              <a:latin typeface="Arial"/>
              <a:ea typeface="Arial"/>
              <a:cs typeface="Arial"/>
              <a:sym typeface="Arial"/>
            </a:endParaRPr>
          </a:p>
        </p:txBody>
      </p:sp>
      <p:sp>
        <p:nvSpPr>
          <p:cNvPr id="399" name="Google Shape;399;p17"/>
          <p:cNvSpPr txBox="1"/>
          <p:nvPr/>
        </p:nvSpPr>
        <p:spPr>
          <a:xfrm>
            <a:off x="12602275" y="4973666"/>
            <a:ext cx="4343649" cy="89255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600">
                <a:solidFill>
                  <a:schemeClr val="dk1"/>
                </a:solidFill>
                <a:latin typeface="Arial"/>
                <a:ea typeface="Arial"/>
                <a:cs typeface="Arial"/>
                <a:sym typeface="Arial"/>
              </a:rPr>
              <a:t>Professional development, Digital tool training</a:t>
            </a:r>
            <a:endParaRPr sz="2600">
              <a:solidFill>
                <a:schemeClr val="dk1"/>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403" name="Shape 403"/>
        <p:cNvGrpSpPr/>
        <p:nvPr/>
      </p:nvGrpSpPr>
      <p:grpSpPr>
        <a:xfrm>
          <a:off x="0" y="0"/>
          <a:ext cx="0" cy="0"/>
          <a:chOff x="0" y="0"/>
          <a:chExt cx="0" cy="0"/>
        </a:xfrm>
      </p:grpSpPr>
      <p:sp>
        <p:nvSpPr>
          <p:cNvPr id="404" name="Google Shape;404;p18"/>
          <p:cNvSpPr txBox="1"/>
          <p:nvPr/>
        </p:nvSpPr>
        <p:spPr>
          <a:xfrm>
            <a:off x="3058697" y="773904"/>
            <a:ext cx="13265244" cy="894347"/>
          </a:xfrm>
          <a:prstGeom prst="rect">
            <a:avLst/>
          </a:prstGeom>
          <a:noFill/>
          <a:ln>
            <a:noFill/>
          </a:ln>
        </p:spPr>
        <p:txBody>
          <a:bodyPr anchorCtr="0" anchor="t" bIns="0" lIns="0" spcFirstLastPara="1" rIns="0" wrap="square" tIns="0">
            <a:spAutoFit/>
          </a:bodyPr>
          <a:lstStyle/>
          <a:p>
            <a:pPr indent="0" lvl="0" marL="0" marR="0" rtl="0" algn="l">
              <a:lnSpc>
                <a:spcPct val="192474"/>
              </a:lnSpc>
              <a:spcBef>
                <a:spcPts val="0"/>
              </a:spcBef>
              <a:spcAft>
                <a:spcPts val="0"/>
              </a:spcAft>
              <a:buNone/>
            </a:pPr>
            <a:r>
              <a:rPr lang="en-US" sz="4000">
                <a:solidFill>
                  <a:srgbClr val="033C5B"/>
                </a:solidFill>
                <a:latin typeface="Arial"/>
                <a:ea typeface="Arial"/>
                <a:cs typeface="Arial"/>
                <a:sym typeface="Arial"/>
              </a:rPr>
              <a:t>Case Studies/ Examples of blended learning success</a:t>
            </a:r>
            <a:endParaRPr sz="4000">
              <a:solidFill>
                <a:srgbClr val="033C5B"/>
              </a:solidFill>
              <a:latin typeface="Arial"/>
              <a:ea typeface="Arial"/>
              <a:cs typeface="Arial"/>
              <a:sym typeface="Arial"/>
            </a:endParaRPr>
          </a:p>
        </p:txBody>
      </p:sp>
      <p:sp>
        <p:nvSpPr>
          <p:cNvPr id="405" name="Google Shape;405;p18"/>
          <p:cNvSpPr/>
          <p:nvPr/>
        </p:nvSpPr>
        <p:spPr>
          <a:xfrm>
            <a:off x="-130877" y="-38241"/>
            <a:ext cx="2766824" cy="5218616"/>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6" name="Google Shape;406;p18"/>
          <p:cNvSpPr/>
          <p:nvPr/>
        </p:nvSpPr>
        <p:spPr>
          <a:xfrm rot="5400000">
            <a:off x="0" y="2507553"/>
            <a:ext cx="2635947" cy="2635947"/>
          </a:xfrm>
          <a:custGeom>
            <a:rect b="b" l="l" r="r" t="t"/>
            <a:pathLst>
              <a:path extrusionOk="0" h="2635947" w="2635947">
                <a:moveTo>
                  <a:pt x="0" y="0"/>
                </a:moveTo>
                <a:lnTo>
                  <a:pt x="2635947" y="0"/>
                </a:lnTo>
                <a:lnTo>
                  <a:pt x="2635947" y="2635947"/>
                </a:lnTo>
                <a:lnTo>
                  <a:pt x="0" y="2635947"/>
                </a:lnTo>
                <a:lnTo>
                  <a:pt x="0" y="0"/>
                </a:lnTo>
                <a:close/>
              </a:path>
            </a:pathLst>
          </a:custGeom>
          <a:blipFill rotWithShape="1">
            <a:blip r:embed="rId3">
              <a:alphaModFix/>
            </a:blip>
            <a:stretch>
              <a:fillRect b="0" l="0" r="0" t="0"/>
            </a:stretch>
          </a:blipFill>
          <a:ln>
            <a:noFill/>
          </a:ln>
        </p:spPr>
      </p:sp>
      <p:sp>
        <p:nvSpPr>
          <p:cNvPr id="407" name="Google Shape;407;p18"/>
          <p:cNvSpPr/>
          <p:nvPr/>
        </p:nvSpPr>
        <p:spPr>
          <a:xfrm>
            <a:off x="-130877" y="5143500"/>
            <a:ext cx="2766824" cy="3665330"/>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8" name="Google Shape;408;p18"/>
          <p:cNvSpPr/>
          <p:nvPr/>
        </p:nvSpPr>
        <p:spPr>
          <a:xfrm flipH="1" rot="5400000">
            <a:off x="0" y="5143500"/>
            <a:ext cx="2635947" cy="2635947"/>
          </a:xfrm>
          <a:custGeom>
            <a:rect b="b" l="l" r="r" t="t"/>
            <a:pathLst>
              <a:path extrusionOk="0" h="2635947" w="2635947">
                <a:moveTo>
                  <a:pt x="2635947" y="0"/>
                </a:moveTo>
                <a:lnTo>
                  <a:pt x="0" y="0"/>
                </a:lnTo>
                <a:lnTo>
                  <a:pt x="0" y="2635947"/>
                </a:lnTo>
                <a:lnTo>
                  <a:pt x="2635947" y="2635947"/>
                </a:lnTo>
                <a:lnTo>
                  <a:pt x="2635947" y="0"/>
                </a:lnTo>
                <a:close/>
              </a:path>
            </a:pathLst>
          </a:custGeom>
          <a:blipFill rotWithShape="1">
            <a:blip r:embed="rId4">
              <a:alphaModFix/>
            </a:blip>
            <a:stretch>
              <a:fillRect b="0" l="0" r="0" t="0"/>
            </a:stretch>
          </a:blipFill>
          <a:ln>
            <a:noFill/>
          </a:ln>
        </p:spPr>
      </p:sp>
      <p:sp>
        <p:nvSpPr>
          <p:cNvPr id="409" name="Google Shape;409;p18"/>
          <p:cNvSpPr txBox="1"/>
          <p:nvPr/>
        </p:nvSpPr>
        <p:spPr>
          <a:xfrm>
            <a:off x="3058697" y="2006533"/>
            <a:ext cx="14720778" cy="4139531"/>
          </a:xfrm>
          <a:prstGeom prst="rect">
            <a:avLst/>
          </a:prstGeom>
          <a:noFill/>
          <a:ln>
            <a:noFill/>
          </a:ln>
        </p:spPr>
        <p:txBody>
          <a:bodyPr anchorCtr="0" anchor="t" bIns="0" lIns="0" spcFirstLastPara="1" rIns="0" wrap="square" tIns="0">
            <a:spAutoFit/>
          </a:bodyPr>
          <a:lstStyle/>
          <a:p>
            <a:pPr indent="0" lvl="0" marL="0" marR="0" rtl="0" algn="l">
              <a:lnSpc>
                <a:spcPct val="139961"/>
              </a:lnSpc>
              <a:spcBef>
                <a:spcPts val="0"/>
              </a:spcBef>
              <a:spcAft>
                <a:spcPts val="0"/>
              </a:spcAft>
              <a:buNone/>
            </a:pPr>
            <a:r>
              <a:rPr b="1" lang="en-US" sz="2599">
                <a:solidFill>
                  <a:srgbClr val="121212"/>
                </a:solidFill>
                <a:latin typeface="Arial"/>
                <a:ea typeface="Arial"/>
                <a:cs typeface="Arial"/>
                <a:sym typeface="Arial"/>
              </a:rPr>
              <a:t>Implementing the Flipped classroom approach in Cambridge science teaching: </a:t>
            </a:r>
            <a:r>
              <a:rPr lang="en-US" sz="2599">
                <a:solidFill>
                  <a:srgbClr val="121212"/>
                </a:solidFill>
                <a:latin typeface="Arial"/>
                <a:ea typeface="Arial"/>
                <a:cs typeface="Arial"/>
                <a:sym typeface="Arial"/>
              </a:rPr>
              <a:t>t</a:t>
            </a:r>
            <a:r>
              <a:rPr lang="en-US" sz="2600">
                <a:solidFill>
                  <a:schemeClr val="dk1"/>
                </a:solidFill>
                <a:latin typeface="Arial"/>
                <a:ea typeface="Arial"/>
                <a:cs typeface="Arial"/>
                <a:sym typeface="Arial"/>
              </a:rPr>
              <a:t>he results indicated positive student experiences and perceptions of learning gains, as reflected in the quantitative data collected. Despite initial concerns about the extra preparation time required, students appreciated the opportunity for deeper engagement and understanding. Lessons learned from the implementation included the importance of articulating preparation expectations and providing guidance on video playback options. Additionally, organizing videos into shorter segments and offering transcripts for accessibility proved beneficial.</a:t>
            </a:r>
            <a:endParaRPr/>
          </a:p>
          <a:p>
            <a:pPr indent="0" lvl="0" marL="0" marR="0" rtl="0" algn="l">
              <a:lnSpc>
                <a:spcPct val="139961"/>
              </a:lnSpc>
              <a:spcBef>
                <a:spcPts val="0"/>
              </a:spcBef>
              <a:spcAft>
                <a:spcPts val="0"/>
              </a:spcAft>
              <a:buNone/>
            </a:pPr>
            <a:r>
              <a:rPr lang="en-US" sz="2600">
                <a:solidFill>
                  <a:schemeClr val="dk1"/>
                </a:solidFill>
                <a:latin typeface="Arial"/>
                <a:ea typeface="Arial"/>
                <a:cs typeface="Arial"/>
                <a:sym typeface="Arial"/>
              </a:rPr>
              <a:t> </a:t>
            </a:r>
            <a:br>
              <a:rPr lang="en-US" sz="2600">
                <a:solidFill>
                  <a:schemeClr val="dk1"/>
                </a:solidFill>
                <a:latin typeface="Arial"/>
                <a:ea typeface="Arial"/>
                <a:cs typeface="Arial"/>
                <a:sym typeface="Arial"/>
              </a:rPr>
            </a:br>
            <a:r>
              <a:rPr lang="en-US" sz="2600" u="sng">
                <a:solidFill>
                  <a:schemeClr val="dk1"/>
                </a:solidFill>
                <a:latin typeface="Arial"/>
                <a:ea typeface="Arial"/>
                <a:cs typeface="Arial"/>
                <a:sym typeface="Arial"/>
                <a:hlinkClick r:id="rId5">
                  <a:extLst>
                    <a:ext uri="{A12FA001-AC4F-418D-AE19-62706E023703}">
                      <ahyp:hlinkClr val="tx"/>
                    </a:ext>
                  </a:extLst>
                </a:hlinkClick>
              </a:rPr>
              <a:t>https://www.cctl.cam.ac.uk/newsletter/case-study-flipped-classroom</a:t>
            </a:r>
            <a:r>
              <a:rPr lang="en-US" sz="2600">
                <a:solidFill>
                  <a:schemeClr val="dk1"/>
                </a:solidFill>
                <a:latin typeface="Arial"/>
                <a:ea typeface="Arial"/>
                <a:cs typeface="Arial"/>
                <a:sym typeface="Arial"/>
              </a:rPr>
              <a:t> </a:t>
            </a:r>
            <a:endParaRPr sz="2600">
              <a:solidFill>
                <a:srgbClr val="121212"/>
              </a:solidFill>
              <a:latin typeface="Arial"/>
              <a:ea typeface="Arial"/>
              <a:cs typeface="Arial"/>
              <a:sym typeface="Arial"/>
            </a:endParaRPr>
          </a:p>
        </p:txBody>
      </p:sp>
      <p:sp>
        <p:nvSpPr>
          <p:cNvPr id="410" name="Google Shape;410;p18"/>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6">
              <a:alphaModFix/>
            </a:blip>
            <a:stretch>
              <a:fillRect b="0" l="0" r="0" t="0"/>
            </a:stretch>
          </a:blipFill>
          <a:ln>
            <a:noFill/>
          </a:ln>
        </p:spPr>
      </p:sp>
      <p:sp>
        <p:nvSpPr>
          <p:cNvPr id="411" name="Google Shape;411;p18"/>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7">
              <a:alphaModFix/>
            </a:blip>
            <a:stretch>
              <a:fillRect b="0" l="0" r="0" t="0"/>
            </a:stretch>
          </a:blipFill>
          <a:ln>
            <a:noFill/>
          </a:ln>
        </p:spPr>
      </p:sp>
      <p:sp>
        <p:nvSpPr>
          <p:cNvPr id="412" name="Google Shape;412;p18"/>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413" name="Google Shape;413;p18"/>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414" name="Google Shape;414;p18"/>
          <p:cNvPicPr preferRelativeResize="0"/>
          <p:nvPr/>
        </p:nvPicPr>
        <p:blipFill rotWithShape="1">
          <a:blip r:embed="rId8">
            <a:alphaModFix/>
          </a:blip>
          <a:srcRect b="0" l="0" r="0" t="0"/>
          <a:stretch/>
        </p:blipFill>
        <p:spPr>
          <a:xfrm>
            <a:off x="14249400" y="5872407"/>
            <a:ext cx="2419350" cy="241935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418" name="Shape 418"/>
        <p:cNvGrpSpPr/>
        <p:nvPr/>
      </p:nvGrpSpPr>
      <p:grpSpPr>
        <a:xfrm>
          <a:off x="0" y="0"/>
          <a:ext cx="0" cy="0"/>
          <a:chOff x="0" y="0"/>
          <a:chExt cx="0" cy="0"/>
        </a:xfrm>
      </p:grpSpPr>
      <p:sp>
        <p:nvSpPr>
          <p:cNvPr id="419" name="Google Shape;419;p19"/>
          <p:cNvSpPr txBox="1"/>
          <p:nvPr/>
        </p:nvSpPr>
        <p:spPr>
          <a:xfrm>
            <a:off x="3058697" y="773904"/>
            <a:ext cx="13265244" cy="894347"/>
          </a:xfrm>
          <a:prstGeom prst="rect">
            <a:avLst/>
          </a:prstGeom>
          <a:noFill/>
          <a:ln>
            <a:noFill/>
          </a:ln>
        </p:spPr>
        <p:txBody>
          <a:bodyPr anchorCtr="0" anchor="t" bIns="0" lIns="0" spcFirstLastPara="1" rIns="0" wrap="square" tIns="0">
            <a:spAutoFit/>
          </a:bodyPr>
          <a:lstStyle/>
          <a:p>
            <a:pPr indent="0" lvl="0" marL="0" marR="0" rtl="0" algn="l">
              <a:lnSpc>
                <a:spcPct val="192474"/>
              </a:lnSpc>
              <a:spcBef>
                <a:spcPts val="0"/>
              </a:spcBef>
              <a:spcAft>
                <a:spcPts val="0"/>
              </a:spcAft>
              <a:buNone/>
            </a:pPr>
            <a:r>
              <a:rPr lang="en-US" sz="4000">
                <a:solidFill>
                  <a:srgbClr val="033C5B"/>
                </a:solidFill>
                <a:latin typeface="Arial"/>
                <a:ea typeface="Arial"/>
                <a:cs typeface="Arial"/>
                <a:sym typeface="Arial"/>
              </a:rPr>
              <a:t>Case Studies/ Examples of blended learning success</a:t>
            </a:r>
            <a:endParaRPr sz="4000">
              <a:solidFill>
                <a:srgbClr val="033C5B"/>
              </a:solidFill>
              <a:latin typeface="Arial"/>
              <a:ea typeface="Arial"/>
              <a:cs typeface="Arial"/>
              <a:sym typeface="Arial"/>
            </a:endParaRPr>
          </a:p>
        </p:txBody>
      </p:sp>
      <p:sp>
        <p:nvSpPr>
          <p:cNvPr id="420" name="Google Shape;420;p19"/>
          <p:cNvSpPr/>
          <p:nvPr/>
        </p:nvSpPr>
        <p:spPr>
          <a:xfrm>
            <a:off x="-130877" y="-38241"/>
            <a:ext cx="2766824" cy="5218616"/>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1" name="Google Shape;421;p19"/>
          <p:cNvSpPr/>
          <p:nvPr/>
        </p:nvSpPr>
        <p:spPr>
          <a:xfrm rot="5400000">
            <a:off x="0" y="2507553"/>
            <a:ext cx="2635947" cy="2635947"/>
          </a:xfrm>
          <a:custGeom>
            <a:rect b="b" l="l" r="r" t="t"/>
            <a:pathLst>
              <a:path extrusionOk="0" h="2635947" w="2635947">
                <a:moveTo>
                  <a:pt x="0" y="0"/>
                </a:moveTo>
                <a:lnTo>
                  <a:pt x="2635947" y="0"/>
                </a:lnTo>
                <a:lnTo>
                  <a:pt x="2635947" y="2635947"/>
                </a:lnTo>
                <a:lnTo>
                  <a:pt x="0" y="2635947"/>
                </a:lnTo>
                <a:lnTo>
                  <a:pt x="0" y="0"/>
                </a:lnTo>
                <a:close/>
              </a:path>
            </a:pathLst>
          </a:custGeom>
          <a:blipFill rotWithShape="1">
            <a:blip r:embed="rId3">
              <a:alphaModFix/>
            </a:blip>
            <a:stretch>
              <a:fillRect b="0" l="0" r="0" t="0"/>
            </a:stretch>
          </a:blipFill>
          <a:ln>
            <a:noFill/>
          </a:ln>
        </p:spPr>
      </p:sp>
      <p:sp>
        <p:nvSpPr>
          <p:cNvPr id="422" name="Google Shape;422;p19"/>
          <p:cNvSpPr/>
          <p:nvPr/>
        </p:nvSpPr>
        <p:spPr>
          <a:xfrm>
            <a:off x="-130877" y="5143500"/>
            <a:ext cx="2766824" cy="3665330"/>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3" name="Google Shape;423;p19"/>
          <p:cNvSpPr/>
          <p:nvPr/>
        </p:nvSpPr>
        <p:spPr>
          <a:xfrm flipH="1" rot="5400000">
            <a:off x="0" y="5143500"/>
            <a:ext cx="2635947" cy="2635947"/>
          </a:xfrm>
          <a:custGeom>
            <a:rect b="b" l="l" r="r" t="t"/>
            <a:pathLst>
              <a:path extrusionOk="0" h="2635947" w="2635947">
                <a:moveTo>
                  <a:pt x="2635947" y="0"/>
                </a:moveTo>
                <a:lnTo>
                  <a:pt x="0" y="0"/>
                </a:lnTo>
                <a:lnTo>
                  <a:pt x="0" y="2635947"/>
                </a:lnTo>
                <a:lnTo>
                  <a:pt x="2635947" y="2635947"/>
                </a:lnTo>
                <a:lnTo>
                  <a:pt x="2635947" y="0"/>
                </a:lnTo>
                <a:close/>
              </a:path>
            </a:pathLst>
          </a:custGeom>
          <a:blipFill rotWithShape="1">
            <a:blip r:embed="rId4">
              <a:alphaModFix/>
            </a:blip>
            <a:stretch>
              <a:fillRect b="0" l="0" r="0" t="0"/>
            </a:stretch>
          </a:blipFill>
          <a:ln>
            <a:noFill/>
          </a:ln>
        </p:spPr>
      </p:sp>
      <p:sp>
        <p:nvSpPr>
          <p:cNvPr id="424" name="Google Shape;424;p19"/>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5">
              <a:alphaModFix/>
            </a:blip>
            <a:stretch>
              <a:fillRect b="0" l="0" r="0" t="0"/>
            </a:stretch>
          </a:blipFill>
          <a:ln>
            <a:noFill/>
          </a:ln>
        </p:spPr>
      </p:sp>
      <p:sp>
        <p:nvSpPr>
          <p:cNvPr id="425" name="Google Shape;425;p19"/>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6">
              <a:alphaModFix/>
            </a:blip>
            <a:stretch>
              <a:fillRect b="0" l="0" r="0" t="0"/>
            </a:stretch>
          </a:blipFill>
          <a:ln>
            <a:noFill/>
          </a:ln>
        </p:spPr>
      </p:sp>
      <p:sp>
        <p:nvSpPr>
          <p:cNvPr id="426" name="Google Shape;426;p19"/>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427" name="Google Shape;427;p19"/>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8" name="Google Shape;428;p19"/>
          <p:cNvSpPr txBox="1"/>
          <p:nvPr/>
        </p:nvSpPr>
        <p:spPr>
          <a:xfrm>
            <a:off x="2845633" y="2263079"/>
            <a:ext cx="14822488" cy="369331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600">
                <a:solidFill>
                  <a:schemeClr val="dk1"/>
                </a:solidFill>
                <a:latin typeface="Arial"/>
                <a:ea typeface="Arial"/>
                <a:cs typeface="Arial"/>
                <a:sym typeface="Arial"/>
              </a:rPr>
              <a:t>A Case Study of Teachers’ Experiences of Blended Teaching and Learning by Diane Cunningham: </a:t>
            </a:r>
            <a:r>
              <a:rPr lang="en-US" sz="2600">
                <a:solidFill>
                  <a:schemeClr val="dk1"/>
                </a:solidFill>
                <a:latin typeface="Arial"/>
                <a:ea typeface="Arial"/>
                <a:cs typeface="Arial"/>
                <a:sym typeface="Arial"/>
              </a:rPr>
              <a:t>The study specifically examines the beliefs and practices of four high school teachers, scrutinizing their experiences through interviews, observation data, and artifact analysis. These educators, each with varying lengths of career experience, were observed to effectively integrate their beliefs into their teaching methods within the blended learning context. Their approaches centered on promoting active, authentic learning for students, with the teachers viewing themselves as facilitators, coaches, guides, and co-learners. </a:t>
            </a:r>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a:p>
            <a:pPr indent="0" lvl="0" marL="0" marR="0" rtl="0" algn="l">
              <a:spcBef>
                <a:spcPts val="0"/>
              </a:spcBef>
              <a:spcAft>
                <a:spcPts val="0"/>
              </a:spcAft>
              <a:buNone/>
            </a:pPr>
            <a:r>
              <a:rPr b="1" lang="en-US" sz="2600" u="sng">
                <a:solidFill>
                  <a:schemeClr val="dk1"/>
                </a:solidFill>
                <a:latin typeface="Arial"/>
                <a:ea typeface="Arial"/>
                <a:cs typeface="Arial"/>
                <a:sym typeface="Arial"/>
                <a:hlinkClick r:id="rId7">
                  <a:extLst>
                    <a:ext uri="{A12FA001-AC4F-418D-AE19-62706E023703}">
                      <ahyp:hlinkClr val="tx"/>
                    </a:ext>
                  </a:extLst>
                </a:hlinkClick>
              </a:rPr>
              <a:t>https://files.eric.ed.gov/fulltext/EJ1301080.pdf</a:t>
            </a:r>
            <a:r>
              <a:rPr b="1" lang="en-US" sz="2600">
                <a:solidFill>
                  <a:schemeClr val="dk1"/>
                </a:solidFill>
                <a:latin typeface="Arial"/>
                <a:ea typeface="Arial"/>
                <a:cs typeface="Arial"/>
                <a:sym typeface="Arial"/>
              </a:rPr>
              <a:t> </a:t>
            </a:r>
            <a:endParaRPr b="1" sz="2600">
              <a:solidFill>
                <a:schemeClr val="dk1"/>
              </a:solidFill>
              <a:latin typeface="Arial"/>
              <a:ea typeface="Arial"/>
              <a:cs typeface="Arial"/>
              <a:sym typeface="Arial"/>
            </a:endParaRPr>
          </a:p>
        </p:txBody>
      </p:sp>
      <p:pic>
        <p:nvPicPr>
          <p:cNvPr id="429" name="Google Shape;429;p19"/>
          <p:cNvPicPr preferRelativeResize="0"/>
          <p:nvPr/>
        </p:nvPicPr>
        <p:blipFill rotWithShape="1">
          <a:blip r:embed="rId8">
            <a:alphaModFix/>
          </a:blip>
          <a:srcRect b="0" l="0" r="0" t="0"/>
          <a:stretch/>
        </p:blipFill>
        <p:spPr>
          <a:xfrm>
            <a:off x="14249400" y="5872407"/>
            <a:ext cx="2419350" cy="24193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99" name="Shape 99"/>
        <p:cNvGrpSpPr/>
        <p:nvPr/>
      </p:nvGrpSpPr>
      <p:grpSpPr>
        <a:xfrm>
          <a:off x="0" y="0"/>
          <a:ext cx="0" cy="0"/>
          <a:chOff x="0" y="0"/>
          <a:chExt cx="0" cy="0"/>
        </a:xfrm>
      </p:grpSpPr>
      <p:sp>
        <p:nvSpPr>
          <p:cNvPr id="100" name="Google Shape;100;p2"/>
          <p:cNvSpPr txBox="1"/>
          <p:nvPr/>
        </p:nvSpPr>
        <p:spPr>
          <a:xfrm>
            <a:off x="1028700" y="827483"/>
            <a:ext cx="6990285" cy="1960191"/>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None/>
            </a:pPr>
            <a:r>
              <a:rPr lang="en-US" sz="6999">
                <a:solidFill>
                  <a:srgbClr val="033C5B"/>
                </a:solidFill>
                <a:latin typeface="Arial"/>
                <a:ea typeface="Arial"/>
                <a:cs typeface="Arial"/>
                <a:sym typeface="Arial"/>
              </a:rPr>
              <a:t>Learning Objectives</a:t>
            </a:r>
            <a:endParaRPr/>
          </a:p>
        </p:txBody>
      </p:sp>
      <p:sp>
        <p:nvSpPr>
          <p:cNvPr id="101" name="Google Shape;101;p2"/>
          <p:cNvSpPr txBox="1"/>
          <p:nvPr/>
        </p:nvSpPr>
        <p:spPr>
          <a:xfrm>
            <a:off x="1028700" y="3069101"/>
            <a:ext cx="6990285" cy="3500958"/>
          </a:xfrm>
          <a:prstGeom prst="rect">
            <a:avLst/>
          </a:prstGeom>
          <a:noFill/>
          <a:ln>
            <a:noFill/>
          </a:ln>
        </p:spPr>
        <p:txBody>
          <a:bodyPr anchorCtr="0" anchor="t" bIns="0" lIns="0" spcFirstLastPara="1" rIns="0" wrap="square" tIns="0">
            <a:spAutoFit/>
          </a:bodyPr>
          <a:lstStyle/>
          <a:p>
            <a:pPr indent="-302260" lvl="1" marL="604519" marR="0" rtl="0" algn="l">
              <a:lnSpc>
                <a:spcPct val="150730"/>
              </a:lnSpc>
              <a:spcBef>
                <a:spcPts val="0"/>
              </a:spcBef>
              <a:spcAft>
                <a:spcPts val="0"/>
              </a:spcAft>
              <a:buClr>
                <a:srgbClr val="121212"/>
              </a:buClr>
              <a:buSzPts val="2600"/>
              <a:buFont typeface="Arial"/>
              <a:buChar char="•"/>
            </a:pPr>
            <a:r>
              <a:rPr b="0" i="0" lang="en-US" sz="2600" u="none" cap="none" strike="noStrike">
                <a:solidFill>
                  <a:srgbClr val="121212"/>
                </a:solidFill>
                <a:latin typeface="Arial"/>
                <a:ea typeface="Arial"/>
                <a:cs typeface="Arial"/>
                <a:sym typeface="Arial"/>
              </a:rPr>
              <a:t>Understand the Role of Energizers</a:t>
            </a:r>
            <a:endParaRPr/>
          </a:p>
          <a:p>
            <a:pPr indent="-302260" lvl="1" marL="604519" marR="0" rtl="0" algn="l">
              <a:lnSpc>
                <a:spcPct val="150730"/>
              </a:lnSpc>
              <a:spcBef>
                <a:spcPts val="0"/>
              </a:spcBef>
              <a:spcAft>
                <a:spcPts val="0"/>
              </a:spcAft>
              <a:buClr>
                <a:srgbClr val="121212"/>
              </a:buClr>
              <a:buSzPts val="2600"/>
              <a:buFont typeface="Arial"/>
              <a:buChar char="•"/>
            </a:pPr>
            <a:r>
              <a:rPr b="0" i="0" lang="en-US" sz="2600" u="none" cap="none" strike="noStrike">
                <a:solidFill>
                  <a:srgbClr val="121212"/>
                </a:solidFill>
                <a:latin typeface="Arial"/>
                <a:ea typeface="Arial"/>
                <a:cs typeface="Arial"/>
                <a:sym typeface="Arial"/>
              </a:rPr>
              <a:t>Identify Effective Modalities for Various Content</a:t>
            </a:r>
            <a:endParaRPr/>
          </a:p>
          <a:p>
            <a:pPr indent="-302260" lvl="1" marL="604519" marR="0" rtl="0" algn="l">
              <a:lnSpc>
                <a:spcPct val="150730"/>
              </a:lnSpc>
              <a:spcBef>
                <a:spcPts val="0"/>
              </a:spcBef>
              <a:spcAft>
                <a:spcPts val="0"/>
              </a:spcAft>
              <a:buClr>
                <a:srgbClr val="121212"/>
              </a:buClr>
              <a:buSzPts val="2600"/>
              <a:buFont typeface="Arial"/>
              <a:buChar char="•"/>
            </a:pPr>
            <a:r>
              <a:rPr b="0" i="0" lang="en-US" sz="2600" u="none" cap="none" strike="noStrike">
                <a:solidFill>
                  <a:srgbClr val="121212"/>
                </a:solidFill>
                <a:latin typeface="Arial"/>
                <a:ea typeface="Arial"/>
                <a:cs typeface="Arial"/>
                <a:sym typeface="Arial"/>
              </a:rPr>
              <a:t>Apply Multimedia Tools in Teaching</a:t>
            </a:r>
            <a:endParaRPr b="0" i="0" sz="2600" u="none" cap="none" strike="noStrike">
              <a:solidFill>
                <a:srgbClr val="121212"/>
              </a:solidFill>
              <a:latin typeface="Arial"/>
              <a:ea typeface="Arial"/>
              <a:cs typeface="Arial"/>
              <a:sym typeface="Arial"/>
            </a:endParaRPr>
          </a:p>
          <a:p>
            <a:pPr indent="-302260" lvl="1" marL="604519" marR="0" rtl="0" algn="l">
              <a:lnSpc>
                <a:spcPct val="150730"/>
              </a:lnSpc>
              <a:spcBef>
                <a:spcPts val="0"/>
              </a:spcBef>
              <a:spcAft>
                <a:spcPts val="0"/>
              </a:spcAft>
              <a:buClr>
                <a:srgbClr val="121212"/>
              </a:buClr>
              <a:buSzPts val="2600"/>
              <a:buFont typeface="Arial"/>
              <a:buChar char="•"/>
            </a:pPr>
            <a:r>
              <a:rPr b="0" i="0" lang="en-US" sz="2600" u="none" cap="none" strike="noStrike">
                <a:solidFill>
                  <a:srgbClr val="121212"/>
                </a:solidFill>
                <a:latin typeface="Arial"/>
                <a:ea typeface="Arial"/>
                <a:cs typeface="Arial"/>
                <a:sym typeface="Arial"/>
              </a:rPr>
              <a:t>Facilitate Self-Paced Online Learning</a:t>
            </a:r>
            <a:endParaRPr b="0" i="0" sz="2600" u="none" cap="none" strike="noStrike">
              <a:solidFill>
                <a:srgbClr val="121212"/>
              </a:solidFill>
              <a:latin typeface="Arial"/>
              <a:ea typeface="Arial"/>
              <a:cs typeface="Arial"/>
              <a:sym typeface="Arial"/>
            </a:endParaRPr>
          </a:p>
          <a:p>
            <a:pPr indent="-302260" lvl="1" marL="604519" marR="0" rtl="0" algn="l">
              <a:lnSpc>
                <a:spcPct val="150730"/>
              </a:lnSpc>
              <a:spcBef>
                <a:spcPts val="0"/>
              </a:spcBef>
              <a:spcAft>
                <a:spcPts val="0"/>
              </a:spcAft>
              <a:buClr>
                <a:srgbClr val="121212"/>
              </a:buClr>
              <a:buSzPts val="2600"/>
              <a:buFont typeface="Arial"/>
              <a:buChar char="•"/>
            </a:pPr>
            <a:r>
              <a:rPr b="0" i="0" lang="en-US" sz="2600" u="none" cap="none" strike="noStrike">
                <a:solidFill>
                  <a:srgbClr val="121212"/>
                </a:solidFill>
                <a:latin typeface="Arial"/>
                <a:ea typeface="Arial"/>
                <a:cs typeface="Arial"/>
                <a:sym typeface="Arial"/>
              </a:rPr>
              <a:t>Design Application-Oriented Activities</a:t>
            </a:r>
            <a:endParaRPr b="0" i="0" sz="2600" u="none" cap="none" strike="noStrike">
              <a:solidFill>
                <a:srgbClr val="121212"/>
              </a:solidFill>
              <a:latin typeface="Arial"/>
              <a:ea typeface="Arial"/>
              <a:cs typeface="Arial"/>
              <a:sym typeface="Arial"/>
            </a:endParaRPr>
          </a:p>
          <a:p>
            <a:pPr indent="0" lvl="1" marL="302259" marR="0" rtl="0" algn="l">
              <a:lnSpc>
                <a:spcPct val="140014"/>
              </a:lnSpc>
              <a:spcBef>
                <a:spcPts val="0"/>
              </a:spcBef>
              <a:spcAft>
                <a:spcPts val="0"/>
              </a:spcAft>
              <a:buNone/>
            </a:pPr>
            <a:r>
              <a:t/>
            </a:r>
            <a:endParaRPr b="0" i="0" sz="2799" u="none" cap="none" strike="noStrike">
              <a:solidFill>
                <a:srgbClr val="121212"/>
              </a:solidFill>
              <a:latin typeface="Arial"/>
              <a:ea typeface="Arial"/>
              <a:cs typeface="Arial"/>
              <a:sym typeface="Arial"/>
            </a:endParaRPr>
          </a:p>
        </p:txBody>
      </p:sp>
      <p:sp>
        <p:nvSpPr>
          <p:cNvPr id="102" name="Google Shape;102;p2"/>
          <p:cNvSpPr/>
          <p:nvPr/>
        </p:nvSpPr>
        <p:spPr>
          <a:xfrm>
            <a:off x="9144000" y="3783991"/>
            <a:ext cx="9144000" cy="6503009"/>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 name="Google Shape;103;p2"/>
          <p:cNvSpPr/>
          <p:nvPr/>
        </p:nvSpPr>
        <p:spPr>
          <a:xfrm>
            <a:off x="9144000" y="0"/>
            <a:ext cx="9144000" cy="5143500"/>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 name="Google Shape;104;p2"/>
          <p:cNvSpPr/>
          <p:nvPr/>
        </p:nvSpPr>
        <p:spPr>
          <a:xfrm rot="5400000">
            <a:off x="9144000" y="7702914"/>
            <a:ext cx="2584086" cy="2584086"/>
          </a:xfrm>
          <a:custGeom>
            <a:rect b="b" l="l" r="r" t="t"/>
            <a:pathLst>
              <a:path extrusionOk="0" h="2584086" w="2584086">
                <a:moveTo>
                  <a:pt x="0" y="0"/>
                </a:moveTo>
                <a:lnTo>
                  <a:pt x="2584086" y="0"/>
                </a:lnTo>
                <a:lnTo>
                  <a:pt x="2584086" y="2584086"/>
                </a:lnTo>
                <a:lnTo>
                  <a:pt x="0" y="2584086"/>
                </a:lnTo>
                <a:lnTo>
                  <a:pt x="0" y="0"/>
                </a:lnTo>
                <a:close/>
              </a:path>
            </a:pathLst>
          </a:custGeom>
          <a:blipFill rotWithShape="1">
            <a:blip r:embed="rId3">
              <a:alphaModFix/>
            </a:blip>
            <a:stretch>
              <a:fillRect b="0" l="0" r="0" t="0"/>
            </a:stretch>
          </a:blipFill>
          <a:ln>
            <a:noFill/>
          </a:ln>
        </p:spPr>
      </p:sp>
      <p:sp>
        <p:nvSpPr>
          <p:cNvPr id="105" name="Google Shape;105;p2"/>
          <p:cNvSpPr/>
          <p:nvPr/>
        </p:nvSpPr>
        <p:spPr>
          <a:xfrm rot="-5400000">
            <a:off x="15703914" y="0"/>
            <a:ext cx="2584086" cy="2584086"/>
          </a:xfrm>
          <a:custGeom>
            <a:rect b="b" l="l" r="r" t="t"/>
            <a:pathLst>
              <a:path extrusionOk="0" h="2584086" w="2584086">
                <a:moveTo>
                  <a:pt x="0" y="0"/>
                </a:moveTo>
                <a:lnTo>
                  <a:pt x="2584086" y="0"/>
                </a:lnTo>
                <a:lnTo>
                  <a:pt x="2584086" y="2584086"/>
                </a:lnTo>
                <a:lnTo>
                  <a:pt x="0" y="2584086"/>
                </a:lnTo>
                <a:lnTo>
                  <a:pt x="0" y="0"/>
                </a:lnTo>
                <a:close/>
              </a:path>
            </a:pathLst>
          </a:custGeom>
          <a:blipFill rotWithShape="1">
            <a:blip r:embed="rId4">
              <a:alphaModFix/>
            </a:blip>
            <a:stretch>
              <a:fillRect b="0" l="0" r="0" t="0"/>
            </a:stretch>
          </a:blipFill>
          <a:ln>
            <a:noFill/>
          </a:ln>
        </p:spPr>
      </p:sp>
      <p:sp>
        <p:nvSpPr>
          <p:cNvPr id="106" name="Google Shape;106;p2"/>
          <p:cNvSpPr/>
          <p:nvPr/>
        </p:nvSpPr>
        <p:spPr>
          <a:xfrm>
            <a:off x="11243339" y="2258982"/>
            <a:ext cx="4945322" cy="5769036"/>
          </a:xfrm>
          <a:custGeom>
            <a:rect b="b" l="l" r="r" t="t"/>
            <a:pathLst>
              <a:path extrusionOk="0" h="5769036" w="4945322">
                <a:moveTo>
                  <a:pt x="0" y="0"/>
                </a:moveTo>
                <a:lnTo>
                  <a:pt x="4945322" y="0"/>
                </a:lnTo>
                <a:lnTo>
                  <a:pt x="4945322" y="5769036"/>
                </a:lnTo>
                <a:lnTo>
                  <a:pt x="0" y="5769036"/>
                </a:lnTo>
                <a:lnTo>
                  <a:pt x="0" y="0"/>
                </a:lnTo>
                <a:close/>
              </a:path>
            </a:pathLst>
          </a:custGeom>
          <a:blipFill rotWithShape="1">
            <a:blip r:embed="rId5">
              <a:alphaModFix/>
            </a:blip>
            <a:stretch>
              <a:fillRect b="0" l="-37489" r="-37489" t="0"/>
            </a:stretch>
          </a:blipFill>
          <a:ln>
            <a:noFill/>
          </a:ln>
        </p:spPr>
      </p:sp>
      <p:sp>
        <p:nvSpPr>
          <p:cNvPr id="107" name="Google Shape;107;p2"/>
          <p:cNvSpPr/>
          <p:nvPr/>
        </p:nvSpPr>
        <p:spPr>
          <a:xfrm>
            <a:off x="385759" y="8288550"/>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6">
              <a:alphaModFix/>
            </a:blip>
            <a:stretch>
              <a:fillRect b="0" l="0" r="0" t="0"/>
            </a:stretch>
          </a:blipFill>
          <a:ln>
            <a:noFill/>
          </a:ln>
        </p:spPr>
      </p:sp>
      <p:sp>
        <p:nvSpPr>
          <p:cNvPr id="108" name="Google Shape;108;p2"/>
          <p:cNvSpPr/>
          <p:nvPr/>
        </p:nvSpPr>
        <p:spPr>
          <a:xfrm>
            <a:off x="2874251" y="91043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7">
              <a:alphaModFix/>
            </a:blip>
            <a:stretch>
              <a:fillRect b="0" l="0" r="0" t="0"/>
            </a:stretch>
          </a:blipFill>
          <a:ln>
            <a:noFill/>
          </a:ln>
        </p:spPr>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433" name="Shape 433"/>
        <p:cNvGrpSpPr/>
        <p:nvPr/>
      </p:nvGrpSpPr>
      <p:grpSpPr>
        <a:xfrm>
          <a:off x="0" y="0"/>
          <a:ext cx="0" cy="0"/>
          <a:chOff x="0" y="0"/>
          <a:chExt cx="0" cy="0"/>
        </a:xfrm>
      </p:grpSpPr>
      <p:sp>
        <p:nvSpPr>
          <p:cNvPr id="434" name="Google Shape;434;p20"/>
          <p:cNvSpPr txBox="1"/>
          <p:nvPr/>
        </p:nvSpPr>
        <p:spPr>
          <a:xfrm>
            <a:off x="3058697" y="773904"/>
            <a:ext cx="13265244" cy="894347"/>
          </a:xfrm>
          <a:prstGeom prst="rect">
            <a:avLst/>
          </a:prstGeom>
          <a:noFill/>
          <a:ln>
            <a:noFill/>
          </a:ln>
        </p:spPr>
        <p:txBody>
          <a:bodyPr anchorCtr="0" anchor="t" bIns="0" lIns="0" spcFirstLastPara="1" rIns="0" wrap="square" tIns="0">
            <a:spAutoFit/>
          </a:bodyPr>
          <a:lstStyle/>
          <a:p>
            <a:pPr indent="0" lvl="0" marL="0" marR="0" rtl="0" algn="l">
              <a:lnSpc>
                <a:spcPct val="192474"/>
              </a:lnSpc>
              <a:spcBef>
                <a:spcPts val="0"/>
              </a:spcBef>
              <a:spcAft>
                <a:spcPts val="0"/>
              </a:spcAft>
              <a:buNone/>
            </a:pPr>
            <a:r>
              <a:rPr lang="en-US" sz="4000">
                <a:solidFill>
                  <a:srgbClr val="033C5B"/>
                </a:solidFill>
                <a:latin typeface="Arial"/>
                <a:ea typeface="Arial"/>
                <a:cs typeface="Arial"/>
                <a:sym typeface="Arial"/>
              </a:rPr>
              <a:t>Case Studies/ Examples of blended learning success</a:t>
            </a:r>
            <a:endParaRPr sz="4000">
              <a:solidFill>
                <a:srgbClr val="033C5B"/>
              </a:solidFill>
              <a:latin typeface="Arial"/>
              <a:ea typeface="Arial"/>
              <a:cs typeface="Arial"/>
              <a:sym typeface="Arial"/>
            </a:endParaRPr>
          </a:p>
        </p:txBody>
      </p:sp>
      <p:sp>
        <p:nvSpPr>
          <p:cNvPr id="435" name="Google Shape;435;p20"/>
          <p:cNvSpPr/>
          <p:nvPr/>
        </p:nvSpPr>
        <p:spPr>
          <a:xfrm>
            <a:off x="-130877" y="-38241"/>
            <a:ext cx="2766824" cy="5218616"/>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6" name="Google Shape;436;p20"/>
          <p:cNvSpPr/>
          <p:nvPr/>
        </p:nvSpPr>
        <p:spPr>
          <a:xfrm rot="5400000">
            <a:off x="0" y="2507553"/>
            <a:ext cx="2635947" cy="2635947"/>
          </a:xfrm>
          <a:custGeom>
            <a:rect b="b" l="l" r="r" t="t"/>
            <a:pathLst>
              <a:path extrusionOk="0" h="2635947" w="2635947">
                <a:moveTo>
                  <a:pt x="0" y="0"/>
                </a:moveTo>
                <a:lnTo>
                  <a:pt x="2635947" y="0"/>
                </a:lnTo>
                <a:lnTo>
                  <a:pt x="2635947" y="2635947"/>
                </a:lnTo>
                <a:lnTo>
                  <a:pt x="0" y="2635947"/>
                </a:lnTo>
                <a:lnTo>
                  <a:pt x="0" y="0"/>
                </a:lnTo>
                <a:close/>
              </a:path>
            </a:pathLst>
          </a:custGeom>
          <a:blipFill rotWithShape="1">
            <a:blip r:embed="rId3">
              <a:alphaModFix/>
            </a:blip>
            <a:stretch>
              <a:fillRect b="0" l="0" r="0" t="0"/>
            </a:stretch>
          </a:blipFill>
          <a:ln>
            <a:noFill/>
          </a:ln>
        </p:spPr>
      </p:sp>
      <p:sp>
        <p:nvSpPr>
          <p:cNvPr id="437" name="Google Shape;437;p20"/>
          <p:cNvSpPr/>
          <p:nvPr/>
        </p:nvSpPr>
        <p:spPr>
          <a:xfrm>
            <a:off x="-130877" y="5143500"/>
            <a:ext cx="2766824" cy="3665330"/>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8" name="Google Shape;438;p20"/>
          <p:cNvSpPr/>
          <p:nvPr/>
        </p:nvSpPr>
        <p:spPr>
          <a:xfrm flipH="1" rot="5400000">
            <a:off x="0" y="5143500"/>
            <a:ext cx="2635947" cy="2635947"/>
          </a:xfrm>
          <a:custGeom>
            <a:rect b="b" l="l" r="r" t="t"/>
            <a:pathLst>
              <a:path extrusionOk="0" h="2635947" w="2635947">
                <a:moveTo>
                  <a:pt x="2635947" y="0"/>
                </a:moveTo>
                <a:lnTo>
                  <a:pt x="0" y="0"/>
                </a:lnTo>
                <a:lnTo>
                  <a:pt x="0" y="2635947"/>
                </a:lnTo>
                <a:lnTo>
                  <a:pt x="2635947" y="2635947"/>
                </a:lnTo>
                <a:lnTo>
                  <a:pt x="2635947" y="0"/>
                </a:lnTo>
                <a:close/>
              </a:path>
            </a:pathLst>
          </a:custGeom>
          <a:blipFill rotWithShape="1">
            <a:blip r:embed="rId4">
              <a:alphaModFix/>
            </a:blip>
            <a:stretch>
              <a:fillRect b="0" l="0" r="0" t="0"/>
            </a:stretch>
          </a:blipFill>
          <a:ln>
            <a:noFill/>
          </a:ln>
        </p:spPr>
      </p:sp>
      <p:sp>
        <p:nvSpPr>
          <p:cNvPr id="439" name="Google Shape;439;p20"/>
          <p:cNvSpPr txBox="1"/>
          <p:nvPr/>
        </p:nvSpPr>
        <p:spPr>
          <a:xfrm>
            <a:off x="3058697" y="2006533"/>
            <a:ext cx="14720778" cy="3677866"/>
          </a:xfrm>
          <a:prstGeom prst="rect">
            <a:avLst/>
          </a:prstGeom>
          <a:noFill/>
          <a:ln>
            <a:noFill/>
          </a:ln>
        </p:spPr>
        <p:txBody>
          <a:bodyPr anchorCtr="0" anchor="t" bIns="0" lIns="0" spcFirstLastPara="1" rIns="0" wrap="square" tIns="0">
            <a:spAutoFit/>
          </a:bodyPr>
          <a:lstStyle/>
          <a:p>
            <a:pPr indent="0" lvl="0" marL="0" marR="0" rtl="0" algn="l">
              <a:lnSpc>
                <a:spcPct val="139961"/>
              </a:lnSpc>
              <a:spcBef>
                <a:spcPts val="0"/>
              </a:spcBef>
              <a:spcAft>
                <a:spcPts val="0"/>
              </a:spcAft>
              <a:buNone/>
            </a:pPr>
            <a:r>
              <a:rPr b="1" lang="en-US" sz="2600">
                <a:solidFill>
                  <a:schemeClr val="dk1"/>
                </a:solidFill>
                <a:latin typeface="Arial"/>
                <a:ea typeface="Arial"/>
                <a:cs typeface="Arial"/>
                <a:sym typeface="Arial"/>
              </a:rPr>
              <a:t>Anytime Anywhere, Blended learning using live streaming at Deakin University:</a:t>
            </a:r>
            <a:r>
              <a:rPr lang="en-US" sz="2600">
                <a:solidFill>
                  <a:schemeClr val="dk1"/>
                </a:solidFill>
                <a:latin typeface="Arial"/>
                <a:ea typeface="Arial"/>
                <a:cs typeface="Arial"/>
                <a:sym typeface="Arial"/>
              </a:rPr>
              <a:t> This study highlights the dynamic interplay between technology, teaching methods, and student engagement. In these studies, live streaming was integrated into the blended learning framework to bridge the gap between off-campus and on-campus students, enhancing real-time interaction and collaboration. This approach sought to make learning experiences more personal, relevant, and engaging, addressing the challenge of adapting to students’ desires for flexibility and accessibility in their education. </a:t>
            </a:r>
            <a:endParaRPr/>
          </a:p>
          <a:p>
            <a:pPr indent="0" lvl="0" marL="0" marR="0" rtl="0" algn="l">
              <a:lnSpc>
                <a:spcPct val="139961"/>
              </a:lnSpc>
              <a:spcBef>
                <a:spcPts val="0"/>
              </a:spcBef>
              <a:spcAft>
                <a:spcPts val="0"/>
              </a:spcAft>
              <a:buNone/>
            </a:pPr>
            <a:r>
              <a:t/>
            </a:r>
            <a:endParaRPr sz="2600">
              <a:solidFill>
                <a:schemeClr val="dk1"/>
              </a:solidFill>
              <a:latin typeface="Arial"/>
              <a:ea typeface="Arial"/>
              <a:cs typeface="Arial"/>
              <a:sym typeface="Arial"/>
            </a:endParaRPr>
          </a:p>
          <a:p>
            <a:pPr indent="0" lvl="0" marL="0" marR="0" rtl="0" algn="l">
              <a:lnSpc>
                <a:spcPct val="139961"/>
              </a:lnSpc>
              <a:spcBef>
                <a:spcPts val="0"/>
              </a:spcBef>
              <a:spcAft>
                <a:spcPts val="0"/>
              </a:spcAft>
              <a:buNone/>
            </a:pPr>
            <a:r>
              <a:rPr b="1" lang="en-US" sz="2600" u="sng">
                <a:solidFill>
                  <a:srgbClr val="121212"/>
                </a:solidFill>
                <a:latin typeface="Arial"/>
                <a:ea typeface="Arial"/>
                <a:cs typeface="Arial"/>
                <a:sym typeface="Arial"/>
                <a:hlinkClick r:id="rId5">
                  <a:extLst>
                    <a:ext uri="{A12FA001-AC4F-418D-AE19-62706E023703}">
                      <ahyp:hlinkClr val="tx"/>
                    </a:ext>
                  </a:extLst>
                </a:hlinkClick>
              </a:rPr>
              <a:t>https://er.educause.edu/articles/2015/7/anytime-and-anywhere-a-case-study-for-blended-learning</a:t>
            </a:r>
            <a:r>
              <a:rPr b="1" lang="en-US" sz="2600">
                <a:solidFill>
                  <a:srgbClr val="121212"/>
                </a:solidFill>
                <a:latin typeface="Arial"/>
                <a:ea typeface="Arial"/>
                <a:cs typeface="Arial"/>
                <a:sym typeface="Arial"/>
              </a:rPr>
              <a:t> </a:t>
            </a:r>
            <a:endParaRPr b="1" sz="2600">
              <a:solidFill>
                <a:srgbClr val="121212"/>
              </a:solidFill>
              <a:latin typeface="Arial"/>
              <a:ea typeface="Arial"/>
              <a:cs typeface="Arial"/>
              <a:sym typeface="Arial"/>
            </a:endParaRPr>
          </a:p>
        </p:txBody>
      </p:sp>
      <p:sp>
        <p:nvSpPr>
          <p:cNvPr id="440" name="Google Shape;440;p20"/>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6">
              <a:alphaModFix/>
            </a:blip>
            <a:stretch>
              <a:fillRect b="0" l="0" r="0" t="0"/>
            </a:stretch>
          </a:blipFill>
          <a:ln>
            <a:noFill/>
          </a:ln>
        </p:spPr>
      </p:sp>
      <p:sp>
        <p:nvSpPr>
          <p:cNvPr id="441" name="Google Shape;441;p20"/>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7">
              <a:alphaModFix/>
            </a:blip>
            <a:stretch>
              <a:fillRect b="0" l="0" r="0" t="0"/>
            </a:stretch>
          </a:blipFill>
          <a:ln>
            <a:noFill/>
          </a:ln>
        </p:spPr>
      </p:sp>
      <p:sp>
        <p:nvSpPr>
          <p:cNvPr id="442" name="Google Shape;442;p20"/>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443" name="Google Shape;443;p20"/>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444" name="Google Shape;444;p20"/>
          <p:cNvPicPr preferRelativeResize="0"/>
          <p:nvPr/>
        </p:nvPicPr>
        <p:blipFill rotWithShape="1">
          <a:blip r:embed="rId8">
            <a:alphaModFix/>
          </a:blip>
          <a:srcRect b="0" l="0" r="0" t="0"/>
          <a:stretch/>
        </p:blipFill>
        <p:spPr>
          <a:xfrm>
            <a:off x="14249400" y="5872407"/>
            <a:ext cx="2419350" cy="241935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448" name="Shape 448"/>
        <p:cNvGrpSpPr/>
        <p:nvPr/>
      </p:nvGrpSpPr>
      <p:grpSpPr>
        <a:xfrm>
          <a:off x="0" y="0"/>
          <a:ext cx="0" cy="0"/>
          <a:chOff x="0" y="0"/>
          <a:chExt cx="0" cy="0"/>
        </a:xfrm>
      </p:grpSpPr>
      <p:sp>
        <p:nvSpPr>
          <p:cNvPr id="449" name="Google Shape;449;p21"/>
          <p:cNvSpPr/>
          <p:nvPr/>
        </p:nvSpPr>
        <p:spPr>
          <a:xfrm>
            <a:off x="-130877" y="-38241"/>
            <a:ext cx="2766824" cy="5218616"/>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0" name="Google Shape;450;p21"/>
          <p:cNvSpPr/>
          <p:nvPr/>
        </p:nvSpPr>
        <p:spPr>
          <a:xfrm rot="5400000">
            <a:off x="0" y="2507553"/>
            <a:ext cx="2635947" cy="2635947"/>
          </a:xfrm>
          <a:custGeom>
            <a:rect b="b" l="l" r="r" t="t"/>
            <a:pathLst>
              <a:path extrusionOk="0" h="2635947" w="2635947">
                <a:moveTo>
                  <a:pt x="0" y="0"/>
                </a:moveTo>
                <a:lnTo>
                  <a:pt x="2635947" y="0"/>
                </a:lnTo>
                <a:lnTo>
                  <a:pt x="2635947" y="2635947"/>
                </a:lnTo>
                <a:lnTo>
                  <a:pt x="0" y="2635947"/>
                </a:lnTo>
                <a:lnTo>
                  <a:pt x="0" y="0"/>
                </a:lnTo>
                <a:close/>
              </a:path>
            </a:pathLst>
          </a:custGeom>
          <a:blipFill rotWithShape="1">
            <a:blip r:embed="rId3">
              <a:alphaModFix/>
            </a:blip>
            <a:stretch>
              <a:fillRect b="0" l="0" r="0" t="0"/>
            </a:stretch>
          </a:blipFill>
          <a:ln>
            <a:noFill/>
          </a:ln>
        </p:spPr>
      </p:sp>
      <p:sp>
        <p:nvSpPr>
          <p:cNvPr id="451" name="Google Shape;451;p21"/>
          <p:cNvSpPr/>
          <p:nvPr/>
        </p:nvSpPr>
        <p:spPr>
          <a:xfrm>
            <a:off x="-130877" y="5143500"/>
            <a:ext cx="2766824" cy="3665330"/>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2" name="Google Shape;452;p21"/>
          <p:cNvSpPr/>
          <p:nvPr/>
        </p:nvSpPr>
        <p:spPr>
          <a:xfrm flipH="1" rot="5400000">
            <a:off x="0" y="5143500"/>
            <a:ext cx="2635947" cy="2635947"/>
          </a:xfrm>
          <a:custGeom>
            <a:rect b="b" l="l" r="r" t="t"/>
            <a:pathLst>
              <a:path extrusionOk="0" h="2635947" w="2635947">
                <a:moveTo>
                  <a:pt x="2635947" y="0"/>
                </a:moveTo>
                <a:lnTo>
                  <a:pt x="0" y="0"/>
                </a:lnTo>
                <a:lnTo>
                  <a:pt x="0" y="2635947"/>
                </a:lnTo>
                <a:lnTo>
                  <a:pt x="2635947" y="2635947"/>
                </a:lnTo>
                <a:lnTo>
                  <a:pt x="2635947" y="0"/>
                </a:lnTo>
                <a:close/>
              </a:path>
            </a:pathLst>
          </a:custGeom>
          <a:blipFill rotWithShape="1">
            <a:blip r:embed="rId4">
              <a:alphaModFix/>
            </a:blip>
            <a:stretch>
              <a:fillRect b="0" l="0" r="0" t="0"/>
            </a:stretch>
          </a:blipFill>
          <a:ln>
            <a:noFill/>
          </a:ln>
        </p:spPr>
      </p:sp>
      <p:sp>
        <p:nvSpPr>
          <p:cNvPr id="453" name="Google Shape;453;p21"/>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5">
              <a:alphaModFix/>
            </a:blip>
            <a:stretch>
              <a:fillRect b="0" l="0" r="0" t="0"/>
            </a:stretch>
          </a:blipFill>
          <a:ln>
            <a:noFill/>
          </a:ln>
        </p:spPr>
      </p:sp>
      <p:sp>
        <p:nvSpPr>
          <p:cNvPr id="454" name="Google Shape;454;p21"/>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6">
              <a:alphaModFix/>
            </a:blip>
            <a:stretch>
              <a:fillRect b="0" l="0" r="0" t="0"/>
            </a:stretch>
          </a:blipFill>
          <a:ln>
            <a:noFill/>
          </a:ln>
        </p:spPr>
      </p:sp>
      <p:sp>
        <p:nvSpPr>
          <p:cNvPr id="455" name="Google Shape;455;p21"/>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6" name="Google Shape;456;p21"/>
          <p:cNvSpPr/>
          <p:nvPr/>
        </p:nvSpPr>
        <p:spPr>
          <a:xfrm>
            <a:off x="14005695" y="4031731"/>
            <a:ext cx="2355723" cy="4114800"/>
          </a:xfrm>
          <a:custGeom>
            <a:rect b="b" l="l" r="r" t="t"/>
            <a:pathLst>
              <a:path extrusionOk="0" h="4114800" w="2355723">
                <a:moveTo>
                  <a:pt x="0" y="0"/>
                </a:moveTo>
                <a:lnTo>
                  <a:pt x="2355723" y="0"/>
                </a:lnTo>
                <a:lnTo>
                  <a:pt x="2355723" y="4114800"/>
                </a:lnTo>
                <a:lnTo>
                  <a:pt x="0" y="4114800"/>
                </a:lnTo>
                <a:lnTo>
                  <a:pt x="0" y="0"/>
                </a:lnTo>
                <a:close/>
              </a:path>
            </a:pathLst>
          </a:custGeom>
          <a:blipFill rotWithShape="1">
            <a:blip r:embed="rId7">
              <a:alphaModFix/>
            </a:blip>
            <a:stretch>
              <a:fillRect b="0" l="0" r="0" t="0"/>
            </a:stretch>
          </a:blipFill>
          <a:ln>
            <a:noFill/>
          </a:ln>
        </p:spPr>
      </p:sp>
      <p:sp>
        <p:nvSpPr>
          <p:cNvPr id="457" name="Google Shape;457;p21"/>
          <p:cNvSpPr txBox="1"/>
          <p:nvPr/>
        </p:nvSpPr>
        <p:spPr>
          <a:xfrm>
            <a:off x="3058697" y="773904"/>
            <a:ext cx="13265244" cy="991208"/>
          </a:xfrm>
          <a:prstGeom prst="rect">
            <a:avLst/>
          </a:prstGeom>
          <a:noFill/>
          <a:ln>
            <a:noFill/>
          </a:ln>
        </p:spPr>
        <p:txBody>
          <a:bodyPr anchorCtr="0" anchor="t" bIns="0" lIns="0" spcFirstLastPara="1" rIns="0" wrap="square" tIns="0">
            <a:spAutoFit/>
          </a:bodyPr>
          <a:lstStyle/>
          <a:p>
            <a:pPr indent="0" lvl="0" marL="0" marR="0" rtl="0" algn="l">
              <a:lnSpc>
                <a:spcPct val="110001"/>
              </a:lnSpc>
              <a:spcBef>
                <a:spcPts val="0"/>
              </a:spcBef>
              <a:spcAft>
                <a:spcPts val="0"/>
              </a:spcAft>
              <a:buNone/>
            </a:pPr>
            <a:r>
              <a:rPr lang="en-US" sz="6999">
                <a:solidFill>
                  <a:srgbClr val="033C5B"/>
                </a:solidFill>
                <a:latin typeface="Arial"/>
                <a:ea typeface="Arial"/>
                <a:cs typeface="Arial"/>
                <a:sym typeface="Arial"/>
              </a:rPr>
              <a:t>Reflection Activity</a:t>
            </a:r>
            <a:endParaRPr/>
          </a:p>
        </p:txBody>
      </p:sp>
      <p:sp>
        <p:nvSpPr>
          <p:cNvPr id="458" name="Google Shape;458;p21"/>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459" name="Google Shape;459;p21"/>
          <p:cNvSpPr txBox="1"/>
          <p:nvPr/>
        </p:nvSpPr>
        <p:spPr>
          <a:xfrm>
            <a:off x="3098210" y="2156520"/>
            <a:ext cx="11343103" cy="677108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600">
                <a:solidFill>
                  <a:schemeClr val="dk1"/>
                </a:solidFill>
                <a:latin typeface="Arial"/>
                <a:ea typeface="Arial"/>
                <a:cs typeface="Arial"/>
                <a:sym typeface="Arial"/>
              </a:rPr>
              <a:t>1. </a:t>
            </a:r>
            <a:r>
              <a:rPr b="1" lang="en-US" sz="2600">
                <a:solidFill>
                  <a:schemeClr val="dk1"/>
                </a:solidFill>
                <a:latin typeface="Arial"/>
                <a:ea typeface="Arial"/>
                <a:cs typeface="Arial"/>
                <a:sym typeface="Arial"/>
              </a:rPr>
              <a:t>Reflect on Your Current Teaching Methods:</a:t>
            </a:r>
            <a:endParaRPr sz="2600">
              <a:solidFill>
                <a:schemeClr val="dk1"/>
              </a:solidFill>
              <a:latin typeface="Arial"/>
              <a:ea typeface="Arial"/>
              <a:cs typeface="Arial"/>
              <a:sym typeface="Arial"/>
            </a:endParaRPr>
          </a:p>
          <a:p>
            <a:pPr indent="-457200" lvl="1" marL="914400" marR="0" rtl="0" algn="l">
              <a:spcBef>
                <a:spcPts val="0"/>
              </a:spcBef>
              <a:spcAft>
                <a:spcPts val="0"/>
              </a:spcAft>
              <a:buClr>
                <a:schemeClr val="dk1"/>
              </a:buClr>
              <a:buSzPts val="2600"/>
              <a:buFont typeface="Arial"/>
              <a:buChar char="•"/>
            </a:pPr>
            <a:r>
              <a:rPr b="0" i="0" lang="en-US" sz="2600" u="none" cap="none" strike="noStrike">
                <a:solidFill>
                  <a:schemeClr val="dk1"/>
                </a:solidFill>
                <a:latin typeface="Arial"/>
                <a:ea typeface="Arial"/>
                <a:cs typeface="Arial"/>
                <a:sym typeface="Arial"/>
              </a:rPr>
              <a:t>Think about your current teaching approach. How much do you currently integrate online and in-person components?</a:t>
            </a:r>
            <a:endParaRPr/>
          </a:p>
          <a:p>
            <a:pPr indent="-457200" lvl="1" marL="914400" marR="0" rtl="0" algn="l">
              <a:spcBef>
                <a:spcPts val="0"/>
              </a:spcBef>
              <a:spcAft>
                <a:spcPts val="0"/>
              </a:spcAft>
              <a:buClr>
                <a:schemeClr val="dk1"/>
              </a:buClr>
              <a:buSzPts val="2600"/>
              <a:buFont typeface="Arial"/>
              <a:buChar char="•"/>
            </a:pPr>
            <a:r>
              <a:rPr b="0" i="0" lang="en-US" sz="2600" u="none" cap="none" strike="noStrike">
                <a:solidFill>
                  <a:schemeClr val="dk1"/>
                </a:solidFill>
                <a:latin typeface="Arial"/>
                <a:ea typeface="Arial"/>
                <a:cs typeface="Arial"/>
                <a:sym typeface="Arial"/>
              </a:rPr>
              <a:t>Identify one aspect of your teaching that could benefit most from a more blended approach.</a:t>
            </a:r>
            <a:endParaRPr/>
          </a:p>
          <a:p>
            <a:pPr indent="0" lvl="0" marL="0" marR="0" rtl="0" algn="l">
              <a:spcBef>
                <a:spcPts val="0"/>
              </a:spcBef>
              <a:spcAft>
                <a:spcPts val="0"/>
              </a:spcAft>
              <a:buNone/>
            </a:pPr>
            <a:r>
              <a:rPr b="1" lang="en-US" sz="2600">
                <a:solidFill>
                  <a:schemeClr val="dk1"/>
                </a:solidFill>
                <a:latin typeface="Arial"/>
                <a:ea typeface="Arial"/>
                <a:cs typeface="Arial"/>
                <a:sym typeface="Arial"/>
              </a:rPr>
              <a:t>2. Analyze a Blended Learning Scenario:</a:t>
            </a:r>
            <a:endParaRPr sz="2600">
              <a:solidFill>
                <a:schemeClr val="dk1"/>
              </a:solidFill>
              <a:latin typeface="Arial"/>
              <a:ea typeface="Arial"/>
              <a:cs typeface="Arial"/>
              <a:sym typeface="Arial"/>
            </a:endParaRPr>
          </a:p>
          <a:p>
            <a:pPr indent="-457200" lvl="1" marL="914400" marR="0" rtl="0" algn="l">
              <a:spcBef>
                <a:spcPts val="0"/>
              </a:spcBef>
              <a:spcAft>
                <a:spcPts val="0"/>
              </a:spcAft>
              <a:buClr>
                <a:schemeClr val="dk1"/>
              </a:buClr>
              <a:buSzPts val="2600"/>
              <a:buFont typeface="Arial"/>
              <a:buChar char="•"/>
            </a:pPr>
            <a:r>
              <a:rPr b="0" i="0" lang="en-US" sz="2600" u="none" cap="none" strike="noStrike">
                <a:solidFill>
                  <a:schemeClr val="dk1"/>
                </a:solidFill>
                <a:latin typeface="Arial"/>
                <a:ea typeface="Arial"/>
                <a:cs typeface="Arial"/>
                <a:sym typeface="Arial"/>
              </a:rPr>
              <a:t>Reflect on one of the case studies discussed in this unit or conceive a similar scenario relevant to your context.</a:t>
            </a:r>
            <a:endParaRPr/>
          </a:p>
          <a:p>
            <a:pPr indent="-457200" lvl="1" marL="914400" marR="0" rtl="0" algn="l">
              <a:spcBef>
                <a:spcPts val="0"/>
              </a:spcBef>
              <a:spcAft>
                <a:spcPts val="0"/>
              </a:spcAft>
              <a:buClr>
                <a:schemeClr val="dk1"/>
              </a:buClr>
              <a:buSzPts val="2600"/>
              <a:buFont typeface="Arial"/>
              <a:buChar char="•"/>
            </a:pPr>
            <a:r>
              <a:rPr b="0" i="0" lang="en-US" sz="2600" u="none" cap="none" strike="noStrike">
                <a:solidFill>
                  <a:schemeClr val="dk1"/>
                </a:solidFill>
                <a:latin typeface="Arial"/>
                <a:ea typeface="Arial"/>
                <a:cs typeface="Arial"/>
                <a:sym typeface="Arial"/>
              </a:rPr>
              <a:t>Identify what makes the blended learning approach effective in this scenario and how similar strategies might be applied in your teaching.</a:t>
            </a:r>
            <a:endParaRPr/>
          </a:p>
          <a:p>
            <a:pPr indent="0" lvl="0" marL="0" marR="0" rtl="0" algn="l">
              <a:spcBef>
                <a:spcPts val="0"/>
              </a:spcBef>
              <a:spcAft>
                <a:spcPts val="0"/>
              </a:spcAft>
              <a:buNone/>
            </a:pPr>
            <a:r>
              <a:rPr b="1" lang="en-US" sz="2600">
                <a:solidFill>
                  <a:schemeClr val="dk1"/>
                </a:solidFill>
                <a:latin typeface="Arial"/>
                <a:ea typeface="Arial"/>
                <a:cs typeface="Arial"/>
                <a:sym typeface="Arial"/>
              </a:rPr>
              <a:t>3. Plan a Blended Learning Activity:</a:t>
            </a:r>
            <a:endParaRPr sz="2600">
              <a:solidFill>
                <a:schemeClr val="dk1"/>
              </a:solidFill>
              <a:latin typeface="Arial"/>
              <a:ea typeface="Arial"/>
              <a:cs typeface="Arial"/>
              <a:sym typeface="Arial"/>
            </a:endParaRPr>
          </a:p>
          <a:p>
            <a:pPr indent="-457200" lvl="1" marL="914400" marR="0" rtl="0" algn="l">
              <a:spcBef>
                <a:spcPts val="0"/>
              </a:spcBef>
              <a:spcAft>
                <a:spcPts val="0"/>
              </a:spcAft>
              <a:buClr>
                <a:schemeClr val="dk1"/>
              </a:buClr>
              <a:buSzPts val="2600"/>
              <a:buFont typeface="Arial"/>
              <a:buChar char="•"/>
            </a:pPr>
            <a:r>
              <a:rPr b="0" i="0" lang="en-US" sz="2600" u="none" cap="none" strike="noStrike">
                <a:solidFill>
                  <a:schemeClr val="dk1"/>
                </a:solidFill>
                <a:latin typeface="Arial"/>
                <a:ea typeface="Arial"/>
                <a:cs typeface="Arial"/>
                <a:sym typeface="Arial"/>
              </a:rPr>
              <a:t>Design a rough plan for a blended learning activity you could implement. Consider the balance of online and offline elements and how they complement each other.</a:t>
            </a:r>
            <a:endParaRPr/>
          </a:p>
          <a:p>
            <a:pPr indent="-457200" lvl="1" marL="914400" marR="0" rtl="0" algn="l">
              <a:spcBef>
                <a:spcPts val="0"/>
              </a:spcBef>
              <a:spcAft>
                <a:spcPts val="0"/>
              </a:spcAft>
              <a:buClr>
                <a:schemeClr val="dk1"/>
              </a:buClr>
              <a:buSzPts val="2600"/>
              <a:buFont typeface="Arial"/>
              <a:buChar char="•"/>
            </a:pPr>
            <a:r>
              <a:rPr b="0" i="0" lang="en-US" sz="2600" u="none" cap="none" strike="noStrike">
                <a:solidFill>
                  <a:schemeClr val="dk1"/>
                </a:solidFill>
                <a:latin typeface="Arial"/>
                <a:ea typeface="Arial"/>
                <a:cs typeface="Arial"/>
                <a:sym typeface="Arial"/>
              </a:rPr>
              <a:t>Think about the learning objectives, resources needed, and how you will assess student learning.</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60" name="Google Shape;460;p21"/>
          <p:cNvSpPr/>
          <p:nvPr/>
        </p:nvSpPr>
        <p:spPr>
          <a:xfrm>
            <a:off x="14005695" y="3711144"/>
            <a:ext cx="2961521" cy="2133600"/>
          </a:xfrm>
          <a:prstGeom prst="rect">
            <a:avLst/>
          </a:prstGeom>
          <a:solidFill>
            <a:srgbClr val="F8F8F8"/>
          </a:solidFill>
          <a:ln cap="flat" cmpd="sng" w="25400">
            <a:solidFill>
              <a:srgbClr val="F8F8F8"/>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1" name="Google Shape;461;p21"/>
          <p:cNvSpPr/>
          <p:nvPr/>
        </p:nvSpPr>
        <p:spPr>
          <a:xfrm>
            <a:off x="15067883" y="5784331"/>
            <a:ext cx="398141" cy="609600"/>
          </a:xfrm>
          <a:prstGeom prst="rect">
            <a:avLst/>
          </a:prstGeom>
          <a:solidFill>
            <a:srgbClr val="F8F8F8"/>
          </a:solidFill>
          <a:ln cap="flat" cmpd="sng" w="25400">
            <a:solidFill>
              <a:srgbClr val="F8F8F8"/>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2" name="Google Shape;462;p21"/>
          <p:cNvSpPr/>
          <p:nvPr/>
        </p:nvSpPr>
        <p:spPr>
          <a:xfrm>
            <a:off x="14649211" y="3086100"/>
            <a:ext cx="3638789" cy="2464486"/>
          </a:xfrm>
          <a:prstGeom prst="cloud">
            <a:avLst/>
          </a:prstGeom>
          <a:solidFill>
            <a:schemeClr val="lt1"/>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463" name="Google Shape;463;p21"/>
          <p:cNvSpPr txBox="1"/>
          <p:nvPr/>
        </p:nvSpPr>
        <p:spPr>
          <a:xfrm>
            <a:off x="15183556" y="3311615"/>
            <a:ext cx="2875844" cy="209288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600">
                <a:solidFill>
                  <a:schemeClr val="dk1"/>
                </a:solidFill>
                <a:latin typeface="Arial"/>
                <a:ea typeface="Arial"/>
                <a:cs typeface="Arial"/>
                <a:sym typeface="Arial"/>
              </a:rPr>
              <a:t>How has your understanding of blended learning changed after this unit?</a:t>
            </a:r>
            <a:endParaRPr sz="2600">
              <a:solidFill>
                <a:schemeClr val="dk1"/>
              </a:solidFill>
              <a:latin typeface="Arial"/>
              <a:ea typeface="Arial"/>
              <a:cs typeface="Arial"/>
              <a:sym typeface="Arial"/>
            </a:endParaRPr>
          </a:p>
        </p:txBody>
      </p:sp>
      <p:sp>
        <p:nvSpPr>
          <p:cNvPr id="464" name="Google Shape;464;p21"/>
          <p:cNvSpPr/>
          <p:nvPr/>
        </p:nvSpPr>
        <p:spPr>
          <a:xfrm>
            <a:off x="16002000" y="5950115"/>
            <a:ext cx="228600" cy="139016"/>
          </a:xfrm>
          <a:prstGeom prst="ellipse">
            <a:avLst/>
          </a:prstGeom>
          <a:solidFill>
            <a:schemeClr val="lt1"/>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465" name="Google Shape;465;p21"/>
          <p:cNvSpPr/>
          <p:nvPr/>
        </p:nvSpPr>
        <p:spPr>
          <a:xfrm>
            <a:off x="16468605" y="5642653"/>
            <a:ext cx="226210" cy="144738"/>
          </a:xfrm>
          <a:prstGeom prst="ellipse">
            <a:avLst/>
          </a:prstGeom>
          <a:solidFill>
            <a:schemeClr val="lt1"/>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469" name="Shape 469"/>
        <p:cNvGrpSpPr/>
        <p:nvPr/>
      </p:nvGrpSpPr>
      <p:grpSpPr>
        <a:xfrm>
          <a:off x="0" y="0"/>
          <a:ext cx="0" cy="0"/>
          <a:chOff x="0" y="0"/>
          <a:chExt cx="0" cy="0"/>
        </a:xfrm>
      </p:grpSpPr>
      <p:sp>
        <p:nvSpPr>
          <p:cNvPr id="470" name="Google Shape;470;p22"/>
          <p:cNvSpPr/>
          <p:nvPr/>
        </p:nvSpPr>
        <p:spPr>
          <a:xfrm>
            <a:off x="-130877" y="-38241"/>
            <a:ext cx="2766824" cy="5218616"/>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1" name="Google Shape;471;p22"/>
          <p:cNvSpPr/>
          <p:nvPr/>
        </p:nvSpPr>
        <p:spPr>
          <a:xfrm rot="5400000">
            <a:off x="0" y="2507553"/>
            <a:ext cx="2635947" cy="2635947"/>
          </a:xfrm>
          <a:custGeom>
            <a:rect b="b" l="l" r="r" t="t"/>
            <a:pathLst>
              <a:path extrusionOk="0" h="2635947" w="2635947">
                <a:moveTo>
                  <a:pt x="0" y="0"/>
                </a:moveTo>
                <a:lnTo>
                  <a:pt x="2635947" y="0"/>
                </a:lnTo>
                <a:lnTo>
                  <a:pt x="2635947" y="2635947"/>
                </a:lnTo>
                <a:lnTo>
                  <a:pt x="0" y="2635947"/>
                </a:lnTo>
                <a:lnTo>
                  <a:pt x="0" y="0"/>
                </a:lnTo>
                <a:close/>
              </a:path>
            </a:pathLst>
          </a:custGeom>
          <a:blipFill rotWithShape="1">
            <a:blip r:embed="rId3">
              <a:alphaModFix/>
            </a:blip>
            <a:stretch>
              <a:fillRect b="0" l="0" r="0" t="0"/>
            </a:stretch>
          </a:blipFill>
          <a:ln>
            <a:noFill/>
          </a:ln>
        </p:spPr>
      </p:sp>
      <p:sp>
        <p:nvSpPr>
          <p:cNvPr id="472" name="Google Shape;472;p22"/>
          <p:cNvSpPr/>
          <p:nvPr/>
        </p:nvSpPr>
        <p:spPr>
          <a:xfrm>
            <a:off x="-130877" y="5143500"/>
            <a:ext cx="2766824" cy="3665330"/>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3" name="Google Shape;473;p22"/>
          <p:cNvSpPr/>
          <p:nvPr/>
        </p:nvSpPr>
        <p:spPr>
          <a:xfrm flipH="1" rot="5400000">
            <a:off x="0" y="5143500"/>
            <a:ext cx="2635947" cy="2635947"/>
          </a:xfrm>
          <a:custGeom>
            <a:rect b="b" l="l" r="r" t="t"/>
            <a:pathLst>
              <a:path extrusionOk="0" h="2635947" w="2635947">
                <a:moveTo>
                  <a:pt x="2635947" y="0"/>
                </a:moveTo>
                <a:lnTo>
                  <a:pt x="0" y="0"/>
                </a:lnTo>
                <a:lnTo>
                  <a:pt x="0" y="2635947"/>
                </a:lnTo>
                <a:lnTo>
                  <a:pt x="2635947" y="2635947"/>
                </a:lnTo>
                <a:lnTo>
                  <a:pt x="2635947" y="0"/>
                </a:lnTo>
                <a:close/>
              </a:path>
            </a:pathLst>
          </a:custGeom>
          <a:blipFill rotWithShape="1">
            <a:blip r:embed="rId4">
              <a:alphaModFix/>
            </a:blip>
            <a:stretch>
              <a:fillRect b="0" l="0" r="0" t="0"/>
            </a:stretch>
          </a:blipFill>
          <a:ln>
            <a:noFill/>
          </a:ln>
        </p:spPr>
      </p:sp>
      <p:sp>
        <p:nvSpPr>
          <p:cNvPr id="474" name="Google Shape;474;p22"/>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5">
              <a:alphaModFix/>
            </a:blip>
            <a:stretch>
              <a:fillRect b="0" l="0" r="0" t="0"/>
            </a:stretch>
          </a:blipFill>
          <a:ln>
            <a:noFill/>
          </a:ln>
        </p:spPr>
      </p:sp>
      <p:sp>
        <p:nvSpPr>
          <p:cNvPr id="475" name="Google Shape;475;p22"/>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6">
              <a:alphaModFix/>
            </a:blip>
            <a:stretch>
              <a:fillRect b="0" l="0" r="0" t="0"/>
            </a:stretch>
          </a:blipFill>
          <a:ln>
            <a:noFill/>
          </a:ln>
        </p:spPr>
      </p:sp>
      <p:sp>
        <p:nvSpPr>
          <p:cNvPr id="476" name="Google Shape;476;p22"/>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7" name="Google Shape;477;p22"/>
          <p:cNvSpPr/>
          <p:nvPr/>
        </p:nvSpPr>
        <p:spPr>
          <a:xfrm>
            <a:off x="12741385" y="4360394"/>
            <a:ext cx="2355723" cy="4114800"/>
          </a:xfrm>
          <a:custGeom>
            <a:rect b="b" l="l" r="r" t="t"/>
            <a:pathLst>
              <a:path extrusionOk="0" h="4114800" w="2355723">
                <a:moveTo>
                  <a:pt x="0" y="0"/>
                </a:moveTo>
                <a:lnTo>
                  <a:pt x="2355723" y="0"/>
                </a:lnTo>
                <a:lnTo>
                  <a:pt x="2355723" y="4114800"/>
                </a:lnTo>
                <a:lnTo>
                  <a:pt x="0" y="4114800"/>
                </a:lnTo>
                <a:lnTo>
                  <a:pt x="0" y="0"/>
                </a:lnTo>
                <a:close/>
              </a:path>
            </a:pathLst>
          </a:custGeom>
          <a:blipFill rotWithShape="1">
            <a:blip r:embed="rId7">
              <a:alphaModFix/>
            </a:blip>
            <a:stretch>
              <a:fillRect b="0" l="0" r="0" t="0"/>
            </a:stretch>
          </a:blipFill>
          <a:ln>
            <a:noFill/>
          </a:ln>
        </p:spPr>
      </p:sp>
      <p:sp>
        <p:nvSpPr>
          <p:cNvPr id="478" name="Google Shape;478;p22"/>
          <p:cNvSpPr txBox="1"/>
          <p:nvPr/>
        </p:nvSpPr>
        <p:spPr>
          <a:xfrm>
            <a:off x="3058697" y="773904"/>
            <a:ext cx="13265244" cy="991208"/>
          </a:xfrm>
          <a:prstGeom prst="rect">
            <a:avLst/>
          </a:prstGeom>
          <a:noFill/>
          <a:ln>
            <a:noFill/>
          </a:ln>
        </p:spPr>
        <p:txBody>
          <a:bodyPr anchorCtr="0" anchor="t" bIns="0" lIns="0" spcFirstLastPara="1" rIns="0" wrap="square" tIns="0">
            <a:spAutoFit/>
          </a:bodyPr>
          <a:lstStyle/>
          <a:p>
            <a:pPr indent="0" lvl="0" marL="0" marR="0" rtl="0" algn="l">
              <a:lnSpc>
                <a:spcPct val="110001"/>
              </a:lnSpc>
              <a:spcBef>
                <a:spcPts val="0"/>
              </a:spcBef>
              <a:spcAft>
                <a:spcPts val="0"/>
              </a:spcAft>
              <a:buNone/>
            </a:pPr>
            <a:r>
              <a:rPr lang="en-US" sz="6999">
                <a:solidFill>
                  <a:srgbClr val="033C5B"/>
                </a:solidFill>
                <a:latin typeface="Arial"/>
                <a:ea typeface="Arial"/>
                <a:cs typeface="Arial"/>
                <a:sym typeface="Arial"/>
              </a:rPr>
              <a:t>Reflection Activity</a:t>
            </a:r>
            <a:endParaRPr/>
          </a:p>
        </p:txBody>
      </p:sp>
      <p:sp>
        <p:nvSpPr>
          <p:cNvPr id="479" name="Google Shape;479;p22"/>
          <p:cNvSpPr txBox="1"/>
          <p:nvPr/>
        </p:nvSpPr>
        <p:spPr>
          <a:xfrm>
            <a:off x="3058697" y="2022385"/>
            <a:ext cx="9514303" cy="6863417"/>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b="1" lang="en-US" sz="2600">
                <a:solidFill>
                  <a:schemeClr val="dk1"/>
                </a:solidFill>
                <a:latin typeface="Arial"/>
                <a:ea typeface="Arial"/>
                <a:cs typeface="Arial"/>
                <a:sym typeface="Arial"/>
              </a:rPr>
              <a:t>6. Address Potential Challenges:</a:t>
            </a:r>
            <a:endParaRPr sz="2600">
              <a:solidFill>
                <a:schemeClr val="dk1"/>
              </a:solidFill>
              <a:latin typeface="Arial"/>
              <a:ea typeface="Arial"/>
              <a:cs typeface="Arial"/>
              <a:sym typeface="Arial"/>
            </a:endParaRPr>
          </a:p>
          <a:p>
            <a:pPr indent="-457200" lvl="1" marL="914400" marR="0" rtl="0" algn="l">
              <a:spcBef>
                <a:spcPts val="0"/>
              </a:spcBef>
              <a:spcAft>
                <a:spcPts val="0"/>
              </a:spcAft>
              <a:buClr>
                <a:schemeClr val="dk1"/>
              </a:buClr>
              <a:buSzPts val="2600"/>
              <a:buFont typeface="Arial"/>
              <a:buChar char="•"/>
            </a:pPr>
            <a:r>
              <a:rPr b="0" i="0" lang="en-US" sz="2600" u="none" cap="none" strike="noStrike">
                <a:solidFill>
                  <a:schemeClr val="dk1"/>
                </a:solidFill>
                <a:latin typeface="Arial"/>
                <a:ea typeface="Arial"/>
                <a:cs typeface="Arial"/>
                <a:sym typeface="Arial"/>
              </a:rPr>
              <a:t>Consider potential challenges you might face implementing this activity (technological barriers, student engagement, etc.).</a:t>
            </a:r>
            <a:endParaRPr/>
          </a:p>
          <a:p>
            <a:pPr indent="-457200" lvl="1" marL="914400" marR="0" rtl="0" algn="l">
              <a:spcBef>
                <a:spcPts val="0"/>
              </a:spcBef>
              <a:spcAft>
                <a:spcPts val="0"/>
              </a:spcAft>
              <a:buClr>
                <a:schemeClr val="dk1"/>
              </a:buClr>
              <a:buSzPts val="2600"/>
              <a:buFont typeface="Arial"/>
              <a:buChar char="•"/>
            </a:pPr>
            <a:r>
              <a:rPr b="0" i="0" lang="en-US" sz="2600" u="none" cap="none" strike="noStrike">
                <a:solidFill>
                  <a:schemeClr val="dk1"/>
                </a:solidFill>
                <a:latin typeface="Arial"/>
                <a:ea typeface="Arial"/>
                <a:cs typeface="Arial"/>
                <a:sym typeface="Arial"/>
              </a:rPr>
              <a:t>Brainstorm possible solutions or strategies to overcome these challenges.</a:t>
            </a:r>
            <a:endParaRPr/>
          </a:p>
          <a:p>
            <a:pPr indent="0" lvl="0" marL="0" marR="0" rtl="0" algn="l">
              <a:spcBef>
                <a:spcPts val="0"/>
              </a:spcBef>
              <a:spcAft>
                <a:spcPts val="0"/>
              </a:spcAft>
              <a:buNone/>
            </a:pPr>
            <a:r>
              <a:rPr b="1" lang="en-US" sz="2600">
                <a:solidFill>
                  <a:schemeClr val="dk1"/>
                </a:solidFill>
                <a:latin typeface="Arial"/>
                <a:ea typeface="Arial"/>
                <a:cs typeface="Arial"/>
                <a:sym typeface="Arial"/>
              </a:rPr>
              <a:t>7. Personal Development Goals:</a:t>
            </a:r>
            <a:endParaRPr sz="2600">
              <a:solidFill>
                <a:schemeClr val="dk1"/>
              </a:solidFill>
              <a:latin typeface="Arial"/>
              <a:ea typeface="Arial"/>
              <a:cs typeface="Arial"/>
              <a:sym typeface="Arial"/>
            </a:endParaRPr>
          </a:p>
          <a:p>
            <a:pPr indent="-457200" lvl="1" marL="914400" marR="0" rtl="0" algn="l">
              <a:spcBef>
                <a:spcPts val="0"/>
              </a:spcBef>
              <a:spcAft>
                <a:spcPts val="0"/>
              </a:spcAft>
              <a:buClr>
                <a:schemeClr val="dk1"/>
              </a:buClr>
              <a:buSzPts val="2600"/>
              <a:buFont typeface="Arial"/>
              <a:buChar char="•"/>
            </a:pPr>
            <a:r>
              <a:rPr b="0" i="0" lang="en-US" sz="2600" u="none" cap="none" strike="noStrike">
                <a:solidFill>
                  <a:schemeClr val="dk1"/>
                </a:solidFill>
                <a:latin typeface="Arial"/>
                <a:ea typeface="Arial"/>
                <a:cs typeface="Arial"/>
                <a:sym typeface="Arial"/>
              </a:rPr>
              <a:t>Reflect on what skills or knowledge you need to develop to effectively implement blended learning strategies.</a:t>
            </a:r>
            <a:endParaRPr/>
          </a:p>
          <a:p>
            <a:pPr indent="-457200" lvl="1" marL="914400" marR="0" rtl="0" algn="l">
              <a:spcBef>
                <a:spcPts val="0"/>
              </a:spcBef>
              <a:spcAft>
                <a:spcPts val="0"/>
              </a:spcAft>
              <a:buClr>
                <a:schemeClr val="dk1"/>
              </a:buClr>
              <a:buSzPts val="2600"/>
              <a:buFont typeface="Arial"/>
              <a:buChar char="•"/>
            </a:pPr>
            <a:r>
              <a:rPr b="0" i="0" lang="en-US" sz="2600" u="none" cap="none" strike="noStrike">
                <a:solidFill>
                  <a:schemeClr val="dk1"/>
                </a:solidFill>
                <a:latin typeface="Arial"/>
                <a:ea typeface="Arial"/>
                <a:cs typeface="Arial"/>
                <a:sym typeface="Arial"/>
              </a:rPr>
              <a:t>Set one or two personal development goals related to blended learning.</a:t>
            </a:r>
            <a:endParaRPr/>
          </a:p>
          <a:p>
            <a:pPr indent="0" lvl="0" marL="0" marR="0" rtl="0" algn="l">
              <a:spcBef>
                <a:spcPts val="0"/>
              </a:spcBef>
              <a:spcAft>
                <a:spcPts val="0"/>
              </a:spcAft>
              <a:buNone/>
            </a:pPr>
            <a:r>
              <a:rPr b="1" lang="en-US" sz="2600">
                <a:solidFill>
                  <a:schemeClr val="dk1"/>
                </a:solidFill>
                <a:latin typeface="Arial"/>
                <a:ea typeface="Arial"/>
                <a:cs typeface="Arial"/>
                <a:sym typeface="Arial"/>
              </a:rPr>
              <a:t>8. Feedback and Sharing:</a:t>
            </a:r>
            <a:endParaRPr sz="2600">
              <a:solidFill>
                <a:schemeClr val="dk1"/>
              </a:solidFill>
              <a:latin typeface="Arial"/>
              <a:ea typeface="Arial"/>
              <a:cs typeface="Arial"/>
              <a:sym typeface="Arial"/>
            </a:endParaRPr>
          </a:p>
          <a:p>
            <a:pPr indent="-457200" lvl="1" marL="914400" marR="0" rtl="0" algn="l">
              <a:spcBef>
                <a:spcPts val="0"/>
              </a:spcBef>
              <a:spcAft>
                <a:spcPts val="0"/>
              </a:spcAft>
              <a:buClr>
                <a:schemeClr val="dk1"/>
              </a:buClr>
              <a:buSzPts val="2600"/>
              <a:buFont typeface="Arial"/>
              <a:buChar char="•"/>
            </a:pPr>
            <a:r>
              <a:rPr b="0" i="0" lang="en-US" sz="2600" u="none" cap="none" strike="noStrike">
                <a:solidFill>
                  <a:schemeClr val="dk1"/>
                </a:solidFill>
                <a:latin typeface="Arial"/>
                <a:ea typeface="Arial"/>
                <a:cs typeface="Arial"/>
                <a:sym typeface="Arial"/>
              </a:rPr>
              <a:t>If possible, share your plan and reflections with a colleague or in a teacher’s forum for feedback.</a:t>
            </a:r>
            <a:endParaRPr/>
          </a:p>
          <a:p>
            <a:pPr indent="-457200" lvl="1" marL="914400" marR="0" rtl="0" algn="l">
              <a:spcBef>
                <a:spcPts val="0"/>
              </a:spcBef>
              <a:spcAft>
                <a:spcPts val="0"/>
              </a:spcAft>
              <a:buClr>
                <a:schemeClr val="dk1"/>
              </a:buClr>
              <a:buSzPts val="2600"/>
              <a:buFont typeface="Arial"/>
              <a:buChar char="•"/>
            </a:pPr>
            <a:r>
              <a:rPr b="0" i="0" lang="en-US" sz="2600" u="none" cap="none" strike="noStrike">
                <a:solidFill>
                  <a:schemeClr val="dk1"/>
                </a:solidFill>
                <a:latin typeface="Arial"/>
                <a:ea typeface="Arial"/>
                <a:cs typeface="Arial"/>
                <a:sym typeface="Arial"/>
              </a:rPr>
              <a:t>Discuss how blended learning strategies can be adapted and applied in different educational contexts.</a:t>
            </a:r>
            <a:endParaRPr/>
          </a:p>
          <a:p>
            <a:pPr indent="0" lvl="0" marL="0" marR="0" rtl="0" algn="l">
              <a:lnSpc>
                <a:spcPct val="140015"/>
              </a:lnSpc>
              <a:spcBef>
                <a:spcPts val="0"/>
              </a:spcBef>
              <a:spcAft>
                <a:spcPts val="0"/>
              </a:spcAft>
              <a:buNone/>
            </a:pPr>
            <a:r>
              <a:t/>
            </a:r>
            <a:endParaRPr sz="2599">
              <a:solidFill>
                <a:srgbClr val="121212"/>
              </a:solidFill>
              <a:latin typeface="Arial"/>
              <a:ea typeface="Arial"/>
              <a:cs typeface="Arial"/>
              <a:sym typeface="Arial"/>
            </a:endParaRPr>
          </a:p>
        </p:txBody>
      </p:sp>
      <p:sp>
        <p:nvSpPr>
          <p:cNvPr id="480" name="Google Shape;480;p22"/>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481" name="Google Shape;481;p22"/>
          <p:cNvSpPr/>
          <p:nvPr/>
        </p:nvSpPr>
        <p:spPr>
          <a:xfrm>
            <a:off x="12573000" y="4076700"/>
            <a:ext cx="3505200" cy="2057400"/>
          </a:xfrm>
          <a:prstGeom prst="rect">
            <a:avLst/>
          </a:prstGeom>
          <a:solidFill>
            <a:srgbClr val="F8F8F8"/>
          </a:solidFill>
          <a:ln cap="flat" cmpd="sng" w="25400">
            <a:solidFill>
              <a:srgbClr val="F8F8F8"/>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2" name="Google Shape;482;p22"/>
          <p:cNvSpPr/>
          <p:nvPr/>
        </p:nvSpPr>
        <p:spPr>
          <a:xfrm>
            <a:off x="13716000" y="6134100"/>
            <a:ext cx="533400" cy="609600"/>
          </a:xfrm>
          <a:prstGeom prst="rect">
            <a:avLst/>
          </a:prstGeom>
          <a:solidFill>
            <a:srgbClr val="F8F8F8"/>
          </a:solidFill>
          <a:ln cap="flat" cmpd="sng" w="25400">
            <a:solidFill>
              <a:srgbClr val="F8F8F8"/>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3" name="Google Shape;483;p22"/>
          <p:cNvSpPr/>
          <p:nvPr/>
        </p:nvSpPr>
        <p:spPr>
          <a:xfrm>
            <a:off x="13730785" y="2119080"/>
            <a:ext cx="4216354" cy="3400694"/>
          </a:xfrm>
          <a:prstGeom prst="cloud">
            <a:avLst/>
          </a:prstGeom>
          <a:solidFill>
            <a:schemeClr val="lt1"/>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484" name="Google Shape;484;p22"/>
          <p:cNvSpPr/>
          <p:nvPr/>
        </p:nvSpPr>
        <p:spPr>
          <a:xfrm>
            <a:off x="14706600" y="5989280"/>
            <a:ext cx="390508" cy="297220"/>
          </a:xfrm>
          <a:prstGeom prst="ellipse">
            <a:avLst/>
          </a:prstGeom>
          <a:solidFill>
            <a:schemeClr val="lt1"/>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485" name="Google Shape;485;p22"/>
          <p:cNvSpPr/>
          <p:nvPr/>
        </p:nvSpPr>
        <p:spPr>
          <a:xfrm>
            <a:off x="15265493" y="5586026"/>
            <a:ext cx="279307" cy="217442"/>
          </a:xfrm>
          <a:prstGeom prst="ellipse">
            <a:avLst/>
          </a:prstGeom>
          <a:solidFill>
            <a:schemeClr val="lt1"/>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486" name="Google Shape;486;p22"/>
          <p:cNvSpPr txBox="1"/>
          <p:nvPr/>
        </p:nvSpPr>
        <p:spPr>
          <a:xfrm>
            <a:off x="14351262" y="2626041"/>
            <a:ext cx="3453875" cy="249299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600">
                <a:solidFill>
                  <a:schemeClr val="dk1"/>
                </a:solidFill>
                <a:latin typeface="Arial"/>
                <a:ea typeface="Arial"/>
                <a:cs typeface="Arial"/>
                <a:sym typeface="Arial"/>
              </a:rPr>
              <a:t>What is one action you will commit to in order to enhance your teaching practice using blended learning approaches?</a:t>
            </a:r>
            <a:endParaRPr sz="2600">
              <a:solidFill>
                <a:schemeClr val="dk1"/>
              </a:solidFill>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490" name="Shape 490"/>
        <p:cNvGrpSpPr/>
        <p:nvPr/>
      </p:nvGrpSpPr>
      <p:grpSpPr>
        <a:xfrm>
          <a:off x="0" y="0"/>
          <a:ext cx="0" cy="0"/>
          <a:chOff x="0" y="0"/>
          <a:chExt cx="0" cy="0"/>
        </a:xfrm>
      </p:grpSpPr>
      <p:sp>
        <p:nvSpPr>
          <p:cNvPr id="491" name="Google Shape;491;p23"/>
          <p:cNvSpPr txBox="1"/>
          <p:nvPr/>
        </p:nvSpPr>
        <p:spPr>
          <a:xfrm>
            <a:off x="1337656" y="966416"/>
            <a:ext cx="11834641" cy="894347"/>
          </a:xfrm>
          <a:prstGeom prst="rect">
            <a:avLst/>
          </a:prstGeom>
          <a:noFill/>
          <a:ln>
            <a:noFill/>
          </a:ln>
        </p:spPr>
        <p:txBody>
          <a:bodyPr anchorCtr="0" anchor="t" bIns="0" lIns="0" spcFirstLastPara="1" rIns="0" wrap="square" tIns="0">
            <a:spAutoFit/>
          </a:bodyPr>
          <a:lstStyle/>
          <a:p>
            <a:pPr indent="0" lvl="0" marL="0" marR="0" rtl="0" algn="l">
              <a:lnSpc>
                <a:spcPct val="192474"/>
              </a:lnSpc>
              <a:spcBef>
                <a:spcPts val="0"/>
              </a:spcBef>
              <a:spcAft>
                <a:spcPts val="0"/>
              </a:spcAft>
              <a:buNone/>
            </a:pPr>
            <a:r>
              <a:rPr lang="en-US" sz="4000">
                <a:solidFill>
                  <a:srgbClr val="033C5B"/>
                </a:solidFill>
                <a:latin typeface="Arial"/>
                <a:ea typeface="Arial"/>
                <a:cs typeface="Arial"/>
                <a:sym typeface="Arial"/>
              </a:rPr>
              <a:t>Additional Resources</a:t>
            </a:r>
            <a:endParaRPr sz="4000">
              <a:solidFill>
                <a:srgbClr val="033C5B"/>
              </a:solidFill>
              <a:latin typeface="Arial"/>
              <a:ea typeface="Arial"/>
              <a:cs typeface="Arial"/>
              <a:sym typeface="Arial"/>
            </a:endParaRPr>
          </a:p>
        </p:txBody>
      </p:sp>
      <p:sp>
        <p:nvSpPr>
          <p:cNvPr id="492" name="Google Shape;492;p23"/>
          <p:cNvSpPr txBox="1"/>
          <p:nvPr/>
        </p:nvSpPr>
        <p:spPr>
          <a:xfrm>
            <a:off x="1724726" y="2764936"/>
            <a:ext cx="13835906" cy="6863417"/>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b="1" lang="en-US" sz="2600">
                <a:solidFill>
                  <a:srgbClr val="121212"/>
                </a:solidFill>
                <a:latin typeface="Arial"/>
                <a:ea typeface="Arial"/>
                <a:cs typeface="Arial"/>
                <a:sym typeface="Arial"/>
              </a:rPr>
              <a:t>Books: </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Blended: Using Disruptive Innovation to Improve Schools, by Michael B. Horn and Heather Staker</a:t>
            </a:r>
            <a:endParaRPr sz="2600">
              <a:solidFill>
                <a:schemeClr val="dk1"/>
              </a:solidFill>
              <a:latin typeface="Arial"/>
              <a:ea typeface="Arial"/>
              <a:cs typeface="Arial"/>
              <a:sym typeface="Arial"/>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The Handbook of Blended Learning: Global Perspectives, Local Designs, by Curtis J. Bonk and Charles R. Graham</a:t>
            </a:r>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a:p>
            <a:pPr indent="0" lvl="0" marL="0" marR="0" rtl="0" algn="l">
              <a:spcBef>
                <a:spcPts val="0"/>
              </a:spcBef>
              <a:spcAft>
                <a:spcPts val="0"/>
              </a:spcAft>
              <a:buNone/>
            </a:pPr>
            <a:r>
              <a:rPr b="1" lang="en-US" sz="2600">
                <a:solidFill>
                  <a:schemeClr val="dk1"/>
                </a:solidFill>
                <a:latin typeface="Arial"/>
                <a:ea typeface="Arial"/>
                <a:cs typeface="Arial"/>
                <a:sym typeface="Arial"/>
              </a:rPr>
              <a:t>Online Articles:</a:t>
            </a:r>
            <a:endParaRPr/>
          </a:p>
          <a:p>
            <a:pPr indent="-457200" lvl="0" marL="457200" marR="0" rtl="0" algn="l">
              <a:spcBef>
                <a:spcPts val="0"/>
              </a:spcBef>
              <a:spcAft>
                <a:spcPts val="0"/>
              </a:spcAft>
              <a:buClr>
                <a:schemeClr val="dk1"/>
              </a:buClr>
              <a:buSzPts val="2600"/>
              <a:buFont typeface="Arial"/>
              <a:buChar char="•"/>
            </a:pPr>
            <a:r>
              <a:rPr lang="en-US" sz="2600" u="sng">
                <a:solidFill>
                  <a:schemeClr val="dk1"/>
                </a:solidFill>
                <a:latin typeface="Arial"/>
                <a:ea typeface="Arial"/>
                <a:cs typeface="Arial"/>
                <a:sym typeface="Arial"/>
                <a:hlinkClick r:id="rId3">
                  <a:extLst>
                    <a:ext uri="{A12FA001-AC4F-418D-AE19-62706E023703}">
                      <ahyp:hlinkClr val="tx"/>
                    </a:ext>
                  </a:extLst>
                </a:hlinkClick>
              </a:rPr>
              <a:t>https://members.aect.org/pdf/Proceedings/proceedings13/2013i/13_21.pdf</a:t>
            </a:r>
            <a:r>
              <a:rPr lang="en-US" sz="2600">
                <a:solidFill>
                  <a:schemeClr val="dk1"/>
                </a:solidFill>
                <a:latin typeface="Arial"/>
                <a:ea typeface="Arial"/>
                <a:cs typeface="Arial"/>
                <a:sym typeface="Arial"/>
              </a:rPr>
              <a:t> </a:t>
            </a:r>
            <a:endParaRPr/>
          </a:p>
          <a:p>
            <a:pPr indent="-292100" lvl="0" marL="457200" marR="0" rtl="0" algn="l">
              <a:spcBef>
                <a:spcPts val="0"/>
              </a:spcBef>
              <a:spcAft>
                <a:spcPts val="0"/>
              </a:spcAft>
              <a:buClr>
                <a:schemeClr val="dk1"/>
              </a:buClr>
              <a:buSzPts val="2600"/>
              <a:buFont typeface="Arial"/>
              <a:buNone/>
            </a:pPr>
            <a:r>
              <a:t/>
            </a:r>
            <a:endParaRPr sz="2600">
              <a:solidFill>
                <a:schemeClr val="dk1"/>
              </a:solidFill>
              <a:latin typeface="Arial"/>
              <a:ea typeface="Arial"/>
              <a:cs typeface="Arial"/>
              <a:sym typeface="Arial"/>
            </a:endParaRPr>
          </a:p>
          <a:p>
            <a:pPr indent="0" lvl="0" marL="0" marR="0" rtl="0" algn="l">
              <a:spcBef>
                <a:spcPts val="0"/>
              </a:spcBef>
              <a:spcAft>
                <a:spcPts val="0"/>
              </a:spcAft>
              <a:buNone/>
            </a:pPr>
            <a:r>
              <a:rPr b="1" lang="en-US" sz="2600">
                <a:solidFill>
                  <a:schemeClr val="dk1"/>
                </a:solidFill>
                <a:latin typeface="Arial"/>
                <a:ea typeface="Arial"/>
                <a:cs typeface="Arial"/>
                <a:sym typeface="Arial"/>
              </a:rPr>
              <a:t>Online Courses:</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Coursera: https://tinyurl.com/yyhjjus5 </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edX: /edx-blendedx-blended-learning-with-edx</a:t>
            </a:r>
            <a:endParaRPr sz="2600">
              <a:solidFill>
                <a:schemeClr val="dk1"/>
              </a:solidFill>
              <a:latin typeface="Arial"/>
              <a:ea typeface="Arial"/>
              <a:cs typeface="Arial"/>
              <a:sym typeface="Arial"/>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a:p>
            <a:pPr indent="0" lvl="0" marL="0" marR="0" rtl="0" algn="l">
              <a:spcBef>
                <a:spcPts val="0"/>
              </a:spcBef>
              <a:spcAft>
                <a:spcPts val="0"/>
              </a:spcAft>
              <a:buNone/>
            </a:pPr>
            <a:r>
              <a:rPr b="1" lang="en-US" sz="2600">
                <a:solidFill>
                  <a:schemeClr val="dk1"/>
                </a:solidFill>
                <a:latin typeface="Arial"/>
                <a:ea typeface="Arial"/>
                <a:cs typeface="Arial"/>
                <a:sym typeface="Arial"/>
              </a:rPr>
              <a:t>Professional Associations:</a:t>
            </a:r>
            <a:endParaRPr/>
          </a:p>
          <a:p>
            <a:pPr indent="-457200" lvl="0" marL="457200" marR="0" rtl="0" algn="l">
              <a:spcBef>
                <a:spcPts val="0"/>
              </a:spcBef>
              <a:spcAft>
                <a:spcPts val="0"/>
              </a:spcAft>
              <a:buClr>
                <a:schemeClr val="dk1"/>
              </a:buClr>
              <a:buSzPts val="2600"/>
              <a:buFont typeface="Arial"/>
              <a:buChar char="•"/>
            </a:pPr>
            <a:r>
              <a:rPr lang="en-US" sz="2600" u="sng">
                <a:solidFill>
                  <a:schemeClr val="dk1"/>
                </a:solidFill>
                <a:latin typeface="Arial"/>
                <a:ea typeface="Arial"/>
                <a:cs typeface="Arial"/>
                <a:sym typeface="Arial"/>
                <a:hlinkClick r:id="rId4">
                  <a:extLst>
                    <a:ext uri="{A12FA001-AC4F-418D-AE19-62706E023703}">
                      <ahyp:hlinkClr val="tx"/>
                    </a:ext>
                  </a:extLst>
                </a:hlinkClick>
              </a:rPr>
              <a:t>https://iste.org/blog/get-started-with-blended-learning</a:t>
            </a:r>
            <a:r>
              <a:rPr lang="en-US" sz="2600">
                <a:solidFill>
                  <a:schemeClr val="dk1"/>
                </a:solidFill>
                <a:latin typeface="Arial"/>
                <a:ea typeface="Arial"/>
                <a:cs typeface="Arial"/>
                <a:sym typeface="Arial"/>
              </a:rPr>
              <a:t> </a:t>
            </a:r>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a:p>
            <a:pPr indent="0" lvl="0" marL="0" marR="0" rtl="0" algn="l">
              <a:lnSpc>
                <a:spcPct val="140000"/>
              </a:lnSpc>
              <a:spcBef>
                <a:spcPts val="0"/>
              </a:spcBef>
              <a:spcAft>
                <a:spcPts val="0"/>
              </a:spcAft>
              <a:buNone/>
            </a:pPr>
            <a:r>
              <a:t/>
            </a:r>
            <a:endParaRPr sz="2600">
              <a:solidFill>
                <a:srgbClr val="121212"/>
              </a:solidFill>
              <a:latin typeface="Arial"/>
              <a:ea typeface="Arial"/>
              <a:cs typeface="Arial"/>
              <a:sym typeface="Arial"/>
            </a:endParaRPr>
          </a:p>
        </p:txBody>
      </p:sp>
      <p:sp>
        <p:nvSpPr>
          <p:cNvPr id="493" name="Google Shape;493;p23"/>
          <p:cNvSpPr/>
          <p:nvPr/>
        </p:nvSpPr>
        <p:spPr>
          <a:xfrm>
            <a:off x="17259300" y="-150232"/>
            <a:ext cx="1032201" cy="8963824"/>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4" name="Google Shape;494;p23"/>
          <p:cNvSpPr/>
          <p:nvPr/>
        </p:nvSpPr>
        <p:spPr>
          <a:xfrm>
            <a:off x="0" y="-75116"/>
            <a:ext cx="1028700" cy="8888709"/>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5" name="Google Shape;495;p23"/>
          <p:cNvSpPr/>
          <p:nvPr/>
        </p:nvSpPr>
        <p:spPr>
          <a:xfrm rot="5400000">
            <a:off x="-824" y="824"/>
            <a:ext cx="1030349" cy="1028700"/>
          </a:xfrm>
          <a:custGeom>
            <a:rect b="b" l="l" r="r" t="t"/>
            <a:pathLst>
              <a:path extrusionOk="0" h="6339840" w="6350000">
                <a:moveTo>
                  <a:pt x="6350000" y="6339840"/>
                </a:moveTo>
                <a:lnTo>
                  <a:pt x="0" y="6339840"/>
                </a:lnTo>
                <a:lnTo>
                  <a:pt x="0" y="0"/>
                </a:lnTo>
                <a:lnTo>
                  <a:pt x="6350000" y="6339840"/>
                </a:lnTo>
                <a:close/>
              </a:path>
            </a:pathLst>
          </a:custGeom>
          <a:solidFill>
            <a:srgbClr val="053249"/>
          </a:solidFill>
          <a:ln>
            <a:noFill/>
          </a:ln>
        </p:spPr>
      </p:sp>
      <p:sp>
        <p:nvSpPr>
          <p:cNvPr id="496" name="Google Shape;496;p23"/>
          <p:cNvSpPr/>
          <p:nvPr/>
        </p:nvSpPr>
        <p:spPr>
          <a:xfrm>
            <a:off x="0" y="5257590"/>
            <a:ext cx="1028700" cy="3556002"/>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7" name="Google Shape;497;p23"/>
          <p:cNvSpPr/>
          <p:nvPr/>
        </p:nvSpPr>
        <p:spPr>
          <a:xfrm>
            <a:off x="17259300" y="5257590"/>
            <a:ext cx="1028700" cy="3556002"/>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8" name="Google Shape;498;p23"/>
          <p:cNvSpPr/>
          <p:nvPr/>
        </p:nvSpPr>
        <p:spPr>
          <a:xfrm rot="10800000">
            <a:off x="17257651" y="1649"/>
            <a:ext cx="1030349" cy="1028700"/>
          </a:xfrm>
          <a:custGeom>
            <a:rect b="b" l="l" r="r" t="t"/>
            <a:pathLst>
              <a:path extrusionOk="0" h="6339840" w="6350000">
                <a:moveTo>
                  <a:pt x="6350000" y="6339840"/>
                </a:moveTo>
                <a:lnTo>
                  <a:pt x="0" y="6339840"/>
                </a:lnTo>
                <a:lnTo>
                  <a:pt x="0" y="0"/>
                </a:lnTo>
                <a:lnTo>
                  <a:pt x="6350000" y="6339840"/>
                </a:lnTo>
                <a:close/>
              </a:path>
            </a:pathLst>
          </a:custGeom>
          <a:solidFill>
            <a:srgbClr val="053249"/>
          </a:solidFill>
          <a:ln>
            <a:noFill/>
          </a:ln>
        </p:spPr>
      </p:sp>
      <p:sp>
        <p:nvSpPr>
          <p:cNvPr id="499" name="Google Shape;499;p23"/>
          <p:cNvSpPr/>
          <p:nvPr/>
        </p:nvSpPr>
        <p:spPr>
          <a:xfrm>
            <a:off x="310962" y="9525000"/>
            <a:ext cx="406777" cy="406777"/>
          </a:xfrm>
          <a:custGeom>
            <a:rect b="b" l="l" r="r" t="t"/>
            <a:pathLst>
              <a:path extrusionOk="0" h="6350000" w="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0" name="Google Shape;500;p23"/>
          <p:cNvSpPr/>
          <p:nvPr/>
        </p:nvSpPr>
        <p:spPr>
          <a:xfrm>
            <a:off x="17572012" y="9525000"/>
            <a:ext cx="406777" cy="406777"/>
          </a:xfrm>
          <a:custGeom>
            <a:rect b="b" l="l" r="r" t="t"/>
            <a:pathLst>
              <a:path extrusionOk="0" h="6350000" w="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1" name="Google Shape;501;p23"/>
          <p:cNvSpPr txBox="1"/>
          <p:nvPr/>
        </p:nvSpPr>
        <p:spPr>
          <a:xfrm>
            <a:off x="2013784" y="3966025"/>
            <a:ext cx="12411594" cy="555217"/>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lang="en-US" sz="1600">
                <a:solidFill>
                  <a:srgbClr val="121212"/>
                </a:solidFill>
                <a:latin typeface="Arial"/>
                <a:ea typeface="Arial"/>
                <a:cs typeface="Arial"/>
                <a:sym typeface="Arial"/>
              </a:rPr>
              <a:t>.</a:t>
            </a:r>
            <a:endParaRPr sz="1600">
              <a:solidFill>
                <a:srgbClr val="121212"/>
              </a:solidFill>
              <a:latin typeface="Arial"/>
              <a:ea typeface="Arial"/>
              <a:cs typeface="Arial"/>
              <a:sym typeface="Arial"/>
            </a:endParaRPr>
          </a:p>
          <a:p>
            <a:pPr indent="0" lvl="0" marL="0" marR="0" rtl="0" algn="l">
              <a:lnSpc>
                <a:spcPct val="140000"/>
              </a:lnSpc>
              <a:spcBef>
                <a:spcPts val="0"/>
              </a:spcBef>
              <a:spcAft>
                <a:spcPts val="0"/>
              </a:spcAft>
              <a:buNone/>
            </a:pPr>
            <a:r>
              <a:t/>
            </a:r>
            <a:endParaRPr sz="1600">
              <a:solidFill>
                <a:srgbClr val="121212"/>
              </a:solidFill>
              <a:latin typeface="Arial"/>
              <a:ea typeface="Arial"/>
              <a:cs typeface="Arial"/>
              <a:sym typeface="Arial"/>
            </a:endParaRPr>
          </a:p>
        </p:txBody>
      </p:sp>
      <p:sp>
        <p:nvSpPr>
          <p:cNvPr id="502" name="Google Shape;502;p23"/>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5">
              <a:alphaModFix/>
            </a:blip>
            <a:stretch>
              <a:fillRect b="0" l="0" r="0" t="0"/>
            </a:stretch>
          </a:blipFill>
          <a:ln>
            <a:noFill/>
          </a:ln>
        </p:spPr>
      </p:sp>
      <p:sp>
        <p:nvSpPr>
          <p:cNvPr id="503" name="Google Shape;503;p23"/>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6">
              <a:alphaModFix/>
            </a:blip>
            <a:stretch>
              <a:fillRect b="0" l="0" r="0" t="0"/>
            </a:stretch>
          </a:blipFill>
          <a:ln>
            <a:noFill/>
          </a:ln>
        </p:spPr>
      </p:sp>
      <p:sp>
        <p:nvSpPr>
          <p:cNvPr id="504" name="Google Shape;504;p23"/>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505" name="Google Shape;505;p23"/>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506" name="Google Shape;506;p23"/>
          <p:cNvPicPr preferRelativeResize="0"/>
          <p:nvPr/>
        </p:nvPicPr>
        <p:blipFill rotWithShape="1">
          <a:blip r:embed="rId7">
            <a:alphaModFix/>
          </a:blip>
          <a:srcRect b="0" l="0" r="0" t="0"/>
          <a:stretch/>
        </p:blipFill>
        <p:spPr>
          <a:xfrm>
            <a:off x="14029617" y="5947044"/>
            <a:ext cx="3147309" cy="2857023"/>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510" name="Shape 510"/>
        <p:cNvGrpSpPr/>
        <p:nvPr/>
      </p:nvGrpSpPr>
      <p:grpSpPr>
        <a:xfrm>
          <a:off x="0" y="0"/>
          <a:ext cx="0" cy="0"/>
          <a:chOff x="0" y="0"/>
          <a:chExt cx="0" cy="0"/>
        </a:xfrm>
      </p:grpSpPr>
      <p:sp>
        <p:nvSpPr>
          <p:cNvPr id="511" name="Google Shape;511;p24"/>
          <p:cNvSpPr/>
          <p:nvPr/>
        </p:nvSpPr>
        <p:spPr>
          <a:xfrm>
            <a:off x="11475551" y="4717986"/>
            <a:ext cx="2355723" cy="4114800"/>
          </a:xfrm>
          <a:custGeom>
            <a:rect b="b" l="l" r="r" t="t"/>
            <a:pathLst>
              <a:path extrusionOk="0" h="4114800" w="2355723">
                <a:moveTo>
                  <a:pt x="0" y="0"/>
                </a:moveTo>
                <a:lnTo>
                  <a:pt x="2355723" y="0"/>
                </a:lnTo>
                <a:lnTo>
                  <a:pt x="2355723" y="4114800"/>
                </a:lnTo>
                <a:lnTo>
                  <a:pt x="0" y="4114800"/>
                </a:lnTo>
                <a:lnTo>
                  <a:pt x="0" y="0"/>
                </a:lnTo>
                <a:close/>
              </a:path>
            </a:pathLst>
          </a:custGeom>
          <a:blipFill rotWithShape="1">
            <a:blip r:embed="rId3">
              <a:alphaModFix/>
            </a:blip>
            <a:stretch>
              <a:fillRect b="0" l="0" r="0" t="0"/>
            </a:stretch>
          </a:blipFill>
          <a:ln>
            <a:noFill/>
          </a:ln>
        </p:spPr>
      </p:sp>
      <p:sp>
        <p:nvSpPr>
          <p:cNvPr id="512" name="Google Shape;512;p24"/>
          <p:cNvSpPr/>
          <p:nvPr/>
        </p:nvSpPr>
        <p:spPr>
          <a:xfrm>
            <a:off x="12101755" y="1557641"/>
            <a:ext cx="2192189" cy="2347726"/>
          </a:xfrm>
          <a:custGeom>
            <a:rect b="b" l="l" r="r" t="t"/>
            <a:pathLst>
              <a:path extrusionOk="0" h="2347726" w="2192189">
                <a:moveTo>
                  <a:pt x="0" y="0"/>
                </a:moveTo>
                <a:lnTo>
                  <a:pt x="2192189" y="0"/>
                </a:lnTo>
                <a:lnTo>
                  <a:pt x="2192189" y="2347726"/>
                </a:lnTo>
                <a:lnTo>
                  <a:pt x="0" y="2347726"/>
                </a:lnTo>
                <a:lnTo>
                  <a:pt x="0" y="0"/>
                </a:lnTo>
                <a:close/>
              </a:path>
            </a:pathLst>
          </a:custGeom>
          <a:blipFill rotWithShape="1">
            <a:blip r:embed="rId4">
              <a:alphaModFix/>
            </a:blip>
            <a:stretch>
              <a:fillRect b="0" l="0" r="0" t="0"/>
            </a:stretch>
          </a:blipFill>
          <a:ln>
            <a:noFill/>
          </a:ln>
        </p:spPr>
      </p:sp>
      <p:sp>
        <p:nvSpPr>
          <p:cNvPr id="513" name="Google Shape;513;p24"/>
          <p:cNvSpPr/>
          <p:nvPr/>
        </p:nvSpPr>
        <p:spPr>
          <a:xfrm>
            <a:off x="1316029" y="2731504"/>
            <a:ext cx="1855677" cy="1505418"/>
          </a:xfrm>
          <a:custGeom>
            <a:rect b="b" l="l" r="r" t="t"/>
            <a:pathLst>
              <a:path extrusionOk="0" h="1505418" w="1855677">
                <a:moveTo>
                  <a:pt x="0" y="0"/>
                </a:moveTo>
                <a:lnTo>
                  <a:pt x="1855678" y="0"/>
                </a:lnTo>
                <a:lnTo>
                  <a:pt x="1855678" y="1505419"/>
                </a:lnTo>
                <a:lnTo>
                  <a:pt x="0" y="1505419"/>
                </a:lnTo>
                <a:lnTo>
                  <a:pt x="0" y="0"/>
                </a:lnTo>
                <a:close/>
              </a:path>
            </a:pathLst>
          </a:custGeom>
          <a:blipFill rotWithShape="1">
            <a:blip r:embed="rId5">
              <a:alphaModFix/>
            </a:blip>
            <a:stretch>
              <a:fillRect b="0" l="0" r="0" t="0"/>
            </a:stretch>
          </a:blipFill>
          <a:ln>
            <a:noFill/>
          </a:ln>
        </p:spPr>
      </p:sp>
      <p:sp>
        <p:nvSpPr>
          <p:cNvPr id="514" name="Google Shape;514;p24"/>
          <p:cNvSpPr/>
          <p:nvPr/>
        </p:nvSpPr>
        <p:spPr>
          <a:xfrm>
            <a:off x="4116694" y="2888554"/>
            <a:ext cx="2696737" cy="2696737"/>
          </a:xfrm>
          <a:custGeom>
            <a:rect b="b" l="l" r="r" t="t"/>
            <a:pathLst>
              <a:path extrusionOk="0" h="2696737" w="2696737">
                <a:moveTo>
                  <a:pt x="0" y="0"/>
                </a:moveTo>
                <a:lnTo>
                  <a:pt x="2696737" y="0"/>
                </a:lnTo>
                <a:lnTo>
                  <a:pt x="2696737" y="2696737"/>
                </a:lnTo>
                <a:lnTo>
                  <a:pt x="0" y="2696737"/>
                </a:lnTo>
                <a:lnTo>
                  <a:pt x="0" y="0"/>
                </a:lnTo>
                <a:close/>
              </a:path>
            </a:pathLst>
          </a:custGeom>
          <a:blipFill rotWithShape="1">
            <a:blip r:embed="rId6">
              <a:alphaModFix/>
            </a:blip>
            <a:stretch>
              <a:fillRect b="0" l="0" r="0" t="0"/>
            </a:stretch>
          </a:blipFill>
          <a:ln>
            <a:noFill/>
          </a:ln>
        </p:spPr>
      </p:sp>
      <p:sp>
        <p:nvSpPr>
          <p:cNvPr id="515" name="Google Shape;515;p24"/>
          <p:cNvSpPr/>
          <p:nvPr/>
        </p:nvSpPr>
        <p:spPr>
          <a:xfrm>
            <a:off x="8230403" y="1068647"/>
            <a:ext cx="1827194" cy="2035871"/>
          </a:xfrm>
          <a:custGeom>
            <a:rect b="b" l="l" r="r" t="t"/>
            <a:pathLst>
              <a:path extrusionOk="0" h="2035871" w="1827194">
                <a:moveTo>
                  <a:pt x="0" y="0"/>
                </a:moveTo>
                <a:lnTo>
                  <a:pt x="1827194" y="0"/>
                </a:lnTo>
                <a:lnTo>
                  <a:pt x="1827194" y="2035871"/>
                </a:lnTo>
                <a:lnTo>
                  <a:pt x="0" y="2035871"/>
                </a:lnTo>
                <a:lnTo>
                  <a:pt x="0" y="0"/>
                </a:lnTo>
                <a:close/>
              </a:path>
            </a:pathLst>
          </a:custGeom>
          <a:blipFill rotWithShape="1">
            <a:blip r:embed="rId7">
              <a:alphaModFix/>
            </a:blip>
            <a:stretch>
              <a:fillRect b="0" l="0" r="0" t="0"/>
            </a:stretch>
          </a:blipFill>
          <a:ln>
            <a:noFill/>
          </a:ln>
        </p:spPr>
      </p:sp>
      <p:sp>
        <p:nvSpPr>
          <p:cNvPr id="516" name="Google Shape;516;p24"/>
          <p:cNvSpPr/>
          <p:nvPr/>
        </p:nvSpPr>
        <p:spPr>
          <a:xfrm>
            <a:off x="7964974" y="4114800"/>
            <a:ext cx="2358052" cy="2057400"/>
          </a:xfrm>
          <a:custGeom>
            <a:rect b="b" l="l" r="r" t="t"/>
            <a:pathLst>
              <a:path extrusionOk="0" h="2057400" w="2358052">
                <a:moveTo>
                  <a:pt x="0" y="0"/>
                </a:moveTo>
                <a:lnTo>
                  <a:pt x="2358052" y="0"/>
                </a:lnTo>
                <a:lnTo>
                  <a:pt x="2358052" y="2057400"/>
                </a:lnTo>
                <a:lnTo>
                  <a:pt x="0" y="2057400"/>
                </a:lnTo>
                <a:lnTo>
                  <a:pt x="0" y="0"/>
                </a:lnTo>
                <a:close/>
              </a:path>
            </a:pathLst>
          </a:custGeom>
          <a:blipFill rotWithShape="1">
            <a:blip r:embed="rId8">
              <a:alphaModFix/>
            </a:blip>
            <a:stretch>
              <a:fillRect b="0" l="0" r="0" t="0"/>
            </a:stretch>
          </a:blipFill>
          <a:ln>
            <a:noFill/>
          </a:ln>
        </p:spPr>
      </p:sp>
      <p:sp>
        <p:nvSpPr>
          <p:cNvPr id="517" name="Google Shape;517;p24"/>
          <p:cNvSpPr/>
          <p:nvPr/>
        </p:nvSpPr>
        <p:spPr>
          <a:xfrm>
            <a:off x="2529114" y="6775386"/>
            <a:ext cx="3984847" cy="1957556"/>
          </a:xfrm>
          <a:custGeom>
            <a:rect b="b" l="l" r="r" t="t"/>
            <a:pathLst>
              <a:path extrusionOk="0" h="1957556" w="3984847">
                <a:moveTo>
                  <a:pt x="0" y="0"/>
                </a:moveTo>
                <a:lnTo>
                  <a:pt x="3984847" y="0"/>
                </a:lnTo>
                <a:lnTo>
                  <a:pt x="3984847" y="1957556"/>
                </a:lnTo>
                <a:lnTo>
                  <a:pt x="0" y="1957556"/>
                </a:lnTo>
                <a:lnTo>
                  <a:pt x="0" y="0"/>
                </a:lnTo>
                <a:close/>
              </a:path>
            </a:pathLst>
          </a:custGeom>
          <a:blipFill rotWithShape="1">
            <a:blip r:embed="rId9">
              <a:alphaModFix/>
            </a:blip>
            <a:stretch>
              <a:fillRect b="0" l="0" r="0" t="0"/>
            </a:stretch>
          </a:blipFill>
          <a:ln>
            <a:noFill/>
          </a:ln>
        </p:spPr>
      </p:sp>
      <p:sp>
        <p:nvSpPr>
          <p:cNvPr id="518" name="Google Shape;518;p24"/>
          <p:cNvSpPr txBox="1"/>
          <p:nvPr/>
        </p:nvSpPr>
        <p:spPr>
          <a:xfrm>
            <a:off x="1028700" y="1095375"/>
            <a:ext cx="13265244" cy="991208"/>
          </a:xfrm>
          <a:prstGeom prst="rect">
            <a:avLst/>
          </a:prstGeom>
          <a:noFill/>
          <a:ln>
            <a:noFill/>
          </a:ln>
        </p:spPr>
        <p:txBody>
          <a:bodyPr anchorCtr="0" anchor="t" bIns="0" lIns="0" spcFirstLastPara="1" rIns="0" wrap="square" tIns="0">
            <a:spAutoFit/>
          </a:bodyPr>
          <a:lstStyle/>
          <a:p>
            <a:pPr indent="0" lvl="0" marL="0" marR="0" rtl="0" algn="l">
              <a:lnSpc>
                <a:spcPct val="110001"/>
              </a:lnSpc>
              <a:spcBef>
                <a:spcPts val="0"/>
              </a:spcBef>
              <a:spcAft>
                <a:spcPts val="0"/>
              </a:spcAft>
              <a:buNone/>
            </a:pPr>
            <a:r>
              <a:rPr lang="en-US" sz="6999">
                <a:solidFill>
                  <a:srgbClr val="033C5B"/>
                </a:solidFill>
                <a:latin typeface="Arial"/>
                <a:ea typeface="Arial"/>
                <a:cs typeface="Arial"/>
                <a:sym typeface="Arial"/>
              </a:rPr>
              <a:t>Icons Library</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112" name="Shape 112"/>
        <p:cNvGrpSpPr/>
        <p:nvPr/>
      </p:nvGrpSpPr>
      <p:grpSpPr>
        <a:xfrm>
          <a:off x="0" y="0"/>
          <a:ext cx="0" cy="0"/>
          <a:chOff x="0" y="0"/>
          <a:chExt cx="0" cy="0"/>
        </a:xfrm>
      </p:grpSpPr>
      <p:sp>
        <p:nvSpPr>
          <p:cNvPr id="113" name="Google Shape;113;p3"/>
          <p:cNvSpPr/>
          <p:nvPr/>
        </p:nvSpPr>
        <p:spPr>
          <a:xfrm>
            <a:off x="17044742" y="-150232"/>
            <a:ext cx="1246758" cy="8963824"/>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3"/>
          <p:cNvSpPr/>
          <p:nvPr/>
        </p:nvSpPr>
        <p:spPr>
          <a:xfrm rot="10800000">
            <a:off x="13961765" y="-1849"/>
            <a:ext cx="4329736" cy="4322808"/>
          </a:xfrm>
          <a:custGeom>
            <a:rect b="b" l="l" r="r" t="t"/>
            <a:pathLst>
              <a:path extrusionOk="0" h="6339840" w="6350000">
                <a:moveTo>
                  <a:pt x="6350000" y="6339840"/>
                </a:moveTo>
                <a:lnTo>
                  <a:pt x="0" y="6339840"/>
                </a:lnTo>
                <a:lnTo>
                  <a:pt x="0" y="0"/>
                </a:lnTo>
                <a:lnTo>
                  <a:pt x="6350000" y="6339840"/>
                </a:lnTo>
                <a:close/>
              </a:path>
            </a:pathLst>
          </a:custGeom>
          <a:solidFill>
            <a:srgbClr val="053249"/>
          </a:solidFill>
          <a:ln>
            <a:noFill/>
          </a:ln>
        </p:spPr>
      </p:sp>
      <p:sp>
        <p:nvSpPr>
          <p:cNvPr id="115" name="Google Shape;115;p3"/>
          <p:cNvSpPr txBox="1"/>
          <p:nvPr/>
        </p:nvSpPr>
        <p:spPr>
          <a:xfrm>
            <a:off x="1028700" y="1095375"/>
            <a:ext cx="12181388" cy="894347"/>
          </a:xfrm>
          <a:prstGeom prst="rect">
            <a:avLst/>
          </a:prstGeom>
          <a:noFill/>
          <a:ln>
            <a:noFill/>
          </a:ln>
        </p:spPr>
        <p:txBody>
          <a:bodyPr anchorCtr="0" anchor="t" bIns="0" lIns="0" spcFirstLastPara="1" rIns="0" wrap="square" tIns="0">
            <a:spAutoFit/>
          </a:bodyPr>
          <a:lstStyle/>
          <a:p>
            <a:pPr indent="0" lvl="0" marL="0" marR="0" rtl="0" algn="l">
              <a:lnSpc>
                <a:spcPct val="192474"/>
              </a:lnSpc>
              <a:spcBef>
                <a:spcPts val="0"/>
              </a:spcBef>
              <a:spcAft>
                <a:spcPts val="0"/>
              </a:spcAft>
              <a:buNone/>
            </a:pPr>
            <a:r>
              <a:rPr lang="en-US" sz="4000">
                <a:solidFill>
                  <a:srgbClr val="033C5B"/>
                </a:solidFill>
                <a:latin typeface="Arial"/>
                <a:ea typeface="Arial"/>
                <a:cs typeface="Arial"/>
                <a:sym typeface="Arial"/>
              </a:rPr>
              <a:t>Understanding blended learning</a:t>
            </a:r>
            <a:endParaRPr sz="4000">
              <a:solidFill>
                <a:srgbClr val="033C5B"/>
              </a:solidFill>
              <a:latin typeface="Arial"/>
              <a:ea typeface="Arial"/>
              <a:cs typeface="Arial"/>
              <a:sym typeface="Arial"/>
            </a:endParaRPr>
          </a:p>
        </p:txBody>
      </p:sp>
      <p:sp>
        <p:nvSpPr>
          <p:cNvPr id="116" name="Google Shape;116;p3"/>
          <p:cNvSpPr txBox="1"/>
          <p:nvPr/>
        </p:nvSpPr>
        <p:spPr>
          <a:xfrm>
            <a:off x="1028700" y="3321410"/>
            <a:ext cx="4214091" cy="3693319"/>
          </a:xfrm>
          <a:prstGeom prst="rect">
            <a:avLst/>
          </a:prstGeom>
          <a:noFill/>
          <a:ln>
            <a:noFill/>
          </a:ln>
        </p:spPr>
        <p:txBody>
          <a:bodyPr anchorCtr="0" anchor="t" bIns="0" lIns="0" spcFirstLastPara="1" rIns="0" wrap="square" tIns="0">
            <a:spAutoFit/>
          </a:bodyPr>
          <a:lstStyle/>
          <a:p>
            <a:pPr indent="0" lvl="0" marL="0" marR="0" rtl="0" algn="l">
              <a:lnSpc>
                <a:spcPct val="140015"/>
              </a:lnSpc>
              <a:spcBef>
                <a:spcPts val="0"/>
              </a:spcBef>
              <a:spcAft>
                <a:spcPts val="0"/>
              </a:spcAft>
              <a:buNone/>
            </a:pPr>
            <a:r>
              <a:rPr lang="en-US" sz="2599">
                <a:solidFill>
                  <a:srgbClr val="121212"/>
                </a:solidFill>
                <a:latin typeface="Arial"/>
                <a:ea typeface="Arial"/>
                <a:cs typeface="Arial"/>
                <a:sym typeface="Arial"/>
              </a:rPr>
              <a:t>Blended learning is an educational approach that combines online educational materials and opportunities for interaction online with traditional place-based classroom methods. </a:t>
            </a:r>
            <a:endParaRPr sz="2599">
              <a:solidFill>
                <a:srgbClr val="121212"/>
              </a:solidFill>
              <a:latin typeface="Arial"/>
              <a:ea typeface="Arial"/>
              <a:cs typeface="Arial"/>
              <a:sym typeface="Arial"/>
            </a:endParaRPr>
          </a:p>
          <a:p>
            <a:pPr indent="0" lvl="0" marL="0" marR="0" rtl="0" algn="l">
              <a:lnSpc>
                <a:spcPct val="140015"/>
              </a:lnSpc>
              <a:spcBef>
                <a:spcPts val="0"/>
              </a:spcBef>
              <a:spcAft>
                <a:spcPts val="0"/>
              </a:spcAft>
              <a:buNone/>
            </a:pPr>
            <a:r>
              <a:t/>
            </a:r>
            <a:endParaRPr sz="2599">
              <a:solidFill>
                <a:srgbClr val="121212"/>
              </a:solidFill>
              <a:latin typeface="Arial"/>
              <a:ea typeface="Arial"/>
              <a:cs typeface="Arial"/>
              <a:sym typeface="Arial"/>
            </a:endParaRPr>
          </a:p>
        </p:txBody>
      </p:sp>
      <p:sp>
        <p:nvSpPr>
          <p:cNvPr id="117" name="Google Shape;117;p3"/>
          <p:cNvSpPr txBox="1"/>
          <p:nvPr/>
        </p:nvSpPr>
        <p:spPr>
          <a:xfrm>
            <a:off x="6558064" y="3321410"/>
            <a:ext cx="4214091" cy="2292807"/>
          </a:xfrm>
          <a:prstGeom prst="rect">
            <a:avLst/>
          </a:prstGeom>
          <a:noFill/>
          <a:ln>
            <a:noFill/>
          </a:ln>
        </p:spPr>
        <p:txBody>
          <a:bodyPr anchorCtr="0" anchor="t" bIns="0" lIns="0" spcFirstLastPara="1" rIns="0" wrap="square" tIns="0">
            <a:spAutoFit/>
          </a:bodyPr>
          <a:lstStyle/>
          <a:p>
            <a:pPr indent="0" lvl="0" marL="0" marR="0" rtl="0" algn="l">
              <a:lnSpc>
                <a:spcPct val="140015"/>
              </a:lnSpc>
              <a:spcBef>
                <a:spcPts val="0"/>
              </a:spcBef>
              <a:spcAft>
                <a:spcPts val="0"/>
              </a:spcAft>
              <a:buNone/>
            </a:pPr>
            <a:r>
              <a:rPr lang="en-US" sz="2599">
                <a:solidFill>
                  <a:srgbClr val="121212"/>
                </a:solidFill>
                <a:latin typeface="Arial"/>
                <a:ea typeface="Arial"/>
                <a:cs typeface="Arial"/>
                <a:sym typeface="Arial"/>
              </a:rPr>
              <a:t>It requires the physical presence of both teacher and student, with some element of student control over time, place, path, or pace.</a:t>
            </a:r>
            <a:endParaRPr/>
          </a:p>
        </p:txBody>
      </p:sp>
      <p:sp>
        <p:nvSpPr>
          <p:cNvPr id="118" name="Google Shape;118;p3"/>
          <p:cNvSpPr txBox="1"/>
          <p:nvPr/>
        </p:nvSpPr>
        <p:spPr>
          <a:xfrm>
            <a:off x="11801403" y="3321410"/>
            <a:ext cx="4214091" cy="3216137"/>
          </a:xfrm>
          <a:prstGeom prst="rect">
            <a:avLst/>
          </a:prstGeom>
          <a:noFill/>
          <a:ln>
            <a:noFill/>
          </a:ln>
        </p:spPr>
        <p:txBody>
          <a:bodyPr anchorCtr="0" anchor="t" bIns="0" lIns="0" spcFirstLastPara="1" rIns="0" wrap="square" tIns="0">
            <a:spAutoFit/>
          </a:bodyPr>
          <a:lstStyle/>
          <a:p>
            <a:pPr indent="0" lvl="0" marL="0" marR="0" rtl="0" algn="l">
              <a:lnSpc>
                <a:spcPct val="140015"/>
              </a:lnSpc>
              <a:spcBef>
                <a:spcPts val="0"/>
              </a:spcBef>
              <a:spcAft>
                <a:spcPts val="0"/>
              </a:spcAft>
              <a:buNone/>
            </a:pPr>
            <a:r>
              <a:rPr lang="en-US" sz="2599">
                <a:solidFill>
                  <a:srgbClr val="121212"/>
                </a:solidFill>
                <a:latin typeface="Arial"/>
                <a:ea typeface="Arial"/>
                <a:cs typeface="Arial"/>
                <a:sym typeface="Arial"/>
              </a:rPr>
              <a:t>This approach integrates the benefits of face-to-face instruction with the flexibility of online learning, aiming to provide a more personalized and engaging learning experience.</a:t>
            </a:r>
            <a:endParaRPr/>
          </a:p>
        </p:txBody>
      </p:sp>
      <p:sp>
        <p:nvSpPr>
          <p:cNvPr id="119" name="Google Shape;119;p3"/>
          <p:cNvSpPr/>
          <p:nvPr/>
        </p:nvSpPr>
        <p:spPr>
          <a:xfrm>
            <a:off x="16826047" y="607663"/>
            <a:ext cx="842075" cy="842075"/>
          </a:xfrm>
          <a:custGeom>
            <a:rect b="b" l="l" r="r" t="t"/>
            <a:pathLst>
              <a:path extrusionOk="0" h="6350000" w="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3"/>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3">
              <a:alphaModFix/>
            </a:blip>
            <a:stretch>
              <a:fillRect b="0" l="0" r="0" t="0"/>
            </a:stretch>
          </a:blipFill>
          <a:ln>
            <a:noFill/>
          </a:ln>
        </p:spPr>
      </p:sp>
      <p:sp>
        <p:nvSpPr>
          <p:cNvPr id="121" name="Google Shape;121;p3"/>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4">
              <a:alphaModFix/>
            </a:blip>
            <a:stretch>
              <a:fillRect b="0" l="0" r="0" t="0"/>
            </a:stretch>
          </a:blipFill>
          <a:ln>
            <a:noFill/>
          </a:ln>
        </p:spPr>
      </p:sp>
      <p:sp>
        <p:nvSpPr>
          <p:cNvPr id="122" name="Google Shape;122;p3"/>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123" name="Google Shape;123;p3"/>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4"/>
          <p:cNvSpPr/>
          <p:nvPr/>
        </p:nvSpPr>
        <p:spPr>
          <a:xfrm>
            <a:off x="17041242" y="-2062956"/>
            <a:ext cx="1246758" cy="10437232"/>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 name="Google Shape;129;p4"/>
          <p:cNvSpPr/>
          <p:nvPr/>
        </p:nvSpPr>
        <p:spPr>
          <a:xfrm>
            <a:off x="-213919" y="-2717471"/>
            <a:ext cx="623379" cy="14348459"/>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 name="Google Shape;130;p4"/>
          <p:cNvSpPr/>
          <p:nvPr/>
        </p:nvSpPr>
        <p:spPr>
          <a:xfrm rot="-5400000">
            <a:off x="8522371" y="-8522371"/>
            <a:ext cx="1246758" cy="18291501"/>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 name="Google Shape;131;p4"/>
          <p:cNvSpPr/>
          <p:nvPr/>
        </p:nvSpPr>
        <p:spPr>
          <a:xfrm rot="-5400000">
            <a:off x="17469080" y="0"/>
            <a:ext cx="818920" cy="818920"/>
          </a:xfrm>
          <a:custGeom>
            <a:rect b="b" l="l" r="r" t="t"/>
            <a:pathLst>
              <a:path extrusionOk="0" h="818920" w="818920">
                <a:moveTo>
                  <a:pt x="0" y="0"/>
                </a:moveTo>
                <a:lnTo>
                  <a:pt x="818920" y="0"/>
                </a:lnTo>
                <a:lnTo>
                  <a:pt x="818920" y="818920"/>
                </a:lnTo>
                <a:lnTo>
                  <a:pt x="0" y="818920"/>
                </a:lnTo>
                <a:lnTo>
                  <a:pt x="0" y="0"/>
                </a:lnTo>
                <a:close/>
              </a:path>
            </a:pathLst>
          </a:custGeom>
          <a:blipFill rotWithShape="1">
            <a:blip r:embed="rId3">
              <a:alphaModFix/>
            </a:blip>
            <a:stretch>
              <a:fillRect b="0" l="0" r="0" t="0"/>
            </a:stretch>
          </a:blipFill>
          <a:ln>
            <a:noFill/>
          </a:ln>
        </p:spPr>
      </p:sp>
      <p:sp>
        <p:nvSpPr>
          <p:cNvPr id="132" name="Google Shape;132;p4"/>
          <p:cNvSpPr/>
          <p:nvPr/>
        </p:nvSpPr>
        <p:spPr>
          <a:xfrm rot="5400000">
            <a:off x="0" y="9464579"/>
            <a:ext cx="818920" cy="818920"/>
          </a:xfrm>
          <a:custGeom>
            <a:rect b="b" l="l" r="r" t="t"/>
            <a:pathLst>
              <a:path extrusionOk="0" h="818920" w="818920">
                <a:moveTo>
                  <a:pt x="0" y="0"/>
                </a:moveTo>
                <a:lnTo>
                  <a:pt x="818920" y="0"/>
                </a:lnTo>
                <a:lnTo>
                  <a:pt x="818920" y="818920"/>
                </a:lnTo>
                <a:lnTo>
                  <a:pt x="0" y="818920"/>
                </a:lnTo>
                <a:lnTo>
                  <a:pt x="0" y="0"/>
                </a:lnTo>
                <a:close/>
              </a:path>
            </a:pathLst>
          </a:custGeom>
          <a:blipFill rotWithShape="1">
            <a:blip r:embed="rId3">
              <a:alphaModFix/>
            </a:blip>
            <a:stretch>
              <a:fillRect b="0" l="0" r="0" t="0"/>
            </a:stretch>
          </a:blipFill>
          <a:ln>
            <a:noFill/>
          </a:ln>
        </p:spPr>
      </p:sp>
      <p:sp>
        <p:nvSpPr>
          <p:cNvPr id="133" name="Google Shape;133;p4"/>
          <p:cNvSpPr/>
          <p:nvPr/>
        </p:nvSpPr>
        <p:spPr>
          <a:xfrm>
            <a:off x="385667" y="409460"/>
            <a:ext cx="433253" cy="433253"/>
          </a:xfrm>
          <a:custGeom>
            <a:rect b="b" l="l" r="r" t="t"/>
            <a:pathLst>
              <a:path extrusionOk="0" h="6350000" w="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p4"/>
          <p:cNvSpPr/>
          <p:nvPr/>
        </p:nvSpPr>
        <p:spPr>
          <a:xfrm>
            <a:off x="17469080" y="9464579"/>
            <a:ext cx="433253" cy="433253"/>
          </a:xfrm>
          <a:custGeom>
            <a:rect b="b" l="l" r="r" t="t"/>
            <a:pathLst>
              <a:path extrusionOk="0" h="6350000" w="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p4"/>
          <p:cNvSpPr txBox="1"/>
          <p:nvPr/>
        </p:nvSpPr>
        <p:spPr>
          <a:xfrm>
            <a:off x="818920" y="1579139"/>
            <a:ext cx="12181388" cy="1086708"/>
          </a:xfrm>
          <a:prstGeom prst="rect">
            <a:avLst/>
          </a:prstGeom>
          <a:noFill/>
          <a:ln>
            <a:noFill/>
          </a:ln>
        </p:spPr>
        <p:txBody>
          <a:bodyPr anchorCtr="0" anchor="t" bIns="0" lIns="0" spcFirstLastPara="1" rIns="0" wrap="square" tIns="0">
            <a:spAutoFit/>
          </a:bodyPr>
          <a:lstStyle/>
          <a:p>
            <a:pPr indent="0" lvl="0" marL="0" marR="0" rtl="0" algn="l">
              <a:lnSpc>
                <a:spcPct val="241974"/>
              </a:lnSpc>
              <a:spcBef>
                <a:spcPts val="0"/>
              </a:spcBef>
              <a:spcAft>
                <a:spcPts val="0"/>
              </a:spcAft>
              <a:buNone/>
            </a:pPr>
            <a:r>
              <a:rPr lang="en-US" sz="4000">
                <a:solidFill>
                  <a:srgbClr val="033C5B"/>
                </a:solidFill>
                <a:latin typeface="Arial"/>
                <a:ea typeface="Arial"/>
                <a:cs typeface="Arial"/>
                <a:sym typeface="Arial"/>
              </a:rPr>
              <a:t>Understanding Blended Learning</a:t>
            </a:r>
            <a:endParaRPr sz="4000">
              <a:solidFill>
                <a:srgbClr val="033C5B"/>
              </a:solidFill>
              <a:latin typeface="Arial"/>
              <a:ea typeface="Arial"/>
              <a:cs typeface="Arial"/>
              <a:sym typeface="Arial"/>
            </a:endParaRPr>
          </a:p>
        </p:txBody>
      </p:sp>
      <p:sp>
        <p:nvSpPr>
          <p:cNvPr id="136" name="Google Shape;136;p4"/>
          <p:cNvSpPr txBox="1"/>
          <p:nvPr/>
        </p:nvSpPr>
        <p:spPr>
          <a:xfrm>
            <a:off x="1028700" y="3024399"/>
            <a:ext cx="6134100" cy="5078313"/>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1" lang="en-US" sz="2600">
                <a:solidFill>
                  <a:srgbClr val="121212"/>
                </a:solidFill>
                <a:latin typeface="Arial"/>
                <a:ea typeface="Arial"/>
                <a:cs typeface="Arial"/>
                <a:sym typeface="Arial"/>
              </a:rPr>
              <a:t>Key benefits for students:</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Flexibility </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Enhanced engagement </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Improved access to resources </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Self-directed learning </a:t>
            </a:r>
            <a:endParaRPr/>
          </a:p>
          <a:p>
            <a:pPr indent="0" lvl="0" marL="0" marR="0" rtl="0" algn="l">
              <a:lnSpc>
                <a:spcPct val="140000"/>
              </a:lnSpc>
              <a:spcBef>
                <a:spcPts val="0"/>
              </a:spcBef>
              <a:spcAft>
                <a:spcPts val="0"/>
              </a:spcAft>
              <a:buNone/>
            </a:pPr>
            <a:r>
              <a:t/>
            </a:r>
            <a:endParaRPr sz="2600">
              <a:solidFill>
                <a:srgbClr val="121212"/>
              </a:solidFill>
              <a:latin typeface="Arial"/>
              <a:ea typeface="Arial"/>
              <a:cs typeface="Arial"/>
              <a:sym typeface="Arial"/>
            </a:endParaRPr>
          </a:p>
          <a:p>
            <a:pPr indent="0" lvl="0" marL="0" marR="0" rtl="0" algn="l">
              <a:lnSpc>
                <a:spcPct val="140000"/>
              </a:lnSpc>
              <a:spcBef>
                <a:spcPts val="0"/>
              </a:spcBef>
              <a:spcAft>
                <a:spcPts val="0"/>
              </a:spcAft>
              <a:buNone/>
            </a:pPr>
            <a:r>
              <a:rPr b="1" lang="en-US" sz="2600">
                <a:solidFill>
                  <a:srgbClr val="121212"/>
                </a:solidFill>
                <a:latin typeface="Arial"/>
                <a:ea typeface="Arial"/>
                <a:cs typeface="Arial"/>
                <a:sym typeface="Arial"/>
              </a:rPr>
              <a:t>Key benefits for teachers:</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Diverse teaching methods </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Efficient tracking of student process</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Greater interaction opportunities </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Resource availability</a:t>
            </a:r>
            <a:endParaRPr sz="2600">
              <a:solidFill>
                <a:srgbClr val="121212"/>
              </a:solidFill>
              <a:latin typeface="Arial"/>
              <a:ea typeface="Arial"/>
              <a:cs typeface="Arial"/>
              <a:sym typeface="Arial"/>
            </a:endParaRPr>
          </a:p>
        </p:txBody>
      </p:sp>
      <p:sp>
        <p:nvSpPr>
          <p:cNvPr id="137" name="Google Shape;137;p4"/>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4">
              <a:alphaModFix/>
            </a:blip>
            <a:stretch>
              <a:fillRect b="0" l="0" r="0" t="0"/>
            </a:stretch>
          </a:blipFill>
          <a:ln>
            <a:noFill/>
          </a:ln>
        </p:spPr>
      </p:sp>
      <p:sp>
        <p:nvSpPr>
          <p:cNvPr id="138" name="Google Shape;138;p4"/>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5">
              <a:alphaModFix/>
            </a:blip>
            <a:stretch>
              <a:fillRect b="0" l="0" r="0" t="0"/>
            </a:stretch>
          </a:blipFill>
          <a:ln>
            <a:noFill/>
          </a:ln>
        </p:spPr>
      </p:sp>
      <p:sp>
        <p:nvSpPr>
          <p:cNvPr id="139" name="Google Shape;139;p4"/>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140" name="Google Shape;140;p4"/>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p4"/>
          <p:cNvSpPr txBox="1"/>
          <p:nvPr/>
        </p:nvSpPr>
        <p:spPr>
          <a:xfrm>
            <a:off x="8763000" y="3162300"/>
            <a:ext cx="6553200" cy="49244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600">
                <a:solidFill>
                  <a:schemeClr val="dk1"/>
                </a:solidFill>
                <a:latin typeface="Arial"/>
                <a:ea typeface="Arial"/>
                <a:cs typeface="Arial"/>
                <a:sym typeface="Arial"/>
              </a:rPr>
              <a:t>learning environments.</a:t>
            </a:r>
            <a:endParaRPr/>
          </a:p>
        </p:txBody>
      </p:sp>
      <p:pic>
        <p:nvPicPr>
          <p:cNvPr id="142" name="Google Shape;142;p4"/>
          <p:cNvPicPr preferRelativeResize="0"/>
          <p:nvPr/>
        </p:nvPicPr>
        <p:blipFill rotWithShape="1">
          <a:blip r:embed="rId6">
            <a:alphaModFix/>
          </a:blip>
          <a:srcRect b="0" l="0" r="0" t="0"/>
          <a:stretch/>
        </p:blipFill>
        <p:spPr>
          <a:xfrm>
            <a:off x="8407547" y="5022390"/>
            <a:ext cx="3779646" cy="3779646"/>
          </a:xfrm>
          <a:prstGeom prst="rect">
            <a:avLst/>
          </a:prstGeom>
          <a:noFill/>
          <a:ln>
            <a:noFill/>
          </a:ln>
        </p:spPr>
      </p:pic>
      <p:sp>
        <p:nvSpPr>
          <p:cNvPr id="143" name="Google Shape;143;p4"/>
          <p:cNvSpPr/>
          <p:nvPr/>
        </p:nvSpPr>
        <p:spPr>
          <a:xfrm>
            <a:off x="8817007" y="1299184"/>
            <a:ext cx="8077200" cy="4343400"/>
          </a:xfrm>
          <a:prstGeom prst="cloudCallout">
            <a:avLst>
              <a:gd fmla="val -20833" name="adj1"/>
              <a:gd fmla="val 62500" name="adj2"/>
            </a:avLst>
          </a:prstGeom>
          <a:solidFill>
            <a:schemeClr val="lt1"/>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2600">
                <a:solidFill>
                  <a:schemeClr val="dk1"/>
                </a:solidFill>
                <a:latin typeface="Arial"/>
                <a:ea typeface="Arial"/>
                <a:cs typeface="Arial"/>
                <a:sym typeface="Arial"/>
              </a:rPr>
              <a:t>Blended learning represents a shift towards amore integrated, flexible, and student-centered approach to education, leveraging the strengths of both traditional and digital learning environments.</a:t>
            </a:r>
            <a:endParaRPr/>
          </a:p>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147" name="Shape 147"/>
        <p:cNvGrpSpPr/>
        <p:nvPr/>
      </p:nvGrpSpPr>
      <p:grpSpPr>
        <a:xfrm>
          <a:off x="0" y="0"/>
          <a:ext cx="0" cy="0"/>
          <a:chOff x="0" y="0"/>
          <a:chExt cx="0" cy="0"/>
        </a:xfrm>
      </p:grpSpPr>
      <p:sp>
        <p:nvSpPr>
          <p:cNvPr id="148" name="Google Shape;148;p5"/>
          <p:cNvSpPr/>
          <p:nvPr/>
        </p:nvSpPr>
        <p:spPr>
          <a:xfrm>
            <a:off x="0" y="0"/>
            <a:ext cx="9144000" cy="880406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 name="Google Shape;149;p5"/>
          <p:cNvSpPr/>
          <p:nvPr/>
        </p:nvSpPr>
        <p:spPr>
          <a:xfrm>
            <a:off x="0" y="1157630"/>
            <a:ext cx="9144000" cy="7646437"/>
          </a:xfrm>
          <a:custGeom>
            <a:rect b="b" l="l" r="r" t="t"/>
            <a:pathLst>
              <a:path extrusionOk="0" h="5310026" w="6350000">
                <a:moveTo>
                  <a:pt x="6350000" y="5310026"/>
                </a:moveTo>
                <a:lnTo>
                  <a:pt x="0" y="5310026"/>
                </a:lnTo>
                <a:lnTo>
                  <a:pt x="0" y="0"/>
                </a:lnTo>
                <a:lnTo>
                  <a:pt x="6350000" y="5310026"/>
                </a:lnTo>
                <a:close/>
              </a:path>
            </a:pathLst>
          </a:custGeom>
          <a:solidFill>
            <a:srgbClr val="053249"/>
          </a:solidFill>
          <a:ln>
            <a:noFill/>
          </a:ln>
        </p:spPr>
      </p:sp>
      <p:sp>
        <p:nvSpPr>
          <p:cNvPr id="150" name="Google Shape;150;p5"/>
          <p:cNvSpPr/>
          <p:nvPr/>
        </p:nvSpPr>
        <p:spPr>
          <a:xfrm flipH="1">
            <a:off x="-117412" y="6453106"/>
            <a:ext cx="3833894" cy="3833894"/>
          </a:xfrm>
          <a:custGeom>
            <a:rect b="b" l="l" r="r" t="t"/>
            <a:pathLst>
              <a:path extrusionOk="0" h="3833894" w="3833894">
                <a:moveTo>
                  <a:pt x="3833894" y="0"/>
                </a:moveTo>
                <a:lnTo>
                  <a:pt x="0" y="0"/>
                </a:lnTo>
                <a:lnTo>
                  <a:pt x="0" y="3833894"/>
                </a:lnTo>
                <a:lnTo>
                  <a:pt x="3833894" y="3833894"/>
                </a:lnTo>
                <a:lnTo>
                  <a:pt x="3833894" y="0"/>
                </a:lnTo>
                <a:close/>
              </a:path>
            </a:pathLst>
          </a:custGeom>
          <a:blipFill rotWithShape="1">
            <a:blip r:embed="rId3">
              <a:alphaModFix/>
            </a:blip>
            <a:stretch>
              <a:fillRect b="0" l="0" r="0" t="0"/>
            </a:stretch>
          </a:blipFill>
          <a:ln>
            <a:noFill/>
          </a:ln>
        </p:spPr>
      </p:sp>
      <p:sp>
        <p:nvSpPr>
          <p:cNvPr id="151" name="Google Shape;151;p5"/>
          <p:cNvSpPr/>
          <p:nvPr/>
        </p:nvSpPr>
        <p:spPr>
          <a:xfrm flipH="1" rot="10800000">
            <a:off x="5310106" y="0"/>
            <a:ext cx="3833894" cy="3833894"/>
          </a:xfrm>
          <a:custGeom>
            <a:rect b="b" l="l" r="r" t="t"/>
            <a:pathLst>
              <a:path extrusionOk="0" h="3833894" w="3833894">
                <a:moveTo>
                  <a:pt x="3833894" y="0"/>
                </a:moveTo>
                <a:lnTo>
                  <a:pt x="0" y="0"/>
                </a:lnTo>
                <a:lnTo>
                  <a:pt x="0" y="3833894"/>
                </a:lnTo>
                <a:lnTo>
                  <a:pt x="3833894" y="3833894"/>
                </a:lnTo>
                <a:lnTo>
                  <a:pt x="3833894" y="0"/>
                </a:lnTo>
                <a:close/>
              </a:path>
            </a:pathLst>
          </a:custGeom>
          <a:blipFill rotWithShape="1">
            <a:blip r:embed="rId4">
              <a:alphaModFix/>
            </a:blip>
            <a:stretch>
              <a:fillRect b="0" l="0" r="0" t="0"/>
            </a:stretch>
          </a:blipFill>
          <a:ln>
            <a:noFill/>
          </a:ln>
        </p:spPr>
      </p:sp>
      <p:sp>
        <p:nvSpPr>
          <p:cNvPr id="152" name="Google Shape;152;p5"/>
          <p:cNvSpPr txBox="1"/>
          <p:nvPr/>
        </p:nvSpPr>
        <p:spPr>
          <a:xfrm>
            <a:off x="9613816" y="685839"/>
            <a:ext cx="6457864" cy="987450"/>
          </a:xfrm>
          <a:prstGeom prst="rect">
            <a:avLst/>
          </a:prstGeom>
          <a:noFill/>
          <a:ln>
            <a:noFill/>
          </a:ln>
        </p:spPr>
        <p:txBody>
          <a:bodyPr anchorCtr="0" anchor="t" bIns="0" lIns="0" spcFirstLastPara="1" rIns="0" wrap="square" tIns="0">
            <a:spAutoFit/>
          </a:bodyPr>
          <a:lstStyle/>
          <a:p>
            <a:pPr indent="0" lvl="0" marL="0" marR="0" rtl="0" algn="l">
              <a:lnSpc>
                <a:spcPct val="192500"/>
              </a:lnSpc>
              <a:spcBef>
                <a:spcPts val="0"/>
              </a:spcBef>
              <a:spcAft>
                <a:spcPts val="0"/>
              </a:spcAft>
              <a:buNone/>
            </a:pPr>
            <a:r>
              <a:rPr lang="en-US" sz="4000">
                <a:solidFill>
                  <a:srgbClr val="033C5B"/>
                </a:solidFill>
                <a:latin typeface="Arial"/>
                <a:ea typeface="Arial"/>
                <a:cs typeface="Arial"/>
                <a:sym typeface="Arial"/>
              </a:rPr>
              <a:t>The need for balance</a:t>
            </a:r>
            <a:endParaRPr sz="4000">
              <a:solidFill>
                <a:srgbClr val="033C5B"/>
              </a:solidFill>
              <a:latin typeface="Arial"/>
              <a:ea typeface="Arial"/>
              <a:cs typeface="Arial"/>
              <a:sym typeface="Arial"/>
            </a:endParaRPr>
          </a:p>
        </p:txBody>
      </p:sp>
      <p:sp>
        <p:nvSpPr>
          <p:cNvPr id="153" name="Google Shape;153;p5"/>
          <p:cNvSpPr txBox="1"/>
          <p:nvPr/>
        </p:nvSpPr>
        <p:spPr>
          <a:xfrm>
            <a:off x="9613816" y="2182378"/>
            <a:ext cx="6457864" cy="6063198"/>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lang="en-US" sz="2600">
                <a:solidFill>
                  <a:schemeClr val="dk1"/>
                </a:solidFill>
                <a:latin typeface="Arial"/>
                <a:ea typeface="Arial"/>
                <a:cs typeface="Arial"/>
                <a:sym typeface="Arial"/>
              </a:rPr>
              <a:t>Blended learning isn't just about combining online and offline modalities; it's also about balancing energy levels and engagement to optimize learning.</a:t>
            </a:r>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a:p>
            <a:pPr indent="0" lvl="0" marL="0" marR="0" rtl="0" algn="l">
              <a:spcBef>
                <a:spcPts val="0"/>
              </a:spcBef>
              <a:spcAft>
                <a:spcPts val="0"/>
              </a:spcAft>
              <a:buNone/>
            </a:pPr>
            <a:r>
              <a:rPr b="1" lang="en-US" sz="2600">
                <a:solidFill>
                  <a:schemeClr val="dk1"/>
                </a:solidFill>
                <a:latin typeface="Arial"/>
                <a:ea typeface="Arial"/>
                <a:cs typeface="Arial"/>
                <a:sym typeface="Arial"/>
              </a:rPr>
              <a:t>Energizers in Learning: </a:t>
            </a:r>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a:p>
            <a:pPr indent="0" lvl="0" marL="0" marR="0" rtl="0" algn="l">
              <a:spcBef>
                <a:spcPts val="0"/>
              </a:spcBef>
              <a:spcAft>
                <a:spcPts val="0"/>
              </a:spcAft>
              <a:buNone/>
            </a:pPr>
            <a:r>
              <a:rPr b="1" lang="en-US" sz="2600">
                <a:solidFill>
                  <a:schemeClr val="dk1"/>
                </a:solidFill>
                <a:latin typeface="Arial"/>
                <a:ea typeface="Arial"/>
                <a:cs typeface="Arial"/>
                <a:sym typeface="Arial"/>
              </a:rPr>
              <a:t>Definition</a:t>
            </a:r>
            <a:r>
              <a:rPr lang="en-US" sz="2600">
                <a:solidFill>
                  <a:schemeClr val="dk1"/>
                </a:solidFill>
                <a:latin typeface="Arial"/>
                <a:ea typeface="Arial"/>
                <a:cs typeface="Arial"/>
                <a:sym typeface="Arial"/>
              </a:rPr>
              <a:t>: Short, lively activities designed to increase energy, engagement, and enthusiasm in the learning environment.</a:t>
            </a:r>
            <a:endParaRPr/>
          </a:p>
          <a:p>
            <a:pPr indent="0" lvl="0" marL="0" marR="0" rtl="0" algn="l">
              <a:spcBef>
                <a:spcPts val="0"/>
              </a:spcBef>
              <a:spcAft>
                <a:spcPts val="0"/>
              </a:spcAft>
              <a:buNone/>
            </a:pPr>
            <a:r>
              <a:rPr b="1" lang="en-US" sz="2600">
                <a:solidFill>
                  <a:schemeClr val="dk1"/>
                </a:solidFill>
                <a:latin typeface="Arial"/>
                <a:ea typeface="Arial"/>
                <a:cs typeface="Arial"/>
                <a:sym typeface="Arial"/>
              </a:rPr>
              <a:t>Role in Blended Learning</a:t>
            </a:r>
            <a:r>
              <a:rPr lang="en-US" sz="2600">
                <a:solidFill>
                  <a:schemeClr val="dk1"/>
                </a:solidFill>
                <a:latin typeface="Arial"/>
                <a:ea typeface="Arial"/>
                <a:cs typeface="Arial"/>
                <a:sym typeface="Arial"/>
              </a:rPr>
              <a:t>: They break the monotony of traditional or online learning, especially when students might feel overwhelmed or disengaged.</a:t>
            </a:r>
            <a:endParaRPr/>
          </a:p>
          <a:p>
            <a:pPr indent="0" lvl="0" marL="0" marR="0" rtl="0" algn="l">
              <a:lnSpc>
                <a:spcPct val="140015"/>
              </a:lnSpc>
              <a:spcBef>
                <a:spcPts val="0"/>
              </a:spcBef>
              <a:spcAft>
                <a:spcPts val="0"/>
              </a:spcAft>
              <a:buNone/>
            </a:pPr>
            <a:r>
              <a:t/>
            </a:r>
            <a:endParaRPr sz="2599">
              <a:solidFill>
                <a:srgbClr val="121212"/>
              </a:solidFill>
              <a:latin typeface="Arial"/>
              <a:ea typeface="Arial"/>
              <a:cs typeface="Arial"/>
              <a:sym typeface="Arial"/>
            </a:endParaRPr>
          </a:p>
        </p:txBody>
      </p:sp>
      <p:sp>
        <p:nvSpPr>
          <p:cNvPr id="154" name="Google Shape;154;p5"/>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5">
              <a:alphaModFix/>
            </a:blip>
            <a:stretch>
              <a:fillRect b="0" l="0" r="0" t="0"/>
            </a:stretch>
          </a:blipFill>
          <a:ln>
            <a:noFill/>
          </a:ln>
        </p:spPr>
      </p:sp>
      <p:sp>
        <p:nvSpPr>
          <p:cNvPr id="155" name="Google Shape;155;p5"/>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6">
              <a:alphaModFix/>
            </a:blip>
            <a:stretch>
              <a:fillRect b="0" l="0" r="0" t="0"/>
            </a:stretch>
          </a:blipFill>
          <a:ln>
            <a:noFill/>
          </a:ln>
        </p:spPr>
      </p:sp>
      <p:sp>
        <p:nvSpPr>
          <p:cNvPr id="156" name="Google Shape;156;p5"/>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157" name="Google Shape;157;p5"/>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8" name="Google Shape;158;p5"/>
          <p:cNvPicPr preferRelativeResize="0"/>
          <p:nvPr/>
        </p:nvPicPr>
        <p:blipFill rotWithShape="1">
          <a:blip r:embed="rId7">
            <a:alphaModFix/>
          </a:blip>
          <a:srcRect b="0" l="0" r="0" t="0"/>
          <a:stretch/>
        </p:blipFill>
        <p:spPr>
          <a:xfrm>
            <a:off x="1219200" y="2170436"/>
            <a:ext cx="6694485" cy="4424642"/>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162" name="Shape 162"/>
        <p:cNvGrpSpPr/>
        <p:nvPr/>
      </p:nvGrpSpPr>
      <p:grpSpPr>
        <a:xfrm>
          <a:off x="0" y="0"/>
          <a:ext cx="0" cy="0"/>
          <a:chOff x="0" y="0"/>
          <a:chExt cx="0" cy="0"/>
        </a:xfrm>
      </p:grpSpPr>
      <p:sp>
        <p:nvSpPr>
          <p:cNvPr id="163" name="Google Shape;163;p6"/>
          <p:cNvSpPr txBox="1"/>
          <p:nvPr/>
        </p:nvSpPr>
        <p:spPr>
          <a:xfrm>
            <a:off x="734019" y="1789147"/>
            <a:ext cx="14177966" cy="1086708"/>
          </a:xfrm>
          <a:prstGeom prst="rect">
            <a:avLst/>
          </a:prstGeom>
          <a:noFill/>
          <a:ln>
            <a:noFill/>
          </a:ln>
        </p:spPr>
        <p:txBody>
          <a:bodyPr anchorCtr="0" anchor="t" bIns="0" lIns="0" spcFirstLastPara="1" rIns="0" wrap="square" tIns="0">
            <a:spAutoFit/>
          </a:bodyPr>
          <a:lstStyle/>
          <a:p>
            <a:pPr indent="0" lvl="0" marL="0" marR="0" rtl="0" algn="l">
              <a:lnSpc>
                <a:spcPct val="242000"/>
              </a:lnSpc>
              <a:spcBef>
                <a:spcPts val="0"/>
              </a:spcBef>
              <a:spcAft>
                <a:spcPts val="0"/>
              </a:spcAft>
              <a:buNone/>
            </a:pPr>
            <a:r>
              <a:rPr lang="en-US" sz="4000">
                <a:solidFill>
                  <a:srgbClr val="033C5B"/>
                </a:solidFill>
                <a:latin typeface="Arial"/>
                <a:ea typeface="Arial"/>
                <a:cs typeface="Arial"/>
                <a:sym typeface="Arial"/>
              </a:rPr>
              <a:t>The need for balance</a:t>
            </a:r>
            <a:endParaRPr sz="4000">
              <a:solidFill>
                <a:srgbClr val="033C5B"/>
              </a:solidFill>
              <a:latin typeface="Arial"/>
              <a:ea typeface="Arial"/>
              <a:cs typeface="Arial"/>
              <a:sym typeface="Arial"/>
            </a:endParaRPr>
          </a:p>
        </p:txBody>
      </p:sp>
      <p:sp>
        <p:nvSpPr>
          <p:cNvPr id="164" name="Google Shape;164;p6"/>
          <p:cNvSpPr/>
          <p:nvPr/>
        </p:nvSpPr>
        <p:spPr>
          <a:xfrm>
            <a:off x="17044742" y="-150232"/>
            <a:ext cx="1246758" cy="8954299"/>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 name="Google Shape;165;p6"/>
          <p:cNvSpPr/>
          <p:nvPr/>
        </p:nvSpPr>
        <p:spPr>
          <a:xfrm rot="-5400000">
            <a:off x="8522371" y="-8522371"/>
            <a:ext cx="1246758" cy="18291501"/>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p6"/>
          <p:cNvSpPr/>
          <p:nvPr/>
        </p:nvSpPr>
        <p:spPr>
          <a:xfrm rot="10800000">
            <a:off x="13961765" y="-1849"/>
            <a:ext cx="4329736" cy="4322808"/>
          </a:xfrm>
          <a:custGeom>
            <a:rect b="b" l="l" r="r" t="t"/>
            <a:pathLst>
              <a:path extrusionOk="0" h="6339840" w="6350000">
                <a:moveTo>
                  <a:pt x="6350000" y="6339840"/>
                </a:moveTo>
                <a:lnTo>
                  <a:pt x="0" y="6339840"/>
                </a:lnTo>
                <a:lnTo>
                  <a:pt x="0" y="0"/>
                </a:lnTo>
                <a:lnTo>
                  <a:pt x="6350000" y="6339840"/>
                </a:lnTo>
                <a:close/>
              </a:path>
            </a:pathLst>
          </a:custGeom>
          <a:solidFill>
            <a:srgbClr val="053249"/>
          </a:solidFill>
          <a:ln>
            <a:noFill/>
          </a:ln>
        </p:spPr>
      </p:sp>
      <p:sp>
        <p:nvSpPr>
          <p:cNvPr id="167" name="Google Shape;167;p6"/>
          <p:cNvSpPr/>
          <p:nvPr/>
        </p:nvSpPr>
        <p:spPr>
          <a:xfrm flipH="1" rot="10800000">
            <a:off x="16406647" y="0"/>
            <a:ext cx="1884854" cy="1884854"/>
          </a:xfrm>
          <a:custGeom>
            <a:rect b="b" l="l" r="r" t="t"/>
            <a:pathLst>
              <a:path extrusionOk="0" h="1884854" w="1884854">
                <a:moveTo>
                  <a:pt x="1884854" y="0"/>
                </a:moveTo>
                <a:lnTo>
                  <a:pt x="0" y="0"/>
                </a:lnTo>
                <a:lnTo>
                  <a:pt x="0" y="1884854"/>
                </a:lnTo>
                <a:lnTo>
                  <a:pt x="1884854" y="1884854"/>
                </a:lnTo>
                <a:lnTo>
                  <a:pt x="1884854" y="0"/>
                </a:lnTo>
                <a:close/>
              </a:path>
            </a:pathLst>
          </a:custGeom>
          <a:blipFill rotWithShape="1">
            <a:blip r:embed="rId3">
              <a:alphaModFix/>
            </a:blip>
            <a:stretch>
              <a:fillRect b="0" l="0" r="0" t="0"/>
            </a:stretch>
          </a:blipFill>
          <a:ln>
            <a:noFill/>
          </a:ln>
        </p:spPr>
      </p:sp>
      <p:sp>
        <p:nvSpPr>
          <p:cNvPr id="168" name="Google Shape;168;p6"/>
          <p:cNvSpPr txBox="1"/>
          <p:nvPr/>
        </p:nvSpPr>
        <p:spPr>
          <a:xfrm>
            <a:off x="1028700" y="3024398"/>
            <a:ext cx="4991100" cy="5078313"/>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1" lang="en-US" sz="2600">
                <a:solidFill>
                  <a:srgbClr val="121212"/>
                </a:solidFill>
                <a:latin typeface="Arial"/>
                <a:ea typeface="Arial"/>
                <a:cs typeface="Arial"/>
                <a:sym typeface="Arial"/>
              </a:rPr>
              <a:t>Strategies for integrating energizers: </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Scheduled breaks </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Interactive online tools </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Physical activities </a:t>
            </a:r>
            <a:endParaRPr/>
          </a:p>
          <a:p>
            <a:pPr indent="0" lvl="0" marL="0" marR="0" rtl="0" algn="l">
              <a:lnSpc>
                <a:spcPct val="140000"/>
              </a:lnSpc>
              <a:spcBef>
                <a:spcPts val="0"/>
              </a:spcBef>
              <a:spcAft>
                <a:spcPts val="0"/>
              </a:spcAft>
              <a:buNone/>
            </a:pPr>
            <a:r>
              <a:t/>
            </a:r>
            <a:endParaRPr sz="2600">
              <a:solidFill>
                <a:srgbClr val="121212"/>
              </a:solidFill>
              <a:latin typeface="Arial"/>
              <a:ea typeface="Arial"/>
              <a:cs typeface="Arial"/>
              <a:sym typeface="Arial"/>
            </a:endParaRPr>
          </a:p>
          <a:p>
            <a:pPr indent="0" lvl="0" marL="0" marR="0" rtl="0" algn="l">
              <a:lnSpc>
                <a:spcPct val="140000"/>
              </a:lnSpc>
              <a:spcBef>
                <a:spcPts val="0"/>
              </a:spcBef>
              <a:spcAft>
                <a:spcPts val="0"/>
              </a:spcAft>
              <a:buNone/>
            </a:pPr>
            <a:r>
              <a:rPr b="1" lang="en-US" sz="2600">
                <a:solidFill>
                  <a:srgbClr val="121212"/>
                </a:solidFill>
                <a:latin typeface="Arial"/>
                <a:ea typeface="Arial"/>
                <a:cs typeface="Arial"/>
                <a:sym typeface="Arial"/>
              </a:rPr>
              <a:t>Benefits of using energizers:</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Improved focus </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Enhanced engagement </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Supports various learning styles</a:t>
            </a:r>
            <a:endParaRPr/>
          </a:p>
          <a:p>
            <a:pPr indent="0" lvl="0" marL="0" marR="0" rtl="0" algn="l">
              <a:lnSpc>
                <a:spcPct val="140000"/>
              </a:lnSpc>
              <a:spcBef>
                <a:spcPts val="0"/>
              </a:spcBef>
              <a:spcAft>
                <a:spcPts val="0"/>
              </a:spcAft>
              <a:buNone/>
            </a:pPr>
            <a:r>
              <a:t/>
            </a:r>
            <a:endParaRPr sz="2600">
              <a:solidFill>
                <a:srgbClr val="121212"/>
              </a:solidFill>
              <a:latin typeface="Arial"/>
              <a:ea typeface="Arial"/>
              <a:cs typeface="Arial"/>
              <a:sym typeface="Arial"/>
            </a:endParaRPr>
          </a:p>
        </p:txBody>
      </p:sp>
      <p:sp>
        <p:nvSpPr>
          <p:cNvPr id="169" name="Google Shape;169;p6"/>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4">
              <a:alphaModFix/>
            </a:blip>
            <a:stretch>
              <a:fillRect b="0" l="0" r="0" t="0"/>
            </a:stretch>
          </a:blipFill>
          <a:ln>
            <a:noFill/>
          </a:ln>
        </p:spPr>
      </p:sp>
      <p:sp>
        <p:nvSpPr>
          <p:cNvPr id="170" name="Google Shape;170;p6"/>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5">
              <a:alphaModFix/>
            </a:blip>
            <a:stretch>
              <a:fillRect b="0" l="0" r="0" t="0"/>
            </a:stretch>
          </a:blipFill>
          <a:ln>
            <a:noFill/>
          </a:ln>
        </p:spPr>
      </p:sp>
      <p:sp>
        <p:nvSpPr>
          <p:cNvPr id="171" name="Google Shape;171;p6"/>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172" name="Google Shape;172;p6"/>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p6"/>
          <p:cNvSpPr/>
          <p:nvPr/>
        </p:nvSpPr>
        <p:spPr>
          <a:xfrm>
            <a:off x="7162800" y="2875855"/>
            <a:ext cx="9067800" cy="4096445"/>
          </a:xfrm>
          <a:prstGeom prst="roundRect">
            <a:avLst>
              <a:gd fmla="val 16667" name="adj"/>
            </a:avLst>
          </a:prstGeom>
          <a:solidFill>
            <a:schemeClr val="lt1"/>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174" name="Google Shape;174;p6"/>
          <p:cNvSpPr txBox="1"/>
          <p:nvPr/>
        </p:nvSpPr>
        <p:spPr>
          <a:xfrm>
            <a:off x="7696200" y="3305579"/>
            <a:ext cx="8153400" cy="369331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600" u="sng">
                <a:solidFill>
                  <a:srgbClr val="FF0000"/>
                </a:solidFill>
                <a:latin typeface="Arial"/>
                <a:ea typeface="Arial"/>
                <a:cs typeface="Arial"/>
                <a:sym typeface="Arial"/>
              </a:rPr>
              <a:t>Tips for Effective Use!</a:t>
            </a:r>
            <a:endParaRPr/>
          </a:p>
          <a:p>
            <a:pPr indent="0" lvl="0" marL="0" marR="0" rtl="0" algn="l">
              <a:spcBef>
                <a:spcPts val="0"/>
              </a:spcBef>
              <a:spcAft>
                <a:spcPts val="0"/>
              </a:spcAft>
              <a:buNone/>
            </a:pPr>
            <a:r>
              <a:t/>
            </a:r>
            <a:endParaRPr b="1" sz="2600">
              <a:solidFill>
                <a:schemeClr val="dk1"/>
              </a:solidFill>
              <a:latin typeface="Arial"/>
              <a:ea typeface="Arial"/>
              <a:cs typeface="Arial"/>
              <a:sym typeface="Arial"/>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Match the type of energizer with the learning activity that follows</a:t>
            </a:r>
            <a:endParaRPr sz="2600">
              <a:solidFill>
                <a:schemeClr val="dk1"/>
              </a:solidFill>
              <a:latin typeface="Arial"/>
              <a:ea typeface="Arial"/>
              <a:cs typeface="Arial"/>
              <a:sym typeface="Arial"/>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Keep energizers brief and purposeful – they should energize, not distract</a:t>
            </a:r>
            <a:endParaRPr sz="2600">
              <a:solidFill>
                <a:schemeClr val="dk1"/>
              </a:solidFill>
              <a:latin typeface="Arial"/>
              <a:ea typeface="Arial"/>
              <a:cs typeface="Arial"/>
              <a:sym typeface="Arial"/>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Solicit student feedback on energizer activities to gauge effectiveness and preference</a:t>
            </a:r>
            <a:endParaRPr sz="2600">
              <a:solidFill>
                <a:schemeClr val="dk1"/>
              </a:solidFill>
              <a:latin typeface="Arial"/>
              <a:ea typeface="Arial"/>
              <a:cs typeface="Arial"/>
              <a:sym typeface="Arial"/>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178" name="Shape 178"/>
        <p:cNvGrpSpPr/>
        <p:nvPr/>
      </p:nvGrpSpPr>
      <p:grpSpPr>
        <a:xfrm>
          <a:off x="0" y="0"/>
          <a:ext cx="0" cy="0"/>
          <a:chOff x="0" y="0"/>
          <a:chExt cx="0" cy="0"/>
        </a:xfrm>
      </p:grpSpPr>
      <p:sp>
        <p:nvSpPr>
          <p:cNvPr id="179" name="Google Shape;179;p7"/>
          <p:cNvSpPr txBox="1"/>
          <p:nvPr/>
        </p:nvSpPr>
        <p:spPr>
          <a:xfrm>
            <a:off x="3058697" y="773904"/>
            <a:ext cx="13265244" cy="894347"/>
          </a:xfrm>
          <a:prstGeom prst="rect">
            <a:avLst/>
          </a:prstGeom>
          <a:noFill/>
          <a:ln>
            <a:noFill/>
          </a:ln>
        </p:spPr>
        <p:txBody>
          <a:bodyPr anchorCtr="0" anchor="t" bIns="0" lIns="0" spcFirstLastPara="1" rIns="0" wrap="square" tIns="0">
            <a:spAutoFit/>
          </a:bodyPr>
          <a:lstStyle/>
          <a:p>
            <a:pPr indent="0" lvl="0" marL="0" marR="0" rtl="0" algn="l">
              <a:lnSpc>
                <a:spcPct val="192474"/>
              </a:lnSpc>
              <a:spcBef>
                <a:spcPts val="0"/>
              </a:spcBef>
              <a:spcAft>
                <a:spcPts val="0"/>
              </a:spcAft>
              <a:buNone/>
            </a:pPr>
            <a:r>
              <a:rPr lang="en-US" sz="4000">
                <a:solidFill>
                  <a:srgbClr val="033C5B"/>
                </a:solidFill>
                <a:latin typeface="Arial"/>
                <a:ea typeface="Arial"/>
                <a:cs typeface="Arial"/>
                <a:sym typeface="Arial"/>
              </a:rPr>
              <a:t>Choosing the right modality</a:t>
            </a:r>
            <a:endParaRPr sz="4000">
              <a:solidFill>
                <a:srgbClr val="033C5B"/>
              </a:solidFill>
              <a:latin typeface="Arial"/>
              <a:ea typeface="Arial"/>
              <a:cs typeface="Arial"/>
              <a:sym typeface="Arial"/>
            </a:endParaRPr>
          </a:p>
        </p:txBody>
      </p:sp>
      <p:sp>
        <p:nvSpPr>
          <p:cNvPr id="180" name="Google Shape;180;p7"/>
          <p:cNvSpPr/>
          <p:nvPr/>
        </p:nvSpPr>
        <p:spPr>
          <a:xfrm>
            <a:off x="-130877" y="-38241"/>
            <a:ext cx="2766824" cy="5218616"/>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1" name="Google Shape;181;p7"/>
          <p:cNvSpPr/>
          <p:nvPr/>
        </p:nvSpPr>
        <p:spPr>
          <a:xfrm rot="5400000">
            <a:off x="0" y="2507553"/>
            <a:ext cx="2635947" cy="2635947"/>
          </a:xfrm>
          <a:custGeom>
            <a:rect b="b" l="l" r="r" t="t"/>
            <a:pathLst>
              <a:path extrusionOk="0" h="2635947" w="2635947">
                <a:moveTo>
                  <a:pt x="0" y="0"/>
                </a:moveTo>
                <a:lnTo>
                  <a:pt x="2635947" y="0"/>
                </a:lnTo>
                <a:lnTo>
                  <a:pt x="2635947" y="2635947"/>
                </a:lnTo>
                <a:lnTo>
                  <a:pt x="0" y="2635947"/>
                </a:lnTo>
                <a:lnTo>
                  <a:pt x="0" y="0"/>
                </a:lnTo>
                <a:close/>
              </a:path>
            </a:pathLst>
          </a:custGeom>
          <a:blipFill rotWithShape="1">
            <a:blip r:embed="rId3">
              <a:alphaModFix/>
            </a:blip>
            <a:stretch>
              <a:fillRect b="0" l="0" r="0" t="0"/>
            </a:stretch>
          </a:blipFill>
          <a:ln>
            <a:noFill/>
          </a:ln>
        </p:spPr>
      </p:sp>
      <p:sp>
        <p:nvSpPr>
          <p:cNvPr id="182" name="Google Shape;182;p7"/>
          <p:cNvSpPr/>
          <p:nvPr/>
        </p:nvSpPr>
        <p:spPr>
          <a:xfrm>
            <a:off x="-130877" y="5143500"/>
            <a:ext cx="2766824" cy="3665330"/>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3" name="Google Shape;183;p7"/>
          <p:cNvSpPr/>
          <p:nvPr/>
        </p:nvSpPr>
        <p:spPr>
          <a:xfrm flipH="1" rot="5400000">
            <a:off x="0" y="5143500"/>
            <a:ext cx="2635947" cy="2635947"/>
          </a:xfrm>
          <a:custGeom>
            <a:rect b="b" l="l" r="r" t="t"/>
            <a:pathLst>
              <a:path extrusionOk="0" h="2635947" w="2635947">
                <a:moveTo>
                  <a:pt x="2635947" y="0"/>
                </a:moveTo>
                <a:lnTo>
                  <a:pt x="0" y="0"/>
                </a:lnTo>
                <a:lnTo>
                  <a:pt x="0" y="2635947"/>
                </a:lnTo>
                <a:lnTo>
                  <a:pt x="2635947" y="2635947"/>
                </a:lnTo>
                <a:lnTo>
                  <a:pt x="2635947" y="0"/>
                </a:lnTo>
                <a:close/>
              </a:path>
            </a:pathLst>
          </a:custGeom>
          <a:blipFill rotWithShape="1">
            <a:blip r:embed="rId4">
              <a:alphaModFix/>
            </a:blip>
            <a:stretch>
              <a:fillRect b="0" l="0" r="0" t="0"/>
            </a:stretch>
          </a:blipFill>
          <a:ln>
            <a:noFill/>
          </a:ln>
        </p:spPr>
      </p:sp>
      <p:sp>
        <p:nvSpPr>
          <p:cNvPr id="184" name="Google Shape;184;p7"/>
          <p:cNvSpPr txBox="1"/>
          <p:nvPr/>
        </p:nvSpPr>
        <p:spPr>
          <a:xfrm>
            <a:off x="3275350" y="2006533"/>
            <a:ext cx="4332703" cy="6863417"/>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b="1" lang="en-US" sz="2600">
                <a:solidFill>
                  <a:schemeClr val="dk1"/>
                </a:solidFill>
                <a:latin typeface="Arial"/>
                <a:ea typeface="Arial"/>
                <a:cs typeface="Arial"/>
                <a:sym typeface="Arial"/>
              </a:rPr>
              <a:t>Understanding learning modalities in blended learning</a:t>
            </a:r>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a:p>
            <a:pPr indent="0" lvl="0" marL="0" marR="0" rtl="0" algn="l">
              <a:spcBef>
                <a:spcPts val="0"/>
              </a:spcBef>
              <a:spcAft>
                <a:spcPts val="0"/>
              </a:spcAft>
              <a:buNone/>
            </a:pPr>
            <a:r>
              <a:rPr b="1" lang="en-US" sz="2600">
                <a:solidFill>
                  <a:schemeClr val="dk1"/>
                </a:solidFill>
                <a:latin typeface="Arial"/>
                <a:ea typeface="Arial"/>
                <a:cs typeface="Arial"/>
                <a:sym typeface="Arial"/>
              </a:rPr>
              <a:t>Online and offline modalities</a:t>
            </a:r>
            <a:r>
              <a:rPr lang="en-US" sz="2600">
                <a:solidFill>
                  <a:schemeClr val="dk1"/>
                </a:solidFill>
                <a:latin typeface="Arial"/>
                <a:ea typeface="Arial"/>
                <a:cs typeface="Arial"/>
                <a:sym typeface="Arial"/>
              </a:rPr>
              <a:t>: Blended learning combines various modalities – from traditional classroom settings to diverse online platforms.</a:t>
            </a:r>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a:p>
            <a:pPr indent="0" lvl="0" marL="0" marR="0" rtl="0" algn="l">
              <a:spcBef>
                <a:spcPts val="0"/>
              </a:spcBef>
              <a:spcAft>
                <a:spcPts val="0"/>
              </a:spcAft>
              <a:buNone/>
            </a:pPr>
            <a:r>
              <a:rPr b="1" lang="en-US" sz="2600">
                <a:solidFill>
                  <a:schemeClr val="dk1"/>
                </a:solidFill>
                <a:latin typeface="Arial"/>
                <a:ea typeface="Arial"/>
                <a:cs typeface="Arial"/>
                <a:sym typeface="Arial"/>
              </a:rPr>
              <a:t>Selecting the right modality</a:t>
            </a:r>
            <a:r>
              <a:rPr lang="en-US" sz="2600">
                <a:solidFill>
                  <a:schemeClr val="dk1"/>
                </a:solidFill>
                <a:latin typeface="Arial"/>
                <a:ea typeface="Arial"/>
                <a:cs typeface="Arial"/>
                <a:sym typeface="Arial"/>
              </a:rPr>
              <a:t>: Key to successful blended learning is knowing which modality suits different types of content and learning objectives.</a:t>
            </a:r>
            <a:endParaRPr/>
          </a:p>
          <a:p>
            <a:pPr indent="0" lvl="0" marL="0" marR="0" rtl="0" algn="l">
              <a:lnSpc>
                <a:spcPct val="140015"/>
              </a:lnSpc>
              <a:spcBef>
                <a:spcPts val="0"/>
              </a:spcBef>
              <a:spcAft>
                <a:spcPts val="0"/>
              </a:spcAft>
              <a:buNone/>
            </a:pPr>
            <a:r>
              <a:t/>
            </a:r>
            <a:endParaRPr sz="2599">
              <a:solidFill>
                <a:srgbClr val="121212"/>
              </a:solidFill>
              <a:latin typeface="Arial"/>
              <a:ea typeface="Arial"/>
              <a:cs typeface="Arial"/>
              <a:sym typeface="Arial"/>
            </a:endParaRPr>
          </a:p>
        </p:txBody>
      </p:sp>
      <p:sp>
        <p:nvSpPr>
          <p:cNvPr id="185" name="Google Shape;185;p7"/>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5">
              <a:alphaModFix/>
            </a:blip>
            <a:stretch>
              <a:fillRect b="0" l="0" r="0" t="0"/>
            </a:stretch>
          </a:blipFill>
          <a:ln>
            <a:noFill/>
          </a:ln>
        </p:spPr>
      </p:sp>
      <p:sp>
        <p:nvSpPr>
          <p:cNvPr id="186" name="Google Shape;186;p7"/>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6">
              <a:alphaModFix/>
            </a:blip>
            <a:stretch>
              <a:fillRect b="0" l="0" r="0" t="0"/>
            </a:stretch>
          </a:blipFill>
          <a:ln>
            <a:noFill/>
          </a:ln>
        </p:spPr>
      </p:sp>
      <p:sp>
        <p:nvSpPr>
          <p:cNvPr id="187" name="Google Shape;187;p7"/>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188" name="Google Shape;188;p7"/>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9" name="Google Shape;189;p7"/>
          <p:cNvSpPr txBox="1"/>
          <p:nvPr/>
        </p:nvSpPr>
        <p:spPr>
          <a:xfrm>
            <a:off x="9144000" y="2006533"/>
            <a:ext cx="4301650" cy="28931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600">
                <a:solidFill>
                  <a:schemeClr val="dk1"/>
                </a:solidFill>
                <a:latin typeface="Arial"/>
                <a:ea typeface="Arial"/>
                <a:cs typeface="Arial"/>
                <a:sym typeface="Arial"/>
              </a:rPr>
              <a:t>Criteria for selecting modalities</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Learning objectives </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Nature of content </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Students needs and preferences</a:t>
            </a:r>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p:txBody>
      </p:sp>
      <p:sp>
        <p:nvSpPr>
          <p:cNvPr id="190" name="Google Shape;190;p7"/>
          <p:cNvSpPr/>
          <p:nvPr/>
        </p:nvSpPr>
        <p:spPr>
          <a:xfrm>
            <a:off x="8951889" y="5309248"/>
            <a:ext cx="6632622" cy="2667000"/>
          </a:xfrm>
          <a:prstGeom prst="roundRect">
            <a:avLst>
              <a:gd fmla="val 16667" name="adj"/>
            </a:avLst>
          </a:prstGeom>
          <a:solidFill>
            <a:schemeClr val="lt1"/>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191" name="Google Shape;191;p7"/>
          <p:cNvSpPr txBox="1"/>
          <p:nvPr/>
        </p:nvSpPr>
        <p:spPr>
          <a:xfrm>
            <a:off x="9336111" y="5451421"/>
            <a:ext cx="5943600" cy="49244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600">
                <a:solidFill>
                  <a:srgbClr val="FF0000"/>
                </a:solidFill>
                <a:latin typeface="Arial"/>
                <a:ea typeface="Arial"/>
                <a:cs typeface="Arial"/>
                <a:sym typeface="Arial"/>
              </a:rPr>
              <a:t>Examples of modality selection</a:t>
            </a:r>
            <a:endParaRPr b="1" sz="2600">
              <a:solidFill>
                <a:srgbClr val="FF0000"/>
              </a:solidFill>
              <a:latin typeface="Arial"/>
              <a:ea typeface="Arial"/>
              <a:cs typeface="Arial"/>
              <a:sym typeface="Arial"/>
            </a:endParaRPr>
          </a:p>
        </p:txBody>
      </p:sp>
      <p:sp>
        <p:nvSpPr>
          <p:cNvPr id="192" name="Google Shape;192;p7"/>
          <p:cNvSpPr txBox="1"/>
          <p:nvPr/>
        </p:nvSpPr>
        <p:spPr>
          <a:xfrm>
            <a:off x="9337005" y="6196472"/>
            <a:ext cx="2743200" cy="89255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600">
                <a:solidFill>
                  <a:schemeClr val="dk1"/>
                </a:solidFill>
                <a:latin typeface="Arial"/>
                <a:ea typeface="Arial"/>
                <a:cs typeface="Arial"/>
                <a:sym typeface="Arial"/>
              </a:rPr>
              <a:t>Multimedia for complex topics</a:t>
            </a:r>
            <a:endParaRPr sz="2600">
              <a:solidFill>
                <a:schemeClr val="dk1"/>
              </a:solidFill>
              <a:latin typeface="Arial"/>
              <a:ea typeface="Arial"/>
              <a:cs typeface="Arial"/>
              <a:sym typeface="Arial"/>
            </a:endParaRPr>
          </a:p>
        </p:txBody>
      </p:sp>
      <p:sp>
        <p:nvSpPr>
          <p:cNvPr id="193" name="Google Shape;193;p7"/>
          <p:cNvSpPr txBox="1"/>
          <p:nvPr/>
        </p:nvSpPr>
        <p:spPr>
          <a:xfrm>
            <a:off x="12595360" y="6163559"/>
            <a:ext cx="2286000" cy="129266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600">
                <a:solidFill>
                  <a:schemeClr val="dk1"/>
                </a:solidFill>
                <a:latin typeface="Arial"/>
                <a:ea typeface="Arial"/>
                <a:cs typeface="Arial"/>
                <a:sym typeface="Arial"/>
              </a:rPr>
              <a:t>In-person for collaborative learning</a:t>
            </a:r>
            <a:endParaRPr sz="2600">
              <a:solidFill>
                <a:schemeClr val="dk1"/>
              </a:solidFill>
              <a:latin typeface="Arial"/>
              <a:ea typeface="Arial"/>
              <a:cs typeface="Arial"/>
              <a:sym typeface="Arial"/>
            </a:endParaRPr>
          </a:p>
        </p:txBody>
      </p:sp>
      <p:sp>
        <p:nvSpPr>
          <p:cNvPr id="194" name="Google Shape;194;p7"/>
          <p:cNvSpPr txBox="1"/>
          <p:nvPr/>
        </p:nvSpPr>
        <p:spPr>
          <a:xfrm>
            <a:off x="11779521" y="6396526"/>
            <a:ext cx="685800" cy="49244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600">
                <a:solidFill>
                  <a:schemeClr val="dk1"/>
                </a:solidFill>
                <a:latin typeface="Arial"/>
                <a:ea typeface="Arial"/>
                <a:cs typeface="Arial"/>
                <a:sym typeface="Arial"/>
              </a:rPr>
              <a:t>VS</a:t>
            </a:r>
            <a:endParaRPr sz="2600">
              <a:solidFill>
                <a:schemeClr val="dk1"/>
              </a:solidFill>
              <a:latin typeface="Arial"/>
              <a:ea typeface="Arial"/>
              <a:cs typeface="Arial"/>
              <a:sym typeface="Arial"/>
            </a:endParaRPr>
          </a:p>
        </p:txBody>
      </p:sp>
      <p:pic>
        <p:nvPicPr>
          <p:cNvPr id="195" name="Google Shape;195;p7"/>
          <p:cNvPicPr preferRelativeResize="0"/>
          <p:nvPr/>
        </p:nvPicPr>
        <p:blipFill rotWithShape="1">
          <a:blip r:embed="rId7">
            <a:alphaModFix/>
          </a:blip>
          <a:srcRect b="0" l="0" r="0" t="0"/>
          <a:stretch/>
        </p:blipFill>
        <p:spPr>
          <a:xfrm>
            <a:off x="13751749" y="1810423"/>
            <a:ext cx="2939532" cy="1749143"/>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199" name="Shape 199"/>
        <p:cNvGrpSpPr/>
        <p:nvPr/>
      </p:nvGrpSpPr>
      <p:grpSpPr>
        <a:xfrm>
          <a:off x="0" y="0"/>
          <a:ext cx="0" cy="0"/>
          <a:chOff x="0" y="0"/>
          <a:chExt cx="0" cy="0"/>
        </a:xfrm>
      </p:grpSpPr>
      <p:sp>
        <p:nvSpPr>
          <p:cNvPr id="200" name="Google Shape;200;p8"/>
          <p:cNvSpPr txBox="1"/>
          <p:nvPr/>
        </p:nvSpPr>
        <p:spPr>
          <a:xfrm>
            <a:off x="1337656" y="966416"/>
            <a:ext cx="11834641" cy="894347"/>
          </a:xfrm>
          <a:prstGeom prst="rect">
            <a:avLst/>
          </a:prstGeom>
          <a:noFill/>
          <a:ln>
            <a:noFill/>
          </a:ln>
        </p:spPr>
        <p:txBody>
          <a:bodyPr anchorCtr="0" anchor="t" bIns="0" lIns="0" spcFirstLastPara="1" rIns="0" wrap="square" tIns="0">
            <a:spAutoFit/>
          </a:bodyPr>
          <a:lstStyle/>
          <a:p>
            <a:pPr indent="0" lvl="0" marL="0" marR="0" rtl="0" algn="l">
              <a:lnSpc>
                <a:spcPct val="192474"/>
              </a:lnSpc>
              <a:spcBef>
                <a:spcPts val="0"/>
              </a:spcBef>
              <a:spcAft>
                <a:spcPts val="0"/>
              </a:spcAft>
              <a:buNone/>
            </a:pPr>
            <a:r>
              <a:rPr lang="en-US" sz="4000">
                <a:solidFill>
                  <a:srgbClr val="033C5B"/>
                </a:solidFill>
                <a:latin typeface="Arial"/>
                <a:ea typeface="Arial"/>
                <a:cs typeface="Arial"/>
                <a:sym typeface="Arial"/>
              </a:rPr>
              <a:t>Choosing the right modality</a:t>
            </a:r>
            <a:endParaRPr/>
          </a:p>
        </p:txBody>
      </p:sp>
      <p:sp>
        <p:nvSpPr>
          <p:cNvPr id="201" name="Google Shape;201;p8"/>
          <p:cNvSpPr txBox="1"/>
          <p:nvPr/>
        </p:nvSpPr>
        <p:spPr>
          <a:xfrm>
            <a:off x="1724726" y="2764936"/>
            <a:ext cx="13835906" cy="4462760"/>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b="1" lang="en-US" sz="2600">
                <a:solidFill>
                  <a:srgbClr val="121212"/>
                </a:solidFill>
                <a:latin typeface="Arial"/>
                <a:ea typeface="Arial"/>
                <a:cs typeface="Arial"/>
                <a:sym typeface="Arial"/>
              </a:rPr>
              <a:t>Integrating modalities effectively: </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Ensure smooth transitions between online and offline components.</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Use online platforms for pre-class or post-class activities to complement in-person sessions.</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Encourage feedback from students to continuously refine the blend of modalities.</a:t>
            </a:r>
            <a:endParaRPr/>
          </a:p>
          <a:p>
            <a:pPr indent="-292100" lvl="0" marL="457200" marR="0" rtl="0" algn="l">
              <a:spcBef>
                <a:spcPts val="0"/>
              </a:spcBef>
              <a:spcAft>
                <a:spcPts val="0"/>
              </a:spcAft>
              <a:buClr>
                <a:schemeClr val="dk1"/>
              </a:buClr>
              <a:buSzPts val="2600"/>
              <a:buFont typeface="Arial"/>
              <a:buNone/>
            </a:pPr>
            <a:r>
              <a:t/>
            </a:r>
            <a:endParaRPr sz="2600">
              <a:solidFill>
                <a:schemeClr val="dk1"/>
              </a:solidFill>
              <a:latin typeface="Arial"/>
              <a:ea typeface="Arial"/>
              <a:cs typeface="Arial"/>
              <a:sym typeface="Arial"/>
            </a:endParaRPr>
          </a:p>
          <a:p>
            <a:pPr indent="0" lvl="0" marL="0" marR="0" rtl="0" algn="l">
              <a:spcBef>
                <a:spcPts val="0"/>
              </a:spcBef>
              <a:spcAft>
                <a:spcPts val="0"/>
              </a:spcAft>
              <a:buNone/>
            </a:pPr>
            <a:r>
              <a:rPr b="1" lang="en-US" sz="2600">
                <a:solidFill>
                  <a:schemeClr val="dk1"/>
                </a:solidFill>
                <a:latin typeface="Arial"/>
                <a:ea typeface="Arial"/>
                <a:cs typeface="Arial"/>
                <a:sym typeface="Arial"/>
              </a:rPr>
              <a:t>Benefits of Thoughtful Modality Integration</a:t>
            </a:r>
            <a:endParaRPr sz="2600">
              <a:solidFill>
                <a:schemeClr val="dk1"/>
              </a:solidFill>
              <a:latin typeface="Arial"/>
              <a:ea typeface="Arial"/>
              <a:cs typeface="Arial"/>
              <a:sym typeface="Arial"/>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Enhanced understanding through the use of the most appropriate tools for each topic.</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Greater student engagement by catering to different learning styles and preferences.</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Flexibility in teaching methods, leading to more dynamic and adaptable lesson plans.</a:t>
            </a:r>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a:p>
            <a:pPr indent="0" lvl="0" marL="0" marR="0" rtl="0" algn="l">
              <a:lnSpc>
                <a:spcPct val="140000"/>
              </a:lnSpc>
              <a:spcBef>
                <a:spcPts val="0"/>
              </a:spcBef>
              <a:spcAft>
                <a:spcPts val="0"/>
              </a:spcAft>
              <a:buNone/>
            </a:pPr>
            <a:r>
              <a:t/>
            </a:r>
            <a:endParaRPr sz="2600">
              <a:solidFill>
                <a:srgbClr val="121212"/>
              </a:solidFill>
              <a:latin typeface="Arial"/>
              <a:ea typeface="Arial"/>
              <a:cs typeface="Arial"/>
              <a:sym typeface="Arial"/>
            </a:endParaRPr>
          </a:p>
        </p:txBody>
      </p:sp>
      <p:sp>
        <p:nvSpPr>
          <p:cNvPr id="202" name="Google Shape;202;p8"/>
          <p:cNvSpPr/>
          <p:nvPr/>
        </p:nvSpPr>
        <p:spPr>
          <a:xfrm>
            <a:off x="17259300" y="-150232"/>
            <a:ext cx="1032201" cy="8963824"/>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3" name="Google Shape;203;p8"/>
          <p:cNvSpPr/>
          <p:nvPr/>
        </p:nvSpPr>
        <p:spPr>
          <a:xfrm>
            <a:off x="0" y="-75116"/>
            <a:ext cx="1028700" cy="8888709"/>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 name="Google Shape;204;p8"/>
          <p:cNvSpPr/>
          <p:nvPr/>
        </p:nvSpPr>
        <p:spPr>
          <a:xfrm rot="5400000">
            <a:off x="-824" y="824"/>
            <a:ext cx="1030349" cy="1028700"/>
          </a:xfrm>
          <a:custGeom>
            <a:rect b="b" l="l" r="r" t="t"/>
            <a:pathLst>
              <a:path extrusionOk="0" h="6339840" w="6350000">
                <a:moveTo>
                  <a:pt x="6350000" y="6339840"/>
                </a:moveTo>
                <a:lnTo>
                  <a:pt x="0" y="6339840"/>
                </a:lnTo>
                <a:lnTo>
                  <a:pt x="0" y="0"/>
                </a:lnTo>
                <a:lnTo>
                  <a:pt x="6350000" y="6339840"/>
                </a:lnTo>
                <a:close/>
              </a:path>
            </a:pathLst>
          </a:custGeom>
          <a:solidFill>
            <a:srgbClr val="053249"/>
          </a:solidFill>
          <a:ln>
            <a:noFill/>
          </a:ln>
        </p:spPr>
      </p:sp>
      <p:sp>
        <p:nvSpPr>
          <p:cNvPr id="205" name="Google Shape;205;p8"/>
          <p:cNvSpPr/>
          <p:nvPr/>
        </p:nvSpPr>
        <p:spPr>
          <a:xfrm>
            <a:off x="0" y="5257590"/>
            <a:ext cx="1028700" cy="3556002"/>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6" name="Google Shape;206;p8"/>
          <p:cNvSpPr/>
          <p:nvPr/>
        </p:nvSpPr>
        <p:spPr>
          <a:xfrm>
            <a:off x="17259300" y="5257590"/>
            <a:ext cx="1028700" cy="3556002"/>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 name="Google Shape;207;p8"/>
          <p:cNvSpPr/>
          <p:nvPr/>
        </p:nvSpPr>
        <p:spPr>
          <a:xfrm rot="10800000">
            <a:off x="17257651" y="1649"/>
            <a:ext cx="1030349" cy="1028700"/>
          </a:xfrm>
          <a:custGeom>
            <a:rect b="b" l="l" r="r" t="t"/>
            <a:pathLst>
              <a:path extrusionOk="0" h="6339840" w="6350000">
                <a:moveTo>
                  <a:pt x="6350000" y="6339840"/>
                </a:moveTo>
                <a:lnTo>
                  <a:pt x="0" y="6339840"/>
                </a:lnTo>
                <a:lnTo>
                  <a:pt x="0" y="0"/>
                </a:lnTo>
                <a:lnTo>
                  <a:pt x="6350000" y="6339840"/>
                </a:lnTo>
                <a:close/>
              </a:path>
            </a:pathLst>
          </a:custGeom>
          <a:solidFill>
            <a:srgbClr val="053249"/>
          </a:solidFill>
          <a:ln>
            <a:noFill/>
          </a:ln>
        </p:spPr>
      </p:sp>
      <p:sp>
        <p:nvSpPr>
          <p:cNvPr id="208" name="Google Shape;208;p8"/>
          <p:cNvSpPr/>
          <p:nvPr/>
        </p:nvSpPr>
        <p:spPr>
          <a:xfrm>
            <a:off x="310962" y="9525000"/>
            <a:ext cx="406777" cy="406777"/>
          </a:xfrm>
          <a:custGeom>
            <a:rect b="b" l="l" r="r" t="t"/>
            <a:pathLst>
              <a:path extrusionOk="0" h="6350000" w="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9" name="Google Shape;209;p8"/>
          <p:cNvSpPr/>
          <p:nvPr/>
        </p:nvSpPr>
        <p:spPr>
          <a:xfrm>
            <a:off x="17572012" y="9525000"/>
            <a:ext cx="406777" cy="406777"/>
          </a:xfrm>
          <a:custGeom>
            <a:rect b="b" l="l" r="r" t="t"/>
            <a:pathLst>
              <a:path extrusionOk="0" h="6350000" w="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0" name="Google Shape;210;p8"/>
          <p:cNvSpPr txBox="1"/>
          <p:nvPr/>
        </p:nvSpPr>
        <p:spPr>
          <a:xfrm>
            <a:off x="2013784" y="3966025"/>
            <a:ext cx="12411594" cy="555217"/>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lang="en-US" sz="1600">
                <a:solidFill>
                  <a:srgbClr val="121212"/>
                </a:solidFill>
                <a:latin typeface="Arial"/>
                <a:ea typeface="Arial"/>
                <a:cs typeface="Arial"/>
                <a:sym typeface="Arial"/>
              </a:rPr>
              <a:t>.</a:t>
            </a:r>
            <a:endParaRPr sz="1600">
              <a:solidFill>
                <a:srgbClr val="121212"/>
              </a:solidFill>
              <a:latin typeface="Arial"/>
              <a:ea typeface="Arial"/>
              <a:cs typeface="Arial"/>
              <a:sym typeface="Arial"/>
            </a:endParaRPr>
          </a:p>
          <a:p>
            <a:pPr indent="0" lvl="0" marL="0" marR="0" rtl="0" algn="l">
              <a:lnSpc>
                <a:spcPct val="140000"/>
              </a:lnSpc>
              <a:spcBef>
                <a:spcPts val="0"/>
              </a:spcBef>
              <a:spcAft>
                <a:spcPts val="0"/>
              </a:spcAft>
              <a:buNone/>
            </a:pPr>
            <a:r>
              <a:t/>
            </a:r>
            <a:endParaRPr sz="1600">
              <a:solidFill>
                <a:srgbClr val="121212"/>
              </a:solidFill>
              <a:latin typeface="Arial"/>
              <a:ea typeface="Arial"/>
              <a:cs typeface="Arial"/>
              <a:sym typeface="Arial"/>
            </a:endParaRPr>
          </a:p>
        </p:txBody>
      </p:sp>
      <p:sp>
        <p:nvSpPr>
          <p:cNvPr id="211" name="Google Shape;211;p8"/>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3">
              <a:alphaModFix/>
            </a:blip>
            <a:stretch>
              <a:fillRect b="0" l="0" r="0" t="0"/>
            </a:stretch>
          </a:blipFill>
          <a:ln>
            <a:noFill/>
          </a:ln>
        </p:spPr>
      </p:sp>
      <p:sp>
        <p:nvSpPr>
          <p:cNvPr id="212" name="Google Shape;212;p8"/>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4">
              <a:alphaModFix/>
            </a:blip>
            <a:stretch>
              <a:fillRect b="0" l="0" r="0" t="0"/>
            </a:stretch>
          </a:blipFill>
          <a:ln>
            <a:noFill/>
          </a:ln>
        </p:spPr>
      </p:sp>
      <p:sp>
        <p:nvSpPr>
          <p:cNvPr id="213" name="Google Shape;213;p8"/>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214" name="Google Shape;214;p8"/>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15" name="Google Shape;215;p8"/>
          <p:cNvPicPr preferRelativeResize="0"/>
          <p:nvPr/>
        </p:nvPicPr>
        <p:blipFill rotWithShape="1">
          <a:blip r:embed="rId5">
            <a:alphaModFix/>
          </a:blip>
          <a:srcRect b="0" l="0" r="0" t="0"/>
          <a:stretch/>
        </p:blipFill>
        <p:spPr>
          <a:xfrm>
            <a:off x="14029617" y="5947044"/>
            <a:ext cx="3147309" cy="2857023"/>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219" name="Shape 219"/>
        <p:cNvGrpSpPr/>
        <p:nvPr/>
      </p:nvGrpSpPr>
      <p:grpSpPr>
        <a:xfrm>
          <a:off x="0" y="0"/>
          <a:ext cx="0" cy="0"/>
          <a:chOff x="0" y="0"/>
          <a:chExt cx="0" cy="0"/>
        </a:xfrm>
      </p:grpSpPr>
      <p:sp>
        <p:nvSpPr>
          <p:cNvPr id="220" name="Google Shape;220;p9"/>
          <p:cNvSpPr/>
          <p:nvPr/>
        </p:nvSpPr>
        <p:spPr>
          <a:xfrm>
            <a:off x="17044742" y="-150232"/>
            <a:ext cx="1246758" cy="8963824"/>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1" name="Google Shape;221;p9"/>
          <p:cNvSpPr/>
          <p:nvPr/>
        </p:nvSpPr>
        <p:spPr>
          <a:xfrm rot="10800000">
            <a:off x="13961765" y="-1849"/>
            <a:ext cx="4329736" cy="4322808"/>
          </a:xfrm>
          <a:custGeom>
            <a:rect b="b" l="l" r="r" t="t"/>
            <a:pathLst>
              <a:path extrusionOk="0" h="6339840" w="6350000">
                <a:moveTo>
                  <a:pt x="6350000" y="6339840"/>
                </a:moveTo>
                <a:lnTo>
                  <a:pt x="0" y="6339840"/>
                </a:lnTo>
                <a:lnTo>
                  <a:pt x="0" y="0"/>
                </a:lnTo>
                <a:lnTo>
                  <a:pt x="6350000" y="6339840"/>
                </a:lnTo>
                <a:close/>
              </a:path>
            </a:pathLst>
          </a:custGeom>
          <a:solidFill>
            <a:srgbClr val="053249"/>
          </a:solidFill>
          <a:ln>
            <a:noFill/>
          </a:ln>
        </p:spPr>
      </p:sp>
      <p:sp>
        <p:nvSpPr>
          <p:cNvPr id="222" name="Google Shape;222;p9"/>
          <p:cNvSpPr txBox="1"/>
          <p:nvPr/>
        </p:nvSpPr>
        <p:spPr>
          <a:xfrm>
            <a:off x="1028700" y="1095375"/>
            <a:ext cx="12181388" cy="615553"/>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None/>
            </a:pPr>
            <a:r>
              <a:rPr lang="en-US" sz="4000">
                <a:solidFill>
                  <a:srgbClr val="033C5B"/>
                </a:solidFill>
                <a:latin typeface="Arial"/>
                <a:ea typeface="Arial"/>
                <a:cs typeface="Arial"/>
                <a:sym typeface="Arial"/>
              </a:rPr>
              <a:t>Multimedia in Teaching Complex Concepts</a:t>
            </a:r>
            <a:endParaRPr/>
          </a:p>
        </p:txBody>
      </p:sp>
      <p:sp>
        <p:nvSpPr>
          <p:cNvPr id="223" name="Google Shape;223;p9"/>
          <p:cNvSpPr/>
          <p:nvPr/>
        </p:nvSpPr>
        <p:spPr>
          <a:xfrm>
            <a:off x="16826047" y="607663"/>
            <a:ext cx="842075" cy="842075"/>
          </a:xfrm>
          <a:custGeom>
            <a:rect b="b" l="l" r="r" t="t"/>
            <a:pathLst>
              <a:path extrusionOk="0" h="6350000" w="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4" name="Google Shape;224;p9"/>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3">
              <a:alphaModFix/>
            </a:blip>
            <a:stretch>
              <a:fillRect b="0" l="0" r="0" t="0"/>
            </a:stretch>
          </a:blipFill>
          <a:ln>
            <a:noFill/>
          </a:ln>
        </p:spPr>
      </p:sp>
      <p:sp>
        <p:nvSpPr>
          <p:cNvPr id="225" name="Google Shape;225;p9"/>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4">
              <a:alphaModFix/>
            </a:blip>
            <a:stretch>
              <a:fillRect b="0" l="0" r="0" t="0"/>
            </a:stretch>
          </a:blipFill>
          <a:ln>
            <a:noFill/>
          </a:ln>
        </p:spPr>
      </p:sp>
      <p:sp>
        <p:nvSpPr>
          <p:cNvPr id="226" name="Google Shape;226;p9"/>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227" name="Google Shape;227;p9"/>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8" name="Google Shape;228;p9"/>
          <p:cNvSpPr txBox="1"/>
          <p:nvPr/>
        </p:nvSpPr>
        <p:spPr>
          <a:xfrm>
            <a:off x="762000" y="2247901"/>
            <a:ext cx="3276600" cy="409342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600">
                <a:solidFill>
                  <a:srgbClr val="0D0D0D"/>
                </a:solidFill>
                <a:latin typeface="Arial"/>
                <a:ea typeface="Arial"/>
                <a:cs typeface="Arial"/>
                <a:sym typeface="Arial"/>
              </a:rPr>
              <a:t>Multimedia tools, including videos, interactive simulations, and infographics, can transform how complex concepts are taught and understood.</a:t>
            </a:r>
            <a:endParaRPr/>
          </a:p>
          <a:p>
            <a:pPr indent="0" lvl="0" marL="0" marR="0" rtl="0" algn="l">
              <a:spcBef>
                <a:spcPts val="0"/>
              </a:spcBef>
              <a:spcAft>
                <a:spcPts val="0"/>
              </a:spcAft>
              <a:buNone/>
            </a:pPr>
            <a:r>
              <a:t/>
            </a:r>
            <a:endParaRPr sz="2600">
              <a:solidFill>
                <a:srgbClr val="0D0D0D"/>
              </a:solidFill>
              <a:latin typeface="Arial"/>
              <a:ea typeface="Arial"/>
              <a:cs typeface="Arial"/>
              <a:sym typeface="Arial"/>
            </a:endParaRPr>
          </a:p>
        </p:txBody>
      </p:sp>
      <p:sp>
        <p:nvSpPr>
          <p:cNvPr id="229" name="Google Shape;229;p9"/>
          <p:cNvSpPr txBox="1"/>
          <p:nvPr/>
        </p:nvSpPr>
        <p:spPr>
          <a:xfrm>
            <a:off x="4790277" y="2247901"/>
            <a:ext cx="3363123" cy="357020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600">
                <a:solidFill>
                  <a:srgbClr val="0D0D0D"/>
                </a:solidFill>
                <a:latin typeface="Arial"/>
                <a:ea typeface="Arial"/>
                <a:cs typeface="Arial"/>
                <a:sym typeface="Arial"/>
              </a:rPr>
              <a:t>Advantages of using multimedia: </a:t>
            </a:r>
            <a:endParaRPr/>
          </a:p>
          <a:p>
            <a:pPr indent="-457200" lvl="0" marL="457200" marR="0" rtl="0" algn="l">
              <a:spcBef>
                <a:spcPts val="0"/>
              </a:spcBef>
              <a:spcAft>
                <a:spcPts val="0"/>
              </a:spcAft>
              <a:buClr>
                <a:srgbClr val="0D0D0D"/>
              </a:buClr>
              <a:buSzPts val="2600"/>
              <a:buFont typeface="Arial"/>
              <a:buChar char="•"/>
            </a:pPr>
            <a:r>
              <a:rPr lang="en-US" sz="2600">
                <a:solidFill>
                  <a:srgbClr val="0D0D0D"/>
                </a:solidFill>
                <a:latin typeface="Arial"/>
                <a:ea typeface="Arial"/>
                <a:cs typeface="Arial"/>
                <a:sym typeface="Arial"/>
              </a:rPr>
              <a:t>Enhanced comprehension </a:t>
            </a:r>
            <a:endParaRPr sz="2600">
              <a:solidFill>
                <a:schemeClr val="dk1"/>
              </a:solidFill>
              <a:latin typeface="Arial"/>
              <a:ea typeface="Arial"/>
              <a:cs typeface="Arial"/>
              <a:sym typeface="Arial"/>
            </a:endParaRPr>
          </a:p>
          <a:p>
            <a:pPr indent="-457200" lvl="0" marL="457200" marR="0" rtl="0" algn="l">
              <a:spcBef>
                <a:spcPts val="0"/>
              </a:spcBef>
              <a:spcAft>
                <a:spcPts val="0"/>
              </a:spcAft>
              <a:buClr>
                <a:srgbClr val="0D0D0D"/>
              </a:buClr>
              <a:buSzPts val="2600"/>
              <a:buFont typeface="Arial"/>
              <a:buChar char="•"/>
            </a:pPr>
            <a:r>
              <a:rPr lang="en-US" sz="2600">
                <a:solidFill>
                  <a:srgbClr val="0D0D0D"/>
                </a:solidFill>
                <a:latin typeface="Arial"/>
                <a:ea typeface="Arial"/>
                <a:cs typeface="Arial"/>
                <a:sym typeface="Arial"/>
              </a:rPr>
              <a:t>Engagement </a:t>
            </a:r>
            <a:endParaRPr/>
          </a:p>
          <a:p>
            <a:pPr indent="-457200" lvl="0" marL="457200" marR="0" rtl="0" algn="l">
              <a:spcBef>
                <a:spcPts val="0"/>
              </a:spcBef>
              <a:spcAft>
                <a:spcPts val="0"/>
              </a:spcAft>
              <a:buClr>
                <a:srgbClr val="0D0D0D"/>
              </a:buClr>
              <a:buSzPts val="2600"/>
              <a:buFont typeface="Arial"/>
              <a:buChar char="•"/>
            </a:pPr>
            <a:r>
              <a:rPr lang="en-US" sz="2600">
                <a:solidFill>
                  <a:srgbClr val="0D0D0D"/>
                </a:solidFill>
                <a:latin typeface="Arial"/>
                <a:ea typeface="Arial"/>
                <a:cs typeface="Arial"/>
                <a:sym typeface="Arial"/>
              </a:rPr>
              <a:t>Varied learning styles </a:t>
            </a:r>
            <a:endParaRPr/>
          </a:p>
          <a:p>
            <a:pPr indent="0" lvl="0" marL="0" marR="0" rtl="0" algn="l">
              <a:spcBef>
                <a:spcPts val="0"/>
              </a:spcBef>
              <a:spcAft>
                <a:spcPts val="0"/>
              </a:spcAft>
              <a:buNone/>
            </a:pPr>
            <a:r>
              <a:t/>
            </a:r>
            <a:endParaRPr sz="2600">
              <a:solidFill>
                <a:srgbClr val="0D0D0D"/>
              </a:solidFill>
              <a:latin typeface="Arial"/>
              <a:ea typeface="Arial"/>
              <a:cs typeface="Arial"/>
              <a:sym typeface="Arial"/>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30" name="Google Shape;230;p9"/>
          <p:cNvSpPr txBox="1"/>
          <p:nvPr/>
        </p:nvSpPr>
        <p:spPr>
          <a:xfrm>
            <a:off x="7554387" y="4033005"/>
            <a:ext cx="3363123" cy="129266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600">
                <a:solidFill>
                  <a:schemeClr val="dk1"/>
                </a:solidFill>
                <a:latin typeface="Arial"/>
                <a:ea typeface="Arial"/>
                <a:cs typeface="Arial"/>
                <a:sym typeface="Arial"/>
              </a:rPr>
              <a:t>.</a:t>
            </a:r>
            <a:endParaRPr sz="2600">
              <a:solidFill>
                <a:schemeClr val="dk1"/>
              </a:solidFill>
              <a:latin typeface="Arial"/>
              <a:ea typeface="Arial"/>
              <a:cs typeface="Arial"/>
              <a:sym typeface="Arial"/>
            </a:endParaRPr>
          </a:p>
          <a:p>
            <a:pPr indent="0" lvl="0" marL="0" marR="0" rtl="0" algn="l">
              <a:spcBef>
                <a:spcPts val="0"/>
              </a:spcBef>
              <a:spcAft>
                <a:spcPts val="0"/>
              </a:spcAft>
              <a:buNone/>
            </a:pPr>
            <a:r>
              <a:t/>
            </a:r>
            <a:endParaRPr b="1" sz="2600">
              <a:solidFill>
                <a:schemeClr val="dk1"/>
              </a:solidFill>
              <a:latin typeface="Arial"/>
              <a:ea typeface="Arial"/>
              <a:cs typeface="Arial"/>
              <a:sym typeface="Arial"/>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p:txBody>
      </p:sp>
      <p:sp>
        <p:nvSpPr>
          <p:cNvPr id="231" name="Google Shape;231;p9"/>
          <p:cNvSpPr txBox="1"/>
          <p:nvPr/>
        </p:nvSpPr>
        <p:spPr>
          <a:xfrm>
            <a:off x="12100023" y="2287717"/>
            <a:ext cx="3363123" cy="276998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600">
                <a:solidFill>
                  <a:schemeClr val="dk1"/>
                </a:solidFill>
                <a:latin typeface="Arial"/>
                <a:ea typeface="Arial"/>
                <a:cs typeface="Arial"/>
                <a:sym typeface="Arial"/>
              </a:rPr>
              <a:t>Examples in blended learning:</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3D models and virtual spaces</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Animated videos </a:t>
            </a:r>
            <a:endParaRPr/>
          </a:p>
          <a:p>
            <a:pPr indent="0" lvl="0" marL="0" marR="0" rtl="0" algn="l">
              <a:spcBef>
                <a:spcPts val="0"/>
              </a:spcBef>
              <a:spcAft>
                <a:spcPts val="0"/>
              </a:spcAft>
              <a:buNone/>
            </a:pPr>
            <a:r>
              <a:t/>
            </a:r>
            <a:endParaRPr sz="2600">
              <a:solidFill>
                <a:srgbClr val="0D0D0D"/>
              </a:solidFill>
              <a:latin typeface="Arial"/>
              <a:ea typeface="Arial"/>
              <a:cs typeface="Arial"/>
              <a:sym typeface="Arial"/>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32" name="Google Shape;232;p9"/>
          <p:cNvSpPr txBox="1"/>
          <p:nvPr/>
        </p:nvSpPr>
        <p:spPr>
          <a:xfrm>
            <a:off x="8736900" y="2287717"/>
            <a:ext cx="3363123" cy="357020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600">
                <a:solidFill>
                  <a:srgbClr val="0D0D0D"/>
                </a:solidFill>
                <a:latin typeface="Arial"/>
                <a:ea typeface="Arial"/>
                <a:cs typeface="Arial"/>
                <a:sym typeface="Arial"/>
              </a:rPr>
              <a:t>Implementing multimedia effectively: </a:t>
            </a:r>
            <a:endParaRPr/>
          </a:p>
          <a:p>
            <a:pPr indent="-457200" lvl="0" marL="457200" marR="0" rtl="0" algn="l">
              <a:spcBef>
                <a:spcPts val="0"/>
              </a:spcBef>
              <a:spcAft>
                <a:spcPts val="0"/>
              </a:spcAft>
              <a:buClr>
                <a:srgbClr val="0D0D0D"/>
              </a:buClr>
              <a:buSzPts val="2600"/>
              <a:buFont typeface="Arial"/>
              <a:buChar char="•"/>
            </a:pPr>
            <a:r>
              <a:rPr lang="en-US" sz="2600">
                <a:solidFill>
                  <a:srgbClr val="0D0D0D"/>
                </a:solidFill>
                <a:latin typeface="Arial"/>
                <a:ea typeface="Arial"/>
                <a:cs typeface="Arial"/>
                <a:sym typeface="Arial"/>
              </a:rPr>
              <a:t>Relevant content</a:t>
            </a:r>
            <a:endParaRPr/>
          </a:p>
          <a:p>
            <a:pPr indent="-457200" lvl="0" marL="457200" marR="0" rtl="0" algn="l">
              <a:spcBef>
                <a:spcPts val="0"/>
              </a:spcBef>
              <a:spcAft>
                <a:spcPts val="0"/>
              </a:spcAft>
              <a:buClr>
                <a:srgbClr val="0D0D0D"/>
              </a:buClr>
              <a:buSzPts val="2600"/>
              <a:buFont typeface="Arial"/>
              <a:buChar char="•"/>
            </a:pPr>
            <a:r>
              <a:rPr lang="en-US" sz="2600">
                <a:solidFill>
                  <a:srgbClr val="0D0D0D"/>
                </a:solidFill>
                <a:latin typeface="Arial"/>
                <a:ea typeface="Arial"/>
                <a:cs typeface="Arial"/>
                <a:sym typeface="Arial"/>
              </a:rPr>
              <a:t>Interactive elements </a:t>
            </a:r>
            <a:endParaRPr/>
          </a:p>
          <a:p>
            <a:pPr indent="-457200" lvl="0" marL="457200" marR="0" rtl="0" algn="l">
              <a:spcBef>
                <a:spcPts val="0"/>
              </a:spcBef>
              <a:spcAft>
                <a:spcPts val="0"/>
              </a:spcAft>
              <a:buClr>
                <a:srgbClr val="0D0D0D"/>
              </a:buClr>
              <a:buSzPts val="2600"/>
              <a:buFont typeface="Arial"/>
              <a:buChar char="•"/>
            </a:pPr>
            <a:r>
              <a:rPr lang="en-US" sz="2600">
                <a:solidFill>
                  <a:srgbClr val="0D0D0D"/>
                </a:solidFill>
                <a:latin typeface="Arial"/>
                <a:ea typeface="Arial"/>
                <a:cs typeface="Arial"/>
                <a:sym typeface="Arial"/>
              </a:rPr>
              <a:t>Balance </a:t>
            </a:r>
            <a:endParaRPr/>
          </a:p>
          <a:p>
            <a:pPr indent="0" lvl="0" marL="0" marR="0" rtl="0" algn="l">
              <a:spcBef>
                <a:spcPts val="0"/>
              </a:spcBef>
              <a:spcAft>
                <a:spcPts val="0"/>
              </a:spcAft>
              <a:buNone/>
            </a:pPr>
            <a:r>
              <a:t/>
            </a:r>
            <a:endParaRPr sz="2600">
              <a:solidFill>
                <a:srgbClr val="0D0D0D"/>
              </a:solidFill>
              <a:latin typeface="Arial"/>
              <a:ea typeface="Arial"/>
              <a:cs typeface="Arial"/>
              <a:sym typeface="Arial"/>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33" name="Google Shape;233;p9"/>
          <p:cNvSpPr/>
          <p:nvPr/>
        </p:nvSpPr>
        <p:spPr>
          <a:xfrm>
            <a:off x="6248400" y="5857925"/>
            <a:ext cx="9601200" cy="2516350"/>
          </a:xfrm>
          <a:prstGeom prst="roundRect">
            <a:avLst>
              <a:gd fmla="val 16667" name="adj"/>
            </a:avLst>
          </a:prstGeom>
          <a:solidFill>
            <a:schemeClr val="lt1"/>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234" name="Google Shape;234;p9"/>
          <p:cNvSpPr txBox="1"/>
          <p:nvPr/>
        </p:nvSpPr>
        <p:spPr>
          <a:xfrm>
            <a:off x="6660470" y="6066247"/>
            <a:ext cx="8777060" cy="236988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600">
                <a:solidFill>
                  <a:srgbClr val="FF0000"/>
                </a:solidFill>
                <a:latin typeface="Arial"/>
                <a:ea typeface="Arial"/>
                <a:cs typeface="Arial"/>
                <a:sym typeface="Arial"/>
              </a:rPr>
              <a:t>Evaluating Effectiveness: </a:t>
            </a:r>
            <a:endParaRPr/>
          </a:p>
          <a:p>
            <a:pPr indent="0" lvl="0" marL="0" marR="0" rtl="0" algn="l">
              <a:spcBef>
                <a:spcPts val="0"/>
              </a:spcBef>
              <a:spcAft>
                <a:spcPts val="0"/>
              </a:spcAft>
              <a:buNone/>
            </a:pPr>
            <a:r>
              <a:rPr lang="en-US" sz="2600">
                <a:solidFill>
                  <a:schemeClr val="dk1"/>
                </a:solidFill>
                <a:latin typeface="Arial"/>
                <a:ea typeface="Arial"/>
                <a:cs typeface="Arial"/>
                <a:sym typeface="Arial"/>
              </a:rPr>
              <a:t>Monitor students’ engagement and comprehension levels when using multimedia tools.</a:t>
            </a:r>
            <a:endParaRPr/>
          </a:p>
          <a:p>
            <a:pPr indent="0" lvl="0" marL="0" marR="0" rtl="0" algn="l">
              <a:spcBef>
                <a:spcPts val="0"/>
              </a:spcBef>
              <a:spcAft>
                <a:spcPts val="0"/>
              </a:spcAft>
              <a:buNone/>
            </a:pPr>
            <a:r>
              <a:rPr lang="en-US" sz="2600">
                <a:solidFill>
                  <a:schemeClr val="dk1"/>
                </a:solidFill>
                <a:latin typeface="Arial"/>
                <a:ea typeface="Arial"/>
                <a:cs typeface="Arial"/>
                <a:sym typeface="Arial"/>
              </a:rPr>
              <a:t>Gather feedback to understand the impact of multimedia on learning and adjust strategies accordingly.</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235" name="Google Shape;235;p9"/>
          <p:cNvPicPr preferRelativeResize="0"/>
          <p:nvPr/>
        </p:nvPicPr>
        <p:blipFill rotWithShape="1">
          <a:blip r:embed="rId5">
            <a:alphaModFix/>
          </a:blip>
          <a:srcRect b="0" l="0" r="0" t="0"/>
          <a:stretch/>
        </p:blipFill>
        <p:spPr>
          <a:xfrm>
            <a:off x="3151357" y="5857925"/>
            <a:ext cx="2330142" cy="2347618"/>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2006-08-16T00:00:00Z</dcterms:created>
  <dc:creator>Domna Kyriakidi</dc:creator>
</cp:coreProperties>
</file>