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10287000" cx="1828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9" roundtripDataSignature="AMtx7miW0I3vQrkkBNZbX6ecmgh7+O/+6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3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4"/>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35"/>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35"/>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6"/>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2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2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30"/>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30"/>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30"/>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30"/>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3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3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3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3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33"/>
          <p:cNvSpPr/>
          <p:nvPr>
            <p:ph idx="2" type="pic"/>
          </p:nvPr>
        </p:nvSpPr>
        <p:spPr>
          <a:xfrm>
            <a:off x="1792288" y="612775"/>
            <a:ext cx="5486400" cy="4114800"/>
          </a:xfrm>
          <a:prstGeom prst="rect">
            <a:avLst/>
          </a:prstGeom>
          <a:noFill/>
          <a:ln>
            <a:noFill/>
          </a:ln>
        </p:spPr>
      </p:sp>
      <p:sp>
        <p:nvSpPr>
          <p:cNvPr id="64" name="Google Shape;64;p3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1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3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1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3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13.jpg"/><Relationship Id="rId6" Type="http://schemas.openxmlformats.org/officeDocument/2006/relationships/image" Target="../media/image3.png"/><Relationship Id="rId7"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23.png"/><Relationship Id="rId7" Type="http://schemas.openxmlformats.org/officeDocument/2006/relationships/image" Target="../media/image29.png"/><Relationship Id="rId8"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1.png"/><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image" Target="../media/image14.jpg"/><Relationship Id="rId6" Type="http://schemas.openxmlformats.org/officeDocument/2006/relationships/image" Target="../media/image3.png"/><Relationship Id="rId7"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3.png"/><Relationship Id="rId6"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nvSpPr>
        <p:spPr>
          <a:xfrm>
            <a:off x="1028700" y="3544664"/>
            <a:ext cx="9259269" cy="2585323"/>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0" i="0" lang="en-US" sz="4400" u="none" cap="none" strike="noStrike">
                <a:solidFill>
                  <a:srgbClr val="FB8709"/>
                </a:solidFill>
                <a:latin typeface="Arial"/>
                <a:ea typeface="Arial"/>
                <a:cs typeface="Arial"/>
                <a:sym typeface="Arial"/>
              </a:rPr>
              <a:t>Implementing the Flipped Classroom Approach and Collaborative Learning</a:t>
            </a:r>
            <a:endParaRPr sz="4400">
              <a:solidFill>
                <a:srgbClr val="FB8709"/>
              </a:solidFill>
              <a:latin typeface="Arial"/>
              <a:ea typeface="Arial"/>
              <a:cs typeface="Arial"/>
              <a:sym typeface="Arial"/>
            </a:endParaRPr>
          </a:p>
          <a:p>
            <a:pPr indent="0" lvl="0" marL="0" marR="0" rtl="0" algn="l">
              <a:spcBef>
                <a:spcPts val="0"/>
              </a:spcBef>
              <a:spcAft>
                <a:spcPts val="0"/>
              </a:spcAft>
              <a:buNone/>
            </a:pPr>
            <a:r>
              <a:rPr lang="en-US" sz="4000">
                <a:solidFill>
                  <a:srgbClr val="053249"/>
                </a:solidFill>
                <a:latin typeface="Arial"/>
                <a:ea typeface="Arial"/>
                <a:cs typeface="Arial"/>
                <a:sym typeface="Arial"/>
              </a:rPr>
              <a:t>Practical Strategies for Flipping Your Classroom</a:t>
            </a:r>
            <a:endParaRPr/>
          </a:p>
        </p:txBody>
      </p:sp>
      <p:sp>
        <p:nvSpPr>
          <p:cNvPr id="85" name="Google Shape;85;p1"/>
          <p:cNvSpPr/>
          <p:nvPr/>
        </p:nvSpPr>
        <p:spPr>
          <a:xfrm rot="10800000">
            <a:off x="9673884" y="-1920219"/>
            <a:ext cx="10305338" cy="10262060"/>
          </a:xfrm>
          <a:custGeom>
            <a:rect b="b" l="l" r="r" t="t"/>
            <a:pathLst>
              <a:path extrusionOk="0" h="6323333" w="6350000">
                <a:moveTo>
                  <a:pt x="6350000" y="6323333"/>
                </a:moveTo>
                <a:lnTo>
                  <a:pt x="0" y="6323333"/>
                </a:lnTo>
                <a:lnTo>
                  <a:pt x="0" y="0"/>
                </a:lnTo>
                <a:lnTo>
                  <a:pt x="6350000" y="6323333"/>
                </a:lnTo>
                <a:close/>
              </a:path>
            </a:pathLst>
          </a:custGeom>
          <a:solidFill>
            <a:srgbClr val="FB8709"/>
          </a:solidFill>
          <a:ln>
            <a:noFill/>
          </a:ln>
        </p:spPr>
      </p:sp>
      <p:sp>
        <p:nvSpPr>
          <p:cNvPr id="86" name="Google Shape;86;p1"/>
          <p:cNvSpPr/>
          <p:nvPr/>
        </p:nvSpPr>
        <p:spPr>
          <a:xfrm rot="-5400000">
            <a:off x="13579297" y="5173799"/>
            <a:ext cx="5050689" cy="5175713"/>
          </a:xfrm>
          <a:custGeom>
            <a:rect b="b" l="l" r="r" t="t"/>
            <a:pathLst>
              <a:path extrusionOk="0" h="6507187" w="6350000">
                <a:moveTo>
                  <a:pt x="6350000" y="6507187"/>
                </a:moveTo>
                <a:lnTo>
                  <a:pt x="0" y="6507187"/>
                </a:lnTo>
                <a:lnTo>
                  <a:pt x="0" y="0"/>
                </a:lnTo>
                <a:lnTo>
                  <a:pt x="6350000" y="6507187"/>
                </a:lnTo>
                <a:close/>
              </a:path>
            </a:pathLst>
          </a:custGeom>
          <a:solidFill>
            <a:srgbClr val="053249"/>
          </a:solidFill>
          <a:ln>
            <a:noFill/>
          </a:ln>
        </p:spPr>
      </p:sp>
      <p:sp>
        <p:nvSpPr>
          <p:cNvPr id="87" name="Google Shape;87;p1"/>
          <p:cNvSpPr/>
          <p:nvPr/>
        </p:nvSpPr>
        <p:spPr>
          <a:xfrm>
            <a:off x="685288" y="6515100"/>
            <a:ext cx="3367356" cy="3367356"/>
          </a:xfrm>
          <a:custGeom>
            <a:rect b="b" l="l" r="r" t="t"/>
            <a:pathLst>
              <a:path extrusionOk="0" h="3367356" w="3367356">
                <a:moveTo>
                  <a:pt x="0" y="0"/>
                </a:moveTo>
                <a:lnTo>
                  <a:pt x="3367356" y="0"/>
                </a:lnTo>
                <a:lnTo>
                  <a:pt x="3367356" y="3367356"/>
                </a:lnTo>
                <a:lnTo>
                  <a:pt x="0" y="3367356"/>
                </a:lnTo>
                <a:lnTo>
                  <a:pt x="0" y="0"/>
                </a:lnTo>
                <a:close/>
              </a:path>
            </a:pathLst>
          </a:custGeom>
          <a:blipFill rotWithShape="1">
            <a:blip r:embed="rId3">
              <a:alphaModFix/>
            </a:blip>
            <a:stretch>
              <a:fillRect b="0" l="0" r="0" t="0"/>
            </a:stretch>
          </a:blipFill>
          <a:ln>
            <a:noFill/>
          </a:ln>
        </p:spPr>
      </p:sp>
      <p:sp>
        <p:nvSpPr>
          <p:cNvPr id="88" name="Google Shape;88;p1"/>
          <p:cNvSpPr/>
          <p:nvPr/>
        </p:nvSpPr>
        <p:spPr>
          <a:xfrm>
            <a:off x="685288" y="8961260"/>
            <a:ext cx="3742515" cy="1010479"/>
          </a:xfrm>
          <a:custGeom>
            <a:rect b="b" l="l" r="r" t="t"/>
            <a:pathLst>
              <a:path extrusionOk="0" h="1010479" w="3742515">
                <a:moveTo>
                  <a:pt x="0" y="0"/>
                </a:moveTo>
                <a:lnTo>
                  <a:pt x="3742515" y="0"/>
                </a:lnTo>
                <a:lnTo>
                  <a:pt x="3742515" y="1010479"/>
                </a:lnTo>
                <a:lnTo>
                  <a:pt x="0" y="1010479"/>
                </a:lnTo>
                <a:lnTo>
                  <a:pt x="0" y="0"/>
                </a:lnTo>
                <a:close/>
              </a:path>
            </a:pathLst>
          </a:custGeom>
          <a:blipFill rotWithShape="1">
            <a:blip r:embed="rId4">
              <a:alphaModFix/>
            </a:blip>
            <a:stretch>
              <a:fillRect b="0" l="0" r="0" t="0"/>
            </a:stretch>
          </a:blipFill>
          <a:ln>
            <a:noFill/>
          </a:ln>
        </p:spPr>
      </p:sp>
      <p:sp>
        <p:nvSpPr>
          <p:cNvPr id="89" name="Google Shape;89;p1"/>
          <p:cNvSpPr txBox="1"/>
          <p:nvPr/>
        </p:nvSpPr>
        <p:spPr>
          <a:xfrm>
            <a:off x="1028700" y="1501381"/>
            <a:ext cx="11295250" cy="1071880"/>
          </a:xfrm>
          <a:prstGeom prst="rect">
            <a:avLst/>
          </a:prstGeom>
          <a:noFill/>
          <a:ln>
            <a:noFill/>
          </a:ln>
        </p:spPr>
        <p:txBody>
          <a:bodyPr anchorCtr="0" anchor="t" bIns="0" lIns="0" spcFirstLastPara="1" rIns="0" wrap="square" tIns="0">
            <a:spAutoFit/>
          </a:bodyPr>
          <a:lstStyle/>
          <a:p>
            <a:pPr indent="0" lvl="0" marL="0" marR="0" rtl="0" algn="l">
              <a:lnSpc>
                <a:spcPct val="121006"/>
              </a:lnSpc>
              <a:spcBef>
                <a:spcPts val="0"/>
              </a:spcBef>
              <a:spcAft>
                <a:spcPts val="0"/>
              </a:spcAft>
              <a:buNone/>
            </a:pPr>
            <a:r>
              <a:rPr lang="en-US" sz="3499">
                <a:solidFill>
                  <a:srgbClr val="053249"/>
                </a:solidFill>
                <a:latin typeface="Arial"/>
                <a:ea typeface="Arial"/>
                <a:cs typeface="Arial"/>
                <a:sym typeface="Arial"/>
              </a:rPr>
              <a:t>CollaboratiVET Curriculum for VET teachers/trainers/educators </a:t>
            </a:r>
            <a:endParaRPr/>
          </a:p>
        </p:txBody>
      </p:sp>
      <p:sp>
        <p:nvSpPr>
          <p:cNvPr id="90" name="Google Shape;90;p1"/>
          <p:cNvSpPr/>
          <p:nvPr/>
        </p:nvSpPr>
        <p:spPr>
          <a:xfrm>
            <a:off x="11148434" y="560351"/>
            <a:ext cx="6110866" cy="9166299"/>
          </a:xfrm>
          <a:custGeom>
            <a:rect b="b" l="l" r="r" t="t"/>
            <a:pathLst>
              <a:path extrusionOk="0" h="9525000" w="6350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b="0" l="-62460" r="-6246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
          <p:cNvSpPr txBox="1"/>
          <p:nvPr/>
        </p:nvSpPr>
        <p:spPr>
          <a:xfrm>
            <a:off x="4325513" y="9144970"/>
            <a:ext cx="6720632" cy="83629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indent="0" lvl="0" marL="0" marR="0" rtl="0" algn="just">
              <a:lnSpc>
                <a:spcPct val="140000"/>
              </a:lnSpc>
              <a:spcBef>
                <a:spcPts val="0"/>
              </a:spcBef>
              <a:spcAft>
                <a:spcPts val="0"/>
              </a:spcAft>
              <a:buNone/>
            </a:pPr>
            <a:r>
              <a:t/>
            </a: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27" name="Shape 227"/>
        <p:cNvGrpSpPr/>
        <p:nvPr/>
      </p:nvGrpSpPr>
      <p:grpSpPr>
        <a:xfrm>
          <a:off x="0" y="0"/>
          <a:ext cx="0" cy="0"/>
          <a:chOff x="0" y="0"/>
          <a:chExt cx="0" cy="0"/>
        </a:xfrm>
      </p:grpSpPr>
      <p:sp>
        <p:nvSpPr>
          <p:cNvPr id="228" name="Google Shape;228;p10"/>
          <p:cNvSpPr txBox="1"/>
          <p:nvPr/>
        </p:nvSpPr>
        <p:spPr>
          <a:xfrm>
            <a:off x="1337656" y="966416"/>
            <a:ext cx="11834641" cy="1997085"/>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Continuous improvement in the flipped classroom</a:t>
            </a:r>
            <a:endParaRPr/>
          </a:p>
          <a:p>
            <a:pPr indent="0" lvl="0" marL="0" marR="0" rtl="0" algn="l">
              <a:lnSpc>
                <a:spcPct val="110001"/>
              </a:lnSpc>
              <a:spcBef>
                <a:spcPts val="0"/>
              </a:spcBef>
              <a:spcAft>
                <a:spcPts val="0"/>
              </a:spcAft>
              <a:buNone/>
            </a:pPr>
            <a:r>
              <a:t/>
            </a:r>
            <a:endParaRPr sz="6999">
              <a:solidFill>
                <a:srgbClr val="033C5B"/>
              </a:solidFill>
              <a:latin typeface="Arial"/>
              <a:ea typeface="Arial"/>
              <a:cs typeface="Arial"/>
              <a:sym typeface="Arial"/>
            </a:endParaRPr>
          </a:p>
        </p:txBody>
      </p:sp>
      <p:sp>
        <p:nvSpPr>
          <p:cNvPr id="229" name="Google Shape;229;p10"/>
          <p:cNvSpPr txBox="1"/>
          <p:nvPr/>
        </p:nvSpPr>
        <p:spPr>
          <a:xfrm>
            <a:off x="1561781" y="2256647"/>
            <a:ext cx="4381819" cy="618630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Assessment and feedback loop:</a:t>
            </a:r>
            <a:endParaRPr/>
          </a:p>
          <a:p>
            <a:pPr indent="0" lvl="0" marL="0" marR="0" rtl="0" algn="l">
              <a:lnSpc>
                <a:spcPct val="140000"/>
              </a:lnSpc>
              <a:spcBef>
                <a:spcPts val="0"/>
              </a:spcBef>
              <a:spcAft>
                <a:spcPts val="0"/>
              </a:spcAft>
              <a:buNone/>
            </a:pPr>
            <a:r>
              <a:t/>
            </a:r>
            <a:endParaRPr b="1" sz="2600">
              <a:solidFill>
                <a:srgbClr val="121212"/>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Regular assessments, both formal (tests, projects) and informal (discussions, observations), are vital in evaluating the flipped classroom's efficacy.</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Utilize student feedback as a key resource to identify what works and areas needing improvement, optimizing the learning experience</a:t>
            </a:r>
            <a:endParaRPr sz="2600">
              <a:solidFill>
                <a:schemeClr val="dk1"/>
              </a:solidFill>
              <a:latin typeface="Arial"/>
              <a:ea typeface="Arial"/>
              <a:cs typeface="Arial"/>
              <a:sym typeface="Arial"/>
            </a:endParaRPr>
          </a:p>
        </p:txBody>
      </p:sp>
      <p:sp>
        <p:nvSpPr>
          <p:cNvPr id="230" name="Google Shape;230;p10"/>
          <p:cNvSpPr/>
          <p:nvPr/>
        </p:nvSpPr>
        <p:spPr>
          <a:xfrm>
            <a:off x="17259300" y="-150232"/>
            <a:ext cx="1032201"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0"/>
          <p:cNvSpPr/>
          <p:nvPr/>
        </p:nvSpPr>
        <p:spPr>
          <a:xfrm>
            <a:off x="0" y="-75116"/>
            <a:ext cx="1028700" cy="88887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0"/>
          <p:cNvSpPr/>
          <p:nvPr/>
        </p:nvSpPr>
        <p:spPr>
          <a:xfrm rot="5400000">
            <a:off x="-824" y="824"/>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33" name="Google Shape;233;p10"/>
          <p:cNvSpPr/>
          <p:nvPr/>
        </p:nvSpPr>
        <p:spPr>
          <a:xfrm>
            <a:off x="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10"/>
          <p:cNvSpPr/>
          <p:nvPr/>
        </p:nvSpPr>
        <p:spPr>
          <a:xfrm>
            <a:off x="1725930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10"/>
          <p:cNvSpPr/>
          <p:nvPr/>
        </p:nvSpPr>
        <p:spPr>
          <a:xfrm rot="10800000">
            <a:off x="17257651" y="1649"/>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36" name="Google Shape;236;p10"/>
          <p:cNvSpPr/>
          <p:nvPr/>
        </p:nvSpPr>
        <p:spPr>
          <a:xfrm>
            <a:off x="31096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0"/>
          <p:cNvSpPr/>
          <p:nvPr/>
        </p:nvSpPr>
        <p:spPr>
          <a:xfrm>
            <a:off x="1757201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0"/>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39" name="Google Shape;239;p10"/>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40" name="Google Shape;240;p10"/>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41" name="Google Shape;241;p10"/>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0"/>
          <p:cNvSpPr txBox="1"/>
          <p:nvPr/>
        </p:nvSpPr>
        <p:spPr>
          <a:xfrm>
            <a:off x="6476681" y="2245556"/>
            <a:ext cx="4648519" cy="6832640"/>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Professional Development for Educators:</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rPr lang="en-US" sz="2600">
                <a:solidFill>
                  <a:srgbClr val="121212"/>
                </a:solidFill>
                <a:latin typeface="Arial"/>
                <a:ea typeface="Arial"/>
                <a:cs typeface="Arial"/>
                <a:sym typeface="Arial"/>
              </a:rPr>
              <a:t>Pursue ongoing professional development through workshops, seminars, or online courses on flipped learning and innovative teaching.</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rPr lang="en-US" sz="2600">
                <a:solidFill>
                  <a:srgbClr val="121212"/>
                </a:solidFill>
                <a:latin typeface="Arial"/>
                <a:ea typeface="Arial"/>
                <a:cs typeface="Arial"/>
                <a:sym typeface="Arial"/>
              </a:rPr>
              <a:t>Network with other educators to share experiences, challenges, and successful practices in flipped classroom settings.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3" name="Google Shape;243;p10"/>
          <p:cNvSpPr txBox="1"/>
          <p:nvPr/>
        </p:nvSpPr>
        <p:spPr>
          <a:xfrm>
            <a:off x="12198812" y="2256647"/>
            <a:ext cx="4749526" cy="6647974"/>
          </a:xfrm>
          <a:prstGeom prst="rect">
            <a:avLst/>
          </a:prstGeom>
          <a:noFill/>
          <a:ln>
            <a:noFill/>
          </a:ln>
        </p:spPr>
        <p:txBody>
          <a:bodyPr anchorCtr="0" anchor="t" bIns="45700" lIns="91425" spcFirstLastPara="1" rIns="91425" wrap="square" tIns="4570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Student Involvement in the Improvement Process:</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rPr lang="en-US" sz="2600">
                <a:solidFill>
                  <a:srgbClr val="121212"/>
                </a:solidFill>
                <a:latin typeface="Arial"/>
                <a:ea typeface="Arial"/>
                <a:cs typeface="Arial"/>
                <a:sym typeface="Arial"/>
              </a:rPr>
              <a:t>Involve students in continuous improvement via student-led discussions, suggestion boxes, or regular reflection sessions.</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rPr lang="en-US" sz="2600">
                <a:solidFill>
                  <a:srgbClr val="121212"/>
                </a:solidFill>
                <a:latin typeface="Arial"/>
                <a:ea typeface="Arial"/>
                <a:cs typeface="Arial"/>
                <a:sym typeface="Arial"/>
              </a:rPr>
              <a:t>Student insights are crucial; their perspectives can greatly enhance the learning experience and help fine-tune the flipped classroom.</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47" name="Shape 247"/>
        <p:cNvGrpSpPr/>
        <p:nvPr/>
      </p:nvGrpSpPr>
      <p:grpSpPr>
        <a:xfrm>
          <a:off x="0" y="0"/>
          <a:ext cx="0" cy="0"/>
          <a:chOff x="0" y="0"/>
          <a:chExt cx="0" cy="0"/>
        </a:xfrm>
      </p:grpSpPr>
      <p:sp>
        <p:nvSpPr>
          <p:cNvPr id="248" name="Google Shape;248;p11"/>
          <p:cNvSpPr txBox="1"/>
          <p:nvPr/>
        </p:nvSpPr>
        <p:spPr>
          <a:xfrm>
            <a:off x="1337656" y="966416"/>
            <a:ext cx="11834641"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Enhancing student engagement in a flipped classroom</a:t>
            </a:r>
            <a:endParaRPr sz="4000">
              <a:solidFill>
                <a:srgbClr val="033C5B"/>
              </a:solidFill>
              <a:latin typeface="Arial"/>
              <a:ea typeface="Arial"/>
              <a:cs typeface="Arial"/>
              <a:sym typeface="Arial"/>
            </a:endParaRPr>
          </a:p>
        </p:txBody>
      </p:sp>
      <p:sp>
        <p:nvSpPr>
          <p:cNvPr id="249" name="Google Shape;249;p11"/>
          <p:cNvSpPr txBox="1"/>
          <p:nvPr/>
        </p:nvSpPr>
        <p:spPr>
          <a:xfrm>
            <a:off x="1561782" y="2256647"/>
            <a:ext cx="4214091" cy="323165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Active learning strategies: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Problem based learning</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Class discussions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Interactive projects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Student-centered activities</a:t>
            </a:r>
            <a:endParaRPr/>
          </a:p>
          <a:p>
            <a:pPr indent="0" lvl="0" marL="0" marR="0" rtl="0" algn="l">
              <a:lnSpc>
                <a:spcPct val="140000"/>
              </a:lnSpc>
              <a:spcBef>
                <a:spcPts val="0"/>
              </a:spcBef>
              <a:spcAft>
                <a:spcPts val="0"/>
              </a:spcAft>
              <a:buNone/>
            </a:pPr>
            <a:r>
              <a:t/>
            </a:r>
            <a:endParaRPr b="1" sz="2600">
              <a:solidFill>
                <a:srgbClr val="121212"/>
              </a:solidFill>
              <a:latin typeface="Arial"/>
              <a:ea typeface="Arial"/>
              <a:cs typeface="Arial"/>
              <a:sym typeface="Arial"/>
            </a:endParaRPr>
          </a:p>
        </p:txBody>
      </p:sp>
      <p:sp>
        <p:nvSpPr>
          <p:cNvPr id="250" name="Google Shape;250;p11"/>
          <p:cNvSpPr/>
          <p:nvPr/>
        </p:nvSpPr>
        <p:spPr>
          <a:xfrm>
            <a:off x="17259300" y="-150232"/>
            <a:ext cx="1032201"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
          <p:cNvSpPr/>
          <p:nvPr/>
        </p:nvSpPr>
        <p:spPr>
          <a:xfrm>
            <a:off x="0" y="-184298"/>
            <a:ext cx="1028700" cy="88887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11"/>
          <p:cNvSpPr/>
          <p:nvPr/>
        </p:nvSpPr>
        <p:spPr>
          <a:xfrm rot="5400000">
            <a:off x="-824" y="824"/>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53" name="Google Shape;253;p11"/>
          <p:cNvSpPr/>
          <p:nvPr/>
        </p:nvSpPr>
        <p:spPr>
          <a:xfrm>
            <a:off x="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11"/>
          <p:cNvSpPr/>
          <p:nvPr/>
        </p:nvSpPr>
        <p:spPr>
          <a:xfrm>
            <a:off x="1725930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1"/>
          <p:cNvSpPr/>
          <p:nvPr/>
        </p:nvSpPr>
        <p:spPr>
          <a:xfrm rot="10800000">
            <a:off x="17257651" y="1649"/>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56" name="Google Shape;256;p11"/>
          <p:cNvSpPr/>
          <p:nvPr/>
        </p:nvSpPr>
        <p:spPr>
          <a:xfrm>
            <a:off x="31096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1"/>
          <p:cNvSpPr/>
          <p:nvPr/>
        </p:nvSpPr>
        <p:spPr>
          <a:xfrm>
            <a:off x="1757201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txBox="1"/>
          <p:nvPr/>
        </p:nvSpPr>
        <p:spPr>
          <a:xfrm>
            <a:off x="2013784" y="3966025"/>
            <a:ext cx="12411594" cy="273088"/>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1600">
              <a:solidFill>
                <a:srgbClr val="121212"/>
              </a:solidFill>
              <a:latin typeface="Arial"/>
              <a:ea typeface="Arial"/>
              <a:cs typeface="Arial"/>
              <a:sym typeface="Arial"/>
            </a:endParaRPr>
          </a:p>
        </p:txBody>
      </p:sp>
      <p:sp>
        <p:nvSpPr>
          <p:cNvPr id="259" name="Google Shape;259;p11"/>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60" name="Google Shape;260;p11"/>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61" name="Google Shape;261;p11"/>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62" name="Google Shape;262;p11"/>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1"/>
          <p:cNvSpPr txBox="1"/>
          <p:nvPr/>
        </p:nvSpPr>
        <p:spPr>
          <a:xfrm>
            <a:off x="1558281" y="5079244"/>
            <a:ext cx="4214091" cy="276998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Utilizing technology for engagement:</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Interactive quizzes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Virtual reality</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Collaborative online platforms</a:t>
            </a:r>
            <a:endParaRPr/>
          </a:p>
        </p:txBody>
      </p:sp>
      <p:sp>
        <p:nvSpPr>
          <p:cNvPr id="264" name="Google Shape;264;p11"/>
          <p:cNvSpPr txBox="1"/>
          <p:nvPr/>
        </p:nvSpPr>
        <p:spPr>
          <a:xfrm>
            <a:off x="11944350" y="2308142"/>
            <a:ext cx="4214091" cy="276998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chemeClr val="dk1"/>
                </a:solidFill>
                <a:latin typeface="Arial"/>
                <a:ea typeface="Arial"/>
                <a:cs typeface="Arial"/>
                <a:sym typeface="Arial"/>
              </a:rPr>
              <a:t>Personalizing Learning Experiences: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Tailor content/activities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Choice in assignments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Different teaching methods</a:t>
            </a:r>
            <a:endParaRPr sz="2600">
              <a:solidFill>
                <a:srgbClr val="121212"/>
              </a:solidFill>
              <a:latin typeface="Arial"/>
              <a:ea typeface="Arial"/>
              <a:cs typeface="Arial"/>
              <a:sym typeface="Arial"/>
            </a:endParaRPr>
          </a:p>
        </p:txBody>
      </p:sp>
      <p:sp>
        <p:nvSpPr>
          <p:cNvPr id="265" name="Google Shape;265;p11"/>
          <p:cNvSpPr txBox="1"/>
          <p:nvPr/>
        </p:nvSpPr>
        <p:spPr>
          <a:xfrm>
            <a:off x="7036130" y="2273592"/>
            <a:ext cx="4214091" cy="5078313"/>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chemeClr val="dk1"/>
                </a:solidFill>
                <a:latin typeface="Arial"/>
                <a:ea typeface="Arial"/>
                <a:cs typeface="Arial"/>
                <a:sym typeface="Arial"/>
              </a:rPr>
              <a:t>Building a collaborative learning environment</a:t>
            </a:r>
            <a:r>
              <a:rPr lang="en-US" sz="2600">
                <a:solidFill>
                  <a:schemeClr val="dk1"/>
                </a:solidFill>
                <a:latin typeface="Arial"/>
                <a:ea typeface="Arial"/>
                <a:cs typeface="Arial"/>
                <a:sym typeface="Arial"/>
              </a:rPr>
              <a:t>:</a:t>
            </a:r>
            <a:endParaRPr b="1" sz="2600">
              <a:solidFill>
                <a:srgbClr val="121212"/>
              </a:solidFill>
              <a:latin typeface="Arial"/>
              <a:ea typeface="Arial"/>
              <a:cs typeface="Arial"/>
              <a:sym typeface="Arial"/>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Group projects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Peer learning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Fostering a sense of belonging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Collaborative problem solving</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Shared learning experiences</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p:txBody>
      </p:sp>
      <p:sp>
        <p:nvSpPr>
          <p:cNvPr id="266" name="Google Shape;266;p11"/>
          <p:cNvSpPr/>
          <p:nvPr/>
        </p:nvSpPr>
        <p:spPr>
          <a:xfrm>
            <a:off x="10843491" y="6792971"/>
            <a:ext cx="6009079" cy="1299689"/>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67" name="Google Shape;267;p11"/>
          <p:cNvSpPr txBox="1"/>
          <p:nvPr/>
        </p:nvSpPr>
        <p:spPr>
          <a:xfrm>
            <a:off x="10972800" y="6925903"/>
            <a:ext cx="5715000"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rgbClr val="FF0000"/>
                </a:solidFill>
                <a:latin typeface="Arial"/>
                <a:ea typeface="Arial"/>
                <a:cs typeface="Arial"/>
                <a:sym typeface="Arial"/>
              </a:rPr>
              <a:t>Integrate these in both online and face-to-face sessions</a:t>
            </a:r>
            <a:endParaRPr sz="2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71" name="Shape 271"/>
        <p:cNvGrpSpPr/>
        <p:nvPr/>
      </p:nvGrpSpPr>
      <p:grpSpPr>
        <a:xfrm>
          <a:off x="0" y="0"/>
          <a:ext cx="0" cy="0"/>
          <a:chOff x="0" y="0"/>
          <a:chExt cx="0" cy="0"/>
        </a:xfrm>
      </p:grpSpPr>
      <p:sp>
        <p:nvSpPr>
          <p:cNvPr id="272" name="Google Shape;272;p12"/>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Flipping beyond the classroom</a:t>
            </a:r>
            <a:endParaRPr sz="4000">
              <a:solidFill>
                <a:srgbClr val="033C5B"/>
              </a:solidFill>
              <a:latin typeface="Arial"/>
              <a:ea typeface="Arial"/>
              <a:cs typeface="Arial"/>
              <a:sym typeface="Arial"/>
            </a:endParaRPr>
          </a:p>
        </p:txBody>
      </p:sp>
      <p:sp>
        <p:nvSpPr>
          <p:cNvPr id="273" name="Google Shape;273;p12"/>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12"/>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275" name="Google Shape;275;p12"/>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12"/>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277" name="Google Shape;277;p12"/>
          <p:cNvSpPr txBox="1"/>
          <p:nvPr/>
        </p:nvSpPr>
        <p:spPr>
          <a:xfrm>
            <a:off x="11378821" y="3569686"/>
            <a:ext cx="5697263" cy="923330"/>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lang="en-US" sz="2599">
                <a:solidFill>
                  <a:srgbClr val="121212"/>
                </a:solidFill>
                <a:latin typeface="Arial"/>
                <a:ea typeface="Arial"/>
                <a:cs typeface="Arial"/>
                <a:sym typeface="Arial"/>
              </a:rPr>
              <a:t>Connects classroom theory with real world experiences </a:t>
            </a:r>
            <a:endParaRPr sz="2599">
              <a:solidFill>
                <a:srgbClr val="121212"/>
              </a:solidFill>
              <a:latin typeface="Arial"/>
              <a:ea typeface="Arial"/>
              <a:cs typeface="Arial"/>
              <a:sym typeface="Arial"/>
            </a:endParaRPr>
          </a:p>
        </p:txBody>
      </p:sp>
      <p:sp>
        <p:nvSpPr>
          <p:cNvPr id="278" name="Google Shape;278;p12"/>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79" name="Google Shape;279;p12"/>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80" name="Google Shape;280;p12"/>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81" name="Google Shape;281;p12"/>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12"/>
          <p:cNvSpPr txBox="1"/>
          <p:nvPr/>
        </p:nvSpPr>
        <p:spPr>
          <a:xfrm>
            <a:off x="3229294" y="2758828"/>
            <a:ext cx="5697263" cy="1846659"/>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Expanding the flipped model:</a:t>
            </a:r>
            <a:endParaRPr/>
          </a:p>
          <a:p>
            <a:pPr indent="0" lvl="0" marL="0" marR="0" rtl="0" algn="l">
              <a:lnSpc>
                <a:spcPct val="140015"/>
              </a:lnSpc>
              <a:spcBef>
                <a:spcPts val="0"/>
              </a:spcBef>
              <a:spcAft>
                <a:spcPts val="0"/>
              </a:spcAft>
              <a:buNone/>
            </a:pPr>
            <a:r>
              <a:rPr lang="en-US" sz="2599">
                <a:solidFill>
                  <a:srgbClr val="121212"/>
                </a:solidFill>
                <a:latin typeface="Arial"/>
                <a:ea typeface="Arial"/>
                <a:cs typeface="Arial"/>
                <a:sym typeface="Arial"/>
              </a:rPr>
              <a:t>Extend the flipped classroom model to include extracurricular activities, workshops and real-world projects</a:t>
            </a:r>
            <a:endParaRPr sz="2599">
              <a:solidFill>
                <a:srgbClr val="121212"/>
              </a:solidFill>
              <a:latin typeface="Arial"/>
              <a:ea typeface="Arial"/>
              <a:cs typeface="Arial"/>
              <a:sym typeface="Arial"/>
            </a:endParaRPr>
          </a:p>
        </p:txBody>
      </p:sp>
      <p:sp>
        <p:nvSpPr>
          <p:cNvPr id="283" name="Google Shape;283;p12"/>
          <p:cNvSpPr txBox="1"/>
          <p:nvPr/>
        </p:nvSpPr>
        <p:spPr>
          <a:xfrm>
            <a:off x="3212234" y="5550615"/>
            <a:ext cx="5697263" cy="2308324"/>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Community and real world engagement:</a:t>
            </a:r>
            <a:endParaRPr/>
          </a:p>
          <a:p>
            <a:pPr indent="0" lvl="0" marL="0" marR="0" rtl="0" algn="l">
              <a:lnSpc>
                <a:spcPct val="139961"/>
              </a:lnSpc>
              <a:spcBef>
                <a:spcPts val="0"/>
              </a:spcBef>
              <a:spcAft>
                <a:spcPts val="0"/>
              </a:spcAft>
              <a:buNone/>
            </a:pPr>
            <a:r>
              <a:rPr lang="en-US" sz="2600">
                <a:solidFill>
                  <a:schemeClr val="dk1"/>
                </a:solidFill>
                <a:latin typeface="Arial"/>
                <a:ea typeface="Arial"/>
                <a:cs typeface="Arial"/>
                <a:sym typeface="Arial"/>
              </a:rPr>
              <a:t>Emphasize integrating classroom activities with community engagement and real-world challenges </a:t>
            </a:r>
            <a:endParaRPr sz="2600">
              <a:solidFill>
                <a:srgbClr val="121212"/>
              </a:solidFill>
              <a:latin typeface="Arial"/>
              <a:ea typeface="Arial"/>
              <a:cs typeface="Arial"/>
              <a:sym typeface="Arial"/>
            </a:endParaRPr>
          </a:p>
        </p:txBody>
      </p:sp>
      <p:sp>
        <p:nvSpPr>
          <p:cNvPr id="284" name="Google Shape;284;p12"/>
          <p:cNvSpPr txBox="1"/>
          <p:nvPr/>
        </p:nvSpPr>
        <p:spPr>
          <a:xfrm>
            <a:off x="11378821" y="6394452"/>
            <a:ext cx="5697263" cy="1384995"/>
          </a:xfrm>
          <a:prstGeom prst="rect">
            <a:avLst/>
          </a:prstGeom>
          <a:noFill/>
          <a:ln>
            <a:noFill/>
          </a:ln>
        </p:spPr>
        <p:txBody>
          <a:bodyPr anchorCtr="0" anchor="t" bIns="0" lIns="0" spcFirstLastPara="1" rIns="0" wrap="square" tIns="0">
            <a:spAutoFit/>
          </a:bodyPr>
          <a:lstStyle/>
          <a:p>
            <a:pPr indent="0" lvl="0" marL="0" marR="0" rtl="0" algn="l">
              <a:lnSpc>
                <a:spcPct val="139961"/>
              </a:lnSpc>
              <a:spcBef>
                <a:spcPts val="0"/>
              </a:spcBef>
              <a:spcAft>
                <a:spcPts val="0"/>
              </a:spcAft>
              <a:buNone/>
            </a:pPr>
            <a:r>
              <a:rPr lang="en-US" sz="2600">
                <a:solidFill>
                  <a:schemeClr val="dk1"/>
                </a:solidFill>
                <a:latin typeface="Arial"/>
                <a:ea typeface="Arial"/>
                <a:cs typeface="Arial"/>
                <a:sym typeface="Arial"/>
              </a:rPr>
              <a:t>Allows students to address real-world problems and apply their knowledge practically</a:t>
            </a:r>
            <a:endParaRPr sz="2600">
              <a:solidFill>
                <a:srgbClr val="121212"/>
              </a:solidFill>
              <a:latin typeface="Arial"/>
              <a:ea typeface="Arial"/>
              <a:cs typeface="Arial"/>
              <a:sym typeface="Arial"/>
            </a:endParaRPr>
          </a:p>
        </p:txBody>
      </p:sp>
      <p:sp>
        <p:nvSpPr>
          <p:cNvPr id="285" name="Google Shape;285;p12"/>
          <p:cNvSpPr/>
          <p:nvPr/>
        </p:nvSpPr>
        <p:spPr>
          <a:xfrm>
            <a:off x="9144000" y="3698140"/>
            <a:ext cx="1524000" cy="545629"/>
          </a:xfrm>
          <a:prstGeom prst="rightArrow">
            <a:avLst>
              <a:gd fmla="val 50000" name="adj1"/>
              <a:gd fmla="val 50000" name="adj2"/>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86" name="Google Shape;286;p12"/>
          <p:cNvSpPr/>
          <p:nvPr/>
        </p:nvSpPr>
        <p:spPr>
          <a:xfrm>
            <a:off x="9371354" y="6777326"/>
            <a:ext cx="1524000" cy="545629"/>
          </a:xfrm>
          <a:prstGeom prst="rightArrow">
            <a:avLst>
              <a:gd fmla="val 50000" name="adj1"/>
              <a:gd fmla="val 50000" name="adj2"/>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90" name="Shape 290"/>
        <p:cNvGrpSpPr/>
        <p:nvPr/>
      </p:nvGrpSpPr>
      <p:grpSpPr>
        <a:xfrm>
          <a:off x="0" y="0"/>
          <a:ext cx="0" cy="0"/>
          <a:chOff x="0" y="0"/>
          <a:chExt cx="0" cy="0"/>
        </a:xfrm>
      </p:grpSpPr>
      <p:sp>
        <p:nvSpPr>
          <p:cNvPr id="291" name="Google Shape;291;p13"/>
          <p:cNvSpPr txBox="1"/>
          <p:nvPr/>
        </p:nvSpPr>
        <p:spPr>
          <a:xfrm>
            <a:off x="3058697" y="773904"/>
            <a:ext cx="13265244" cy="1997085"/>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Flipping beyond the classroom</a:t>
            </a:r>
            <a:endParaRPr/>
          </a:p>
          <a:p>
            <a:pPr indent="0" lvl="0" marL="0" marR="0" rtl="0" algn="l">
              <a:lnSpc>
                <a:spcPct val="110001"/>
              </a:lnSpc>
              <a:spcBef>
                <a:spcPts val="0"/>
              </a:spcBef>
              <a:spcAft>
                <a:spcPts val="0"/>
              </a:spcAft>
              <a:buNone/>
            </a:pPr>
            <a:r>
              <a:t/>
            </a:r>
            <a:endParaRPr sz="6999">
              <a:solidFill>
                <a:srgbClr val="033C5B"/>
              </a:solidFill>
              <a:latin typeface="Arial"/>
              <a:ea typeface="Arial"/>
              <a:cs typeface="Arial"/>
              <a:sym typeface="Arial"/>
            </a:endParaRPr>
          </a:p>
        </p:txBody>
      </p:sp>
      <p:sp>
        <p:nvSpPr>
          <p:cNvPr id="292" name="Google Shape;292;p13"/>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13"/>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294" name="Google Shape;294;p13"/>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13"/>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296" name="Google Shape;296;p1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97" name="Google Shape;297;p1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98" name="Google Shape;298;p1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99" name="Google Shape;299;p1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13"/>
          <p:cNvSpPr txBox="1"/>
          <p:nvPr/>
        </p:nvSpPr>
        <p:spPr>
          <a:xfrm>
            <a:off x="3211096" y="5456949"/>
            <a:ext cx="5697263" cy="1846659"/>
          </a:xfrm>
          <a:prstGeom prst="rect">
            <a:avLst/>
          </a:prstGeom>
          <a:noFill/>
          <a:ln>
            <a:noFill/>
          </a:ln>
        </p:spPr>
        <p:txBody>
          <a:bodyPr anchorCtr="0" anchor="t" bIns="0" lIns="0" spcFirstLastPara="1" rIns="0" wrap="square" tIns="0">
            <a:spAutoFit/>
          </a:bodyPr>
          <a:lstStyle/>
          <a:p>
            <a:pPr indent="0" lvl="0" marL="0" marR="0" rtl="0" algn="l">
              <a:lnSpc>
                <a:spcPct val="139961"/>
              </a:lnSpc>
              <a:spcBef>
                <a:spcPts val="0"/>
              </a:spcBef>
              <a:spcAft>
                <a:spcPts val="0"/>
              </a:spcAft>
              <a:buNone/>
            </a:pPr>
            <a:r>
              <a:rPr b="1" lang="en-US" sz="2600">
                <a:solidFill>
                  <a:schemeClr val="dk1"/>
                </a:solidFill>
                <a:latin typeface="Arial"/>
                <a:ea typeface="Arial"/>
                <a:cs typeface="Arial"/>
                <a:sym typeface="Arial"/>
              </a:rPr>
              <a:t>Preparing Students for Future Challenges</a:t>
            </a:r>
            <a:r>
              <a:rPr lang="en-US" sz="2600">
                <a:solidFill>
                  <a:schemeClr val="dk1"/>
                </a:solidFill>
                <a:latin typeface="Arial"/>
                <a:ea typeface="Arial"/>
                <a:cs typeface="Arial"/>
                <a:sym typeface="Arial"/>
              </a:rPr>
              <a:t>: </a:t>
            </a:r>
            <a:endParaRPr/>
          </a:p>
          <a:p>
            <a:pPr indent="0" lvl="0" marL="0" marR="0" rtl="0" algn="l">
              <a:lnSpc>
                <a:spcPct val="139961"/>
              </a:lnSpc>
              <a:spcBef>
                <a:spcPts val="0"/>
              </a:spcBef>
              <a:spcAft>
                <a:spcPts val="0"/>
              </a:spcAft>
              <a:buNone/>
            </a:pPr>
            <a:r>
              <a:rPr lang="en-US" sz="2600">
                <a:solidFill>
                  <a:schemeClr val="dk1"/>
                </a:solidFill>
                <a:latin typeface="Arial"/>
                <a:ea typeface="Arial"/>
                <a:cs typeface="Arial"/>
                <a:sym typeface="Arial"/>
              </a:rPr>
              <a:t>Develop adaptability, problem-solving abilities, and a lifelong learning mindset</a:t>
            </a:r>
            <a:endParaRPr sz="2600">
              <a:solidFill>
                <a:srgbClr val="121212"/>
              </a:solidFill>
              <a:latin typeface="Arial"/>
              <a:ea typeface="Arial"/>
              <a:cs typeface="Arial"/>
              <a:sym typeface="Arial"/>
            </a:endParaRPr>
          </a:p>
        </p:txBody>
      </p:sp>
      <p:sp>
        <p:nvSpPr>
          <p:cNvPr id="301" name="Google Shape;301;p13"/>
          <p:cNvSpPr txBox="1"/>
          <p:nvPr/>
        </p:nvSpPr>
        <p:spPr>
          <a:xfrm>
            <a:off x="11970858" y="3363861"/>
            <a:ext cx="5697263" cy="923330"/>
          </a:xfrm>
          <a:prstGeom prst="rect">
            <a:avLst/>
          </a:prstGeom>
          <a:noFill/>
          <a:ln>
            <a:noFill/>
          </a:ln>
        </p:spPr>
        <p:txBody>
          <a:bodyPr anchorCtr="0" anchor="t" bIns="0" lIns="0" spcFirstLastPara="1" rIns="0" wrap="square" tIns="0">
            <a:spAutoFit/>
          </a:bodyPr>
          <a:lstStyle/>
          <a:p>
            <a:pPr indent="0" lvl="0" marL="0" marR="0" rtl="0" algn="l">
              <a:lnSpc>
                <a:spcPct val="139961"/>
              </a:lnSpc>
              <a:spcBef>
                <a:spcPts val="0"/>
              </a:spcBef>
              <a:spcAft>
                <a:spcPts val="0"/>
              </a:spcAft>
              <a:buNone/>
            </a:pPr>
            <a:r>
              <a:rPr lang="en-US" sz="2600">
                <a:solidFill>
                  <a:schemeClr val="dk1"/>
                </a:solidFill>
                <a:latin typeface="Arial"/>
                <a:ea typeface="Arial"/>
                <a:cs typeface="Arial"/>
                <a:sym typeface="Arial"/>
              </a:rPr>
              <a:t>Offers students diverse and comprehensive learning experiences</a:t>
            </a:r>
            <a:endParaRPr sz="2600">
              <a:solidFill>
                <a:srgbClr val="121212"/>
              </a:solidFill>
              <a:latin typeface="Arial"/>
              <a:ea typeface="Arial"/>
              <a:cs typeface="Arial"/>
              <a:sym typeface="Arial"/>
            </a:endParaRPr>
          </a:p>
        </p:txBody>
      </p:sp>
      <p:sp>
        <p:nvSpPr>
          <p:cNvPr id="302" name="Google Shape;302;p13"/>
          <p:cNvSpPr/>
          <p:nvPr/>
        </p:nvSpPr>
        <p:spPr>
          <a:xfrm>
            <a:off x="9296400" y="3552711"/>
            <a:ext cx="1524000" cy="545629"/>
          </a:xfrm>
          <a:prstGeom prst="rightArrow">
            <a:avLst>
              <a:gd fmla="val 50000" name="adj1"/>
              <a:gd fmla="val 50000" name="adj2"/>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03" name="Google Shape;303;p13"/>
          <p:cNvSpPr txBox="1"/>
          <p:nvPr/>
        </p:nvSpPr>
        <p:spPr>
          <a:xfrm>
            <a:off x="3211097" y="2851971"/>
            <a:ext cx="5697263" cy="1846659"/>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Leveraging technology for wider application:</a:t>
            </a:r>
            <a:endParaRPr/>
          </a:p>
          <a:p>
            <a:pPr indent="0" lvl="0" marL="0" marR="0" rtl="0" algn="l">
              <a:lnSpc>
                <a:spcPct val="139961"/>
              </a:lnSpc>
              <a:spcBef>
                <a:spcPts val="0"/>
              </a:spcBef>
              <a:spcAft>
                <a:spcPts val="0"/>
              </a:spcAft>
              <a:buNone/>
            </a:pPr>
            <a:r>
              <a:rPr lang="en-US" sz="2600">
                <a:solidFill>
                  <a:schemeClr val="dk1"/>
                </a:solidFill>
                <a:latin typeface="Arial"/>
                <a:ea typeface="Arial"/>
                <a:cs typeface="Arial"/>
                <a:sym typeface="Arial"/>
              </a:rPr>
              <a:t>Use tools like virtual field trips and online collaborations with experts</a:t>
            </a:r>
            <a:endParaRPr sz="2600">
              <a:solidFill>
                <a:srgbClr val="121212"/>
              </a:solidFill>
              <a:latin typeface="Arial"/>
              <a:ea typeface="Arial"/>
              <a:cs typeface="Arial"/>
              <a:sym typeface="Arial"/>
            </a:endParaRPr>
          </a:p>
        </p:txBody>
      </p:sp>
      <p:sp>
        <p:nvSpPr>
          <p:cNvPr id="304" name="Google Shape;304;p13"/>
          <p:cNvSpPr txBox="1"/>
          <p:nvPr/>
        </p:nvSpPr>
        <p:spPr>
          <a:xfrm>
            <a:off x="11970857" y="6308177"/>
            <a:ext cx="5697263" cy="907877"/>
          </a:xfrm>
          <a:prstGeom prst="rect">
            <a:avLst/>
          </a:prstGeom>
          <a:noFill/>
          <a:ln>
            <a:noFill/>
          </a:ln>
        </p:spPr>
        <p:txBody>
          <a:bodyPr anchorCtr="0" anchor="t" bIns="0" lIns="0" spcFirstLastPara="1" rIns="0" wrap="square" tIns="0">
            <a:spAutoFit/>
          </a:bodyPr>
          <a:lstStyle/>
          <a:p>
            <a:pPr indent="0" lvl="0" marL="0" marR="0" rtl="0" algn="l">
              <a:lnSpc>
                <a:spcPct val="139961"/>
              </a:lnSpc>
              <a:spcBef>
                <a:spcPts val="0"/>
              </a:spcBef>
              <a:spcAft>
                <a:spcPts val="0"/>
              </a:spcAft>
              <a:buNone/>
            </a:pPr>
            <a:r>
              <a:rPr lang="en-US" sz="2600">
                <a:solidFill>
                  <a:schemeClr val="dk1"/>
                </a:solidFill>
                <a:latin typeface="Arial"/>
                <a:ea typeface="Arial"/>
                <a:cs typeface="Arial"/>
                <a:sym typeface="Arial"/>
              </a:rPr>
              <a:t>Equips students for diverse career paths and societal roles</a:t>
            </a:r>
            <a:endParaRPr sz="2600">
              <a:solidFill>
                <a:srgbClr val="121212"/>
              </a:solidFill>
              <a:latin typeface="Arial"/>
              <a:ea typeface="Arial"/>
              <a:cs typeface="Arial"/>
              <a:sym typeface="Arial"/>
            </a:endParaRPr>
          </a:p>
        </p:txBody>
      </p:sp>
      <p:sp>
        <p:nvSpPr>
          <p:cNvPr id="305" name="Google Shape;305;p13"/>
          <p:cNvSpPr/>
          <p:nvPr/>
        </p:nvSpPr>
        <p:spPr>
          <a:xfrm>
            <a:off x="9296400" y="6489302"/>
            <a:ext cx="1524000" cy="545629"/>
          </a:xfrm>
          <a:prstGeom prst="rightArrow">
            <a:avLst>
              <a:gd fmla="val 50000" name="adj1"/>
              <a:gd fmla="val 50000" name="adj2"/>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09" name="Shape 309"/>
        <p:cNvGrpSpPr/>
        <p:nvPr/>
      </p:nvGrpSpPr>
      <p:grpSpPr>
        <a:xfrm>
          <a:off x="0" y="0"/>
          <a:ext cx="0" cy="0"/>
          <a:chOff x="0" y="0"/>
          <a:chExt cx="0" cy="0"/>
        </a:xfrm>
      </p:grpSpPr>
      <p:sp>
        <p:nvSpPr>
          <p:cNvPr id="310" name="Google Shape;310;p14"/>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14"/>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312" name="Google Shape;312;p14"/>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313" name="Google Shape;313;p14"/>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314" name="Google Shape;314;p14"/>
          <p:cNvSpPr txBox="1"/>
          <p:nvPr/>
        </p:nvSpPr>
        <p:spPr>
          <a:xfrm>
            <a:off x="9613816" y="685839"/>
            <a:ext cx="6457864" cy="184665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4000">
                <a:solidFill>
                  <a:srgbClr val="033C5B"/>
                </a:solidFill>
                <a:latin typeface="Arial"/>
                <a:ea typeface="Arial"/>
                <a:cs typeface="Arial"/>
                <a:sym typeface="Arial"/>
              </a:rPr>
              <a:t>Fostering independent learning in flipped classrooms</a:t>
            </a:r>
            <a:endParaRPr sz="4000">
              <a:solidFill>
                <a:srgbClr val="033C5B"/>
              </a:solidFill>
              <a:latin typeface="Arial"/>
              <a:ea typeface="Arial"/>
              <a:cs typeface="Arial"/>
              <a:sym typeface="Arial"/>
            </a:endParaRPr>
          </a:p>
        </p:txBody>
      </p:sp>
      <p:sp>
        <p:nvSpPr>
          <p:cNvPr id="315" name="Google Shape;315;p14"/>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16" name="Google Shape;316;p14"/>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17" name="Google Shape;317;p14"/>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18" name="Google Shape;318;p14"/>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14"/>
          <p:cNvSpPr txBox="1"/>
          <p:nvPr/>
        </p:nvSpPr>
        <p:spPr>
          <a:xfrm>
            <a:off x="9613816" y="3390900"/>
            <a:ext cx="6921584" cy="31700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Encourage students to take charge of their learning journey in the flipped classroom. Guide them to set personal learning goals and seek out resources independently.</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This approach fosters a sense of ownership and responsibility, critical for lifelong learning</a:t>
            </a:r>
            <a:r>
              <a:rPr lang="en-US" sz="1800">
                <a:solidFill>
                  <a:schemeClr val="dk1"/>
                </a:solidFill>
                <a:latin typeface="Calibri"/>
                <a:ea typeface="Calibri"/>
                <a:cs typeface="Calibri"/>
                <a:sym typeface="Calibri"/>
              </a:rPr>
              <a:t>.</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20" name="Google Shape;320;p14"/>
          <p:cNvPicPr preferRelativeResize="0"/>
          <p:nvPr/>
        </p:nvPicPr>
        <p:blipFill rotWithShape="1">
          <a:blip r:embed="rId7">
            <a:alphaModFix/>
          </a:blip>
          <a:srcRect b="0" l="0" r="0" t="0"/>
          <a:stretch/>
        </p:blipFill>
        <p:spPr>
          <a:xfrm>
            <a:off x="888854" y="2075049"/>
            <a:ext cx="7486650" cy="49911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24" name="Shape 324"/>
        <p:cNvGrpSpPr/>
        <p:nvPr/>
      </p:nvGrpSpPr>
      <p:grpSpPr>
        <a:xfrm>
          <a:off x="0" y="0"/>
          <a:ext cx="0" cy="0"/>
          <a:chOff x="0" y="0"/>
          <a:chExt cx="0" cy="0"/>
        </a:xfrm>
      </p:grpSpPr>
      <p:sp>
        <p:nvSpPr>
          <p:cNvPr id="325" name="Google Shape;325;p15"/>
          <p:cNvSpPr txBox="1"/>
          <p:nvPr/>
        </p:nvSpPr>
        <p:spPr>
          <a:xfrm>
            <a:off x="3058697" y="773904"/>
            <a:ext cx="13265244" cy="1997085"/>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Fostering independent learning in flipped classrooms</a:t>
            </a:r>
            <a:endParaRPr/>
          </a:p>
          <a:p>
            <a:pPr indent="0" lvl="0" marL="0" marR="0" rtl="0" algn="l">
              <a:lnSpc>
                <a:spcPct val="110001"/>
              </a:lnSpc>
              <a:spcBef>
                <a:spcPts val="0"/>
              </a:spcBef>
              <a:spcAft>
                <a:spcPts val="0"/>
              </a:spcAft>
              <a:buNone/>
            </a:pPr>
            <a:r>
              <a:t/>
            </a:r>
            <a:endParaRPr sz="6999">
              <a:solidFill>
                <a:srgbClr val="033C5B"/>
              </a:solidFill>
              <a:latin typeface="Arial"/>
              <a:ea typeface="Arial"/>
              <a:cs typeface="Arial"/>
              <a:sym typeface="Arial"/>
            </a:endParaRPr>
          </a:p>
        </p:txBody>
      </p:sp>
      <p:sp>
        <p:nvSpPr>
          <p:cNvPr id="326" name="Google Shape;326;p15"/>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15"/>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328" name="Google Shape;328;p15"/>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15"/>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330" name="Google Shape;330;p15"/>
          <p:cNvSpPr txBox="1"/>
          <p:nvPr/>
        </p:nvSpPr>
        <p:spPr>
          <a:xfrm>
            <a:off x="3058697" y="2006533"/>
            <a:ext cx="4789903" cy="5847755"/>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Tools and strategies for independence:</a:t>
            </a:r>
            <a:endParaRPr/>
          </a:p>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 </a:t>
            </a:r>
            <a:endParaRPr/>
          </a:p>
          <a:p>
            <a:pPr indent="0" lvl="0" marL="0" marR="0" rtl="0" algn="l">
              <a:spcBef>
                <a:spcPts val="0"/>
              </a:spcBef>
              <a:spcAft>
                <a:spcPts val="0"/>
              </a:spcAft>
              <a:buNone/>
            </a:pPr>
            <a:r>
              <a:rPr lang="en-US" sz="2600">
                <a:solidFill>
                  <a:schemeClr val="dk1"/>
                </a:solidFill>
                <a:latin typeface="Arial"/>
                <a:ea typeface="Arial"/>
                <a:cs typeface="Arial"/>
                <a:sym typeface="Arial"/>
              </a:rPr>
              <a:t>Introduce tools and strategies that support self-directed learning, such as educational apps, online research platforms, and learning journals.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Teach students how to effectively use these tools to explore subjects more deeply on their own.</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331" name="Google Shape;331;p1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32" name="Google Shape;332;p1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33" name="Google Shape;333;p1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34" name="Google Shape;334;p1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15"/>
          <p:cNvSpPr txBox="1"/>
          <p:nvPr/>
        </p:nvSpPr>
        <p:spPr>
          <a:xfrm>
            <a:off x="8271350" y="2006533"/>
            <a:ext cx="4789903" cy="566308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Building Critical Thinking Skills</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Focus on developing students' critical thinking and problem-solving skills. Encourage them to </a:t>
            </a:r>
            <a:r>
              <a:rPr b="1" lang="en-US" sz="2600">
                <a:solidFill>
                  <a:schemeClr val="dk1"/>
                </a:solidFill>
                <a:latin typeface="Arial"/>
                <a:ea typeface="Arial"/>
                <a:cs typeface="Arial"/>
                <a:sym typeface="Arial"/>
              </a:rPr>
              <a:t>question, analyze, and synthesize information </a:t>
            </a:r>
            <a:r>
              <a:rPr lang="en-US" sz="2600">
                <a:solidFill>
                  <a:schemeClr val="dk1"/>
                </a:solidFill>
                <a:latin typeface="Arial"/>
                <a:ea typeface="Arial"/>
                <a:cs typeface="Arial"/>
                <a:sym typeface="Arial"/>
              </a:rPr>
              <a:t>from their independent studies.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Use in-class time to challenge students with tasks that require application of their independently-gained knowledge.</a:t>
            </a:r>
            <a:endParaRPr sz="2600">
              <a:solidFill>
                <a:schemeClr val="dk1"/>
              </a:solidFill>
              <a:latin typeface="Arial"/>
              <a:ea typeface="Arial"/>
              <a:cs typeface="Arial"/>
              <a:sym typeface="Arial"/>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336" name="Google Shape;336;p15"/>
          <p:cNvSpPr txBox="1"/>
          <p:nvPr/>
        </p:nvSpPr>
        <p:spPr>
          <a:xfrm>
            <a:off x="13406598" y="2006533"/>
            <a:ext cx="4789903" cy="566308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Guidance and Support</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While promoting independence, provide consistent guidance and support. Regular check-ins and feedback sessions help ensure students are on track and engaged.</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Create a classroom culture where </a:t>
            </a:r>
            <a:r>
              <a:rPr b="1" lang="en-US" sz="2600">
                <a:solidFill>
                  <a:schemeClr val="dk1"/>
                </a:solidFill>
                <a:latin typeface="Arial"/>
                <a:ea typeface="Arial"/>
                <a:cs typeface="Arial"/>
                <a:sym typeface="Arial"/>
              </a:rPr>
              <a:t>seeking help is encouraged </a:t>
            </a:r>
            <a:r>
              <a:rPr lang="en-US" sz="2600">
                <a:solidFill>
                  <a:schemeClr val="dk1"/>
                </a:solidFill>
                <a:latin typeface="Arial"/>
                <a:ea typeface="Arial"/>
                <a:cs typeface="Arial"/>
                <a:sym typeface="Arial"/>
              </a:rPr>
              <a:t>and viewed as a part of the learning process.</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pic>
        <p:nvPicPr>
          <p:cNvPr id="337" name="Google Shape;337;p15"/>
          <p:cNvPicPr preferRelativeResize="0"/>
          <p:nvPr/>
        </p:nvPicPr>
        <p:blipFill rotWithShape="1">
          <a:blip r:embed="rId7">
            <a:alphaModFix/>
          </a:blip>
          <a:srcRect b="0" l="0" r="0" t="0"/>
          <a:stretch/>
        </p:blipFill>
        <p:spPr>
          <a:xfrm>
            <a:off x="16024122" y="6691376"/>
            <a:ext cx="1928025" cy="19280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41" name="Shape 341"/>
        <p:cNvGrpSpPr/>
        <p:nvPr/>
      </p:nvGrpSpPr>
      <p:grpSpPr>
        <a:xfrm>
          <a:off x="0" y="0"/>
          <a:ext cx="0" cy="0"/>
          <a:chOff x="0" y="0"/>
          <a:chExt cx="0" cy="0"/>
        </a:xfrm>
      </p:grpSpPr>
      <p:sp>
        <p:nvSpPr>
          <p:cNvPr id="342" name="Google Shape;342;p16"/>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Integrating Formative Assessments in a Flipped Classroom</a:t>
            </a:r>
            <a:endParaRPr sz="4000">
              <a:solidFill>
                <a:srgbClr val="033C5B"/>
              </a:solidFill>
              <a:latin typeface="Arial"/>
              <a:ea typeface="Arial"/>
              <a:cs typeface="Arial"/>
              <a:sym typeface="Arial"/>
            </a:endParaRPr>
          </a:p>
        </p:txBody>
      </p:sp>
      <p:sp>
        <p:nvSpPr>
          <p:cNvPr id="343" name="Google Shape;343;p16"/>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16"/>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345" name="Google Shape;345;p16"/>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16"/>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347" name="Google Shape;347;p16"/>
          <p:cNvSpPr txBox="1"/>
          <p:nvPr/>
        </p:nvSpPr>
        <p:spPr>
          <a:xfrm>
            <a:off x="3058697" y="2006533"/>
            <a:ext cx="4789903" cy="6463308"/>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Continuous Learning through Formative Assessments</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Utilize formative assessments to continually gauge student understanding and progress in a flipped classroom. These can include quizzes, reflections, or informal discussions.</a:t>
            </a:r>
            <a:br>
              <a:rPr lang="en-US" sz="2600">
                <a:solidFill>
                  <a:schemeClr val="dk1"/>
                </a:solidFill>
                <a:latin typeface="Arial"/>
                <a:ea typeface="Arial"/>
                <a:cs typeface="Arial"/>
                <a:sym typeface="Arial"/>
              </a:rPr>
            </a:b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This approach allows for timely feedback and adjustments to teaching strategies, ensuring that learning is responsive and adaptive.</a:t>
            </a:r>
            <a:endParaRPr sz="2600">
              <a:solidFill>
                <a:schemeClr val="dk1"/>
              </a:solidFill>
              <a:latin typeface="Arial"/>
              <a:ea typeface="Arial"/>
              <a:cs typeface="Arial"/>
              <a:sym typeface="Arial"/>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348" name="Google Shape;348;p1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49" name="Google Shape;349;p1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50" name="Google Shape;350;p1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51" name="Google Shape;351;p1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16"/>
          <p:cNvSpPr txBox="1"/>
          <p:nvPr/>
        </p:nvSpPr>
        <p:spPr>
          <a:xfrm>
            <a:off x="8458200" y="2006533"/>
            <a:ext cx="4789903" cy="6063198"/>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Designing Effective Formative Assessments</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Design assessments that align with the learning objectives of the flipped classroom. Ensure they are varied and engaging, catering to different learning styles.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Incorporate assessments seamlessly into both online and face-to-face components for a comprehensive evaluation of student learning.</a:t>
            </a:r>
            <a:endParaRPr sz="2600">
              <a:solidFill>
                <a:schemeClr val="dk1"/>
              </a:solidFill>
              <a:latin typeface="Arial"/>
              <a:ea typeface="Arial"/>
              <a:cs typeface="Arial"/>
              <a:sym typeface="Arial"/>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pic>
        <p:nvPicPr>
          <p:cNvPr id="353" name="Google Shape;353;p16"/>
          <p:cNvPicPr preferRelativeResize="0"/>
          <p:nvPr/>
        </p:nvPicPr>
        <p:blipFill rotWithShape="1">
          <a:blip r:embed="rId7">
            <a:alphaModFix/>
          </a:blip>
          <a:srcRect b="0" l="0" r="0" t="0"/>
          <a:stretch/>
        </p:blipFill>
        <p:spPr>
          <a:xfrm>
            <a:off x="14097000" y="4076700"/>
            <a:ext cx="2539682" cy="253968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57" name="Shape 357"/>
        <p:cNvGrpSpPr/>
        <p:nvPr/>
      </p:nvGrpSpPr>
      <p:grpSpPr>
        <a:xfrm>
          <a:off x="0" y="0"/>
          <a:ext cx="0" cy="0"/>
          <a:chOff x="0" y="0"/>
          <a:chExt cx="0" cy="0"/>
        </a:xfrm>
      </p:grpSpPr>
      <p:sp>
        <p:nvSpPr>
          <p:cNvPr id="358" name="Google Shape;358;p17"/>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Integrating Formative Assessments in a Flipped Classroom</a:t>
            </a:r>
            <a:endParaRPr sz="4000">
              <a:solidFill>
                <a:srgbClr val="033C5B"/>
              </a:solidFill>
              <a:latin typeface="Arial"/>
              <a:ea typeface="Arial"/>
              <a:cs typeface="Arial"/>
              <a:sym typeface="Arial"/>
            </a:endParaRPr>
          </a:p>
        </p:txBody>
      </p:sp>
      <p:sp>
        <p:nvSpPr>
          <p:cNvPr id="359" name="Google Shape;359;p17"/>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17"/>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361" name="Google Shape;361;p17"/>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17"/>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363" name="Google Shape;363;p1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64" name="Google Shape;364;p1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65" name="Google Shape;365;p17"/>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66" name="Google Shape;366;p17"/>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17"/>
          <p:cNvSpPr txBox="1"/>
          <p:nvPr/>
        </p:nvSpPr>
        <p:spPr>
          <a:xfrm>
            <a:off x="8763000" y="2011886"/>
            <a:ext cx="4789903" cy="6063198"/>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Student Participation in Assessment Design</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Involve students in creating some of their formative assessments. This could include peer assessments or student-designed quizzes.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Such participation fosters a deeper engagement with the material and a better understanding of the assessment process.</a:t>
            </a:r>
            <a:endParaRPr sz="2600">
              <a:solidFill>
                <a:schemeClr val="dk1"/>
              </a:solidFill>
              <a:latin typeface="Arial"/>
              <a:ea typeface="Arial"/>
              <a:cs typeface="Arial"/>
              <a:sym typeface="Arial"/>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368" name="Google Shape;368;p17"/>
          <p:cNvSpPr txBox="1"/>
          <p:nvPr/>
        </p:nvSpPr>
        <p:spPr>
          <a:xfrm>
            <a:off x="3235623" y="2011886"/>
            <a:ext cx="4789903" cy="5262979"/>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Feedback as a Tool for Growth</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Emphasize the importance of providing constructive feedback through formative assessments. Feedback should guide students towards deeper understanding and improvement.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Encourage students to reflect on feedback and use it to enhance their learning process.</a:t>
            </a:r>
            <a:endParaRPr sz="2600">
              <a:solidFill>
                <a:schemeClr val="dk1"/>
              </a:solidFill>
              <a:latin typeface="Arial"/>
              <a:ea typeface="Arial"/>
              <a:cs typeface="Arial"/>
              <a:sym typeface="Arial"/>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pic>
        <p:nvPicPr>
          <p:cNvPr id="369" name="Google Shape;369;p17"/>
          <p:cNvPicPr preferRelativeResize="0"/>
          <p:nvPr/>
        </p:nvPicPr>
        <p:blipFill rotWithShape="1">
          <a:blip r:embed="rId7">
            <a:alphaModFix/>
          </a:blip>
          <a:srcRect b="0" l="0" r="0" t="0"/>
          <a:stretch/>
        </p:blipFill>
        <p:spPr>
          <a:xfrm>
            <a:off x="14783974" y="5180375"/>
            <a:ext cx="2884147" cy="311138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73" name="Shape 373"/>
        <p:cNvGrpSpPr/>
        <p:nvPr/>
      </p:nvGrpSpPr>
      <p:grpSpPr>
        <a:xfrm>
          <a:off x="0" y="0"/>
          <a:ext cx="0" cy="0"/>
          <a:chOff x="0" y="0"/>
          <a:chExt cx="0" cy="0"/>
        </a:xfrm>
      </p:grpSpPr>
      <p:sp>
        <p:nvSpPr>
          <p:cNvPr id="374" name="Google Shape;374;p18"/>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18"/>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376" name="Google Shape;376;p18"/>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377" name="Google Shape;377;p18"/>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378" name="Google Shape;378;p18"/>
          <p:cNvSpPr txBox="1"/>
          <p:nvPr/>
        </p:nvSpPr>
        <p:spPr>
          <a:xfrm>
            <a:off x="9613816" y="685839"/>
            <a:ext cx="6457864" cy="123110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4000">
                <a:solidFill>
                  <a:srgbClr val="033C5B"/>
                </a:solidFill>
                <a:latin typeface="Arial"/>
                <a:ea typeface="Arial"/>
                <a:cs typeface="Arial"/>
                <a:sym typeface="Arial"/>
              </a:rPr>
              <a:t>Enhancing collaboration in flipped learning</a:t>
            </a:r>
            <a:endParaRPr sz="4000">
              <a:solidFill>
                <a:srgbClr val="033C5B"/>
              </a:solidFill>
              <a:latin typeface="Arial"/>
              <a:ea typeface="Arial"/>
              <a:cs typeface="Arial"/>
              <a:sym typeface="Arial"/>
            </a:endParaRPr>
          </a:p>
        </p:txBody>
      </p:sp>
      <p:sp>
        <p:nvSpPr>
          <p:cNvPr id="379" name="Google Shape;379;p18"/>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80" name="Google Shape;380;p18"/>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81" name="Google Shape;381;p18"/>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82" name="Google Shape;382;p18"/>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18"/>
          <p:cNvSpPr txBox="1"/>
          <p:nvPr/>
        </p:nvSpPr>
        <p:spPr>
          <a:xfrm>
            <a:off x="9829800" y="2857500"/>
            <a:ext cx="7391400" cy="437042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Promoting Collaborative Skills</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Emphasize the importance of </a:t>
            </a:r>
            <a:r>
              <a:rPr b="1" lang="en-US" sz="2600">
                <a:solidFill>
                  <a:schemeClr val="dk1"/>
                </a:solidFill>
                <a:latin typeface="Arial"/>
                <a:ea typeface="Arial"/>
                <a:cs typeface="Arial"/>
                <a:sym typeface="Arial"/>
              </a:rPr>
              <a:t>teamwork</a:t>
            </a:r>
            <a:r>
              <a:rPr lang="en-US" sz="2600">
                <a:solidFill>
                  <a:schemeClr val="dk1"/>
                </a:solidFill>
                <a:latin typeface="Arial"/>
                <a:ea typeface="Arial"/>
                <a:cs typeface="Arial"/>
                <a:sym typeface="Arial"/>
              </a:rPr>
              <a:t> and </a:t>
            </a:r>
            <a:r>
              <a:rPr b="1" lang="en-US" sz="2600">
                <a:solidFill>
                  <a:schemeClr val="dk1"/>
                </a:solidFill>
                <a:latin typeface="Arial"/>
                <a:ea typeface="Arial"/>
                <a:cs typeface="Arial"/>
                <a:sym typeface="Arial"/>
              </a:rPr>
              <a:t>collaboration</a:t>
            </a:r>
            <a:r>
              <a:rPr lang="en-US" sz="2600">
                <a:solidFill>
                  <a:schemeClr val="dk1"/>
                </a:solidFill>
                <a:latin typeface="Arial"/>
                <a:ea typeface="Arial"/>
                <a:cs typeface="Arial"/>
                <a:sym typeface="Arial"/>
              </a:rPr>
              <a:t> in the flipped classroom setting. Discuss how these skills are vital for both academic success and future career preparedness.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Introduce activities that require group work and collaborative problem-solving, fostering peer interaction and cooperative learning.</a:t>
            </a:r>
            <a:endParaRPr sz="26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84" name="Google Shape;384;p18"/>
          <p:cNvPicPr preferRelativeResize="0"/>
          <p:nvPr/>
        </p:nvPicPr>
        <p:blipFill rotWithShape="1">
          <a:blip r:embed="rId7">
            <a:alphaModFix/>
          </a:blip>
          <a:srcRect b="0" l="0" r="0" t="0"/>
          <a:stretch/>
        </p:blipFill>
        <p:spPr>
          <a:xfrm>
            <a:off x="2069968" y="722692"/>
            <a:ext cx="5108676" cy="765535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88" name="Shape 388"/>
        <p:cNvGrpSpPr/>
        <p:nvPr/>
      </p:nvGrpSpPr>
      <p:grpSpPr>
        <a:xfrm>
          <a:off x="0" y="0"/>
          <a:ext cx="0" cy="0"/>
          <a:chOff x="0" y="0"/>
          <a:chExt cx="0" cy="0"/>
        </a:xfrm>
      </p:grpSpPr>
      <p:sp>
        <p:nvSpPr>
          <p:cNvPr id="389" name="Google Shape;389;p19"/>
          <p:cNvSpPr txBox="1"/>
          <p:nvPr/>
        </p:nvSpPr>
        <p:spPr>
          <a:xfrm>
            <a:off x="734019" y="1789147"/>
            <a:ext cx="14177966" cy="1886735"/>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4000">
                <a:solidFill>
                  <a:srgbClr val="033C5B"/>
                </a:solidFill>
                <a:latin typeface="Arial"/>
                <a:ea typeface="Arial"/>
                <a:cs typeface="Arial"/>
                <a:sym typeface="Arial"/>
              </a:rPr>
              <a:t>Enhancing collaboration in flipped learning</a:t>
            </a:r>
            <a:endParaRPr/>
          </a:p>
          <a:p>
            <a:pPr indent="0" lvl="0" marL="0" marR="0" rtl="0" algn="l">
              <a:lnSpc>
                <a:spcPct val="110012"/>
              </a:lnSpc>
              <a:spcBef>
                <a:spcPts val="0"/>
              </a:spcBef>
              <a:spcAft>
                <a:spcPts val="0"/>
              </a:spcAft>
              <a:buNone/>
            </a:pPr>
            <a:r>
              <a:t/>
            </a:r>
            <a:endParaRPr sz="8799">
              <a:solidFill>
                <a:srgbClr val="033C5B"/>
              </a:solidFill>
              <a:latin typeface="Arial"/>
              <a:ea typeface="Arial"/>
              <a:cs typeface="Arial"/>
              <a:sym typeface="Arial"/>
            </a:endParaRPr>
          </a:p>
        </p:txBody>
      </p:sp>
      <p:sp>
        <p:nvSpPr>
          <p:cNvPr id="390" name="Google Shape;390;p19"/>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19"/>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19"/>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393" name="Google Shape;393;p19"/>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394" name="Google Shape;394;p1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395" name="Google Shape;395;p1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396" name="Google Shape;396;p1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97" name="Google Shape;397;p1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19"/>
          <p:cNvSpPr txBox="1"/>
          <p:nvPr/>
        </p:nvSpPr>
        <p:spPr>
          <a:xfrm>
            <a:off x="734019" y="2857500"/>
            <a:ext cx="4676181" cy="63709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Tools for Facilitating Collaboration</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Leverage digital tools to facilitate collaboration, both in and out of the classroom. This includes using platforms like online discussion forums, collaborative document editors, or project management tools.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Provide guidelines and training on how to use these tools effectively for group projects and collaborative activities.</a:t>
            </a:r>
            <a:endParaRPr sz="26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9" name="Google Shape;399;p19"/>
          <p:cNvSpPr txBox="1"/>
          <p:nvPr/>
        </p:nvSpPr>
        <p:spPr>
          <a:xfrm>
            <a:off x="12261615" y="2857499"/>
            <a:ext cx="4676181" cy="59708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Assessing Group Work</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Develop fair and transparent methods to assess group projects and collaborative activities. Include criteria for individual contributions as well as group dynamics.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Consider self and peer assessments as part of the evaluation process to promote accountability and reflection on collaborative skills.</a:t>
            </a:r>
            <a:endParaRPr sz="2600">
              <a:solidFill>
                <a:schemeClr val="dk1"/>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0" name="Google Shape;400;p19"/>
          <p:cNvSpPr txBox="1"/>
          <p:nvPr/>
        </p:nvSpPr>
        <p:spPr>
          <a:xfrm>
            <a:off x="6292762" y="2857500"/>
            <a:ext cx="4676181" cy="609397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Building a Community of Learners</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Focus on creating a supportive learning environment where students feel comfortable sharing ideas and working together.</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Implement strategies like peer reviews, study groups, and discussion circles to encourage a sense of community and mutual support among students.</a:t>
            </a:r>
            <a:endParaRPr sz="260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95" name="Shape 95"/>
        <p:cNvGrpSpPr/>
        <p:nvPr/>
      </p:nvGrpSpPr>
      <p:grpSpPr>
        <a:xfrm>
          <a:off x="0" y="0"/>
          <a:ext cx="0" cy="0"/>
          <a:chOff x="0" y="0"/>
          <a:chExt cx="0" cy="0"/>
        </a:xfrm>
      </p:grpSpPr>
      <p:sp>
        <p:nvSpPr>
          <p:cNvPr id="96" name="Google Shape;96;p2"/>
          <p:cNvSpPr txBox="1"/>
          <p:nvPr/>
        </p:nvSpPr>
        <p:spPr>
          <a:xfrm>
            <a:off x="1028700" y="827483"/>
            <a:ext cx="6990285" cy="1960191"/>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lang="en-US" sz="6999">
                <a:solidFill>
                  <a:srgbClr val="033C5B"/>
                </a:solidFill>
                <a:latin typeface="Arial"/>
                <a:ea typeface="Arial"/>
                <a:cs typeface="Arial"/>
                <a:sym typeface="Arial"/>
              </a:rPr>
              <a:t>Learning Objectives</a:t>
            </a:r>
            <a:endParaRPr/>
          </a:p>
        </p:txBody>
      </p:sp>
      <p:sp>
        <p:nvSpPr>
          <p:cNvPr id="97" name="Google Shape;97;p2"/>
          <p:cNvSpPr txBox="1"/>
          <p:nvPr/>
        </p:nvSpPr>
        <p:spPr>
          <a:xfrm>
            <a:off x="1028700" y="3069101"/>
            <a:ext cx="6990285" cy="5001369"/>
          </a:xfrm>
          <a:prstGeom prst="rect">
            <a:avLst/>
          </a:prstGeom>
          <a:noFill/>
          <a:ln>
            <a:noFill/>
          </a:ln>
        </p:spPr>
        <p:txBody>
          <a:bodyPr anchorCtr="0" anchor="t" bIns="0" lIns="0" spcFirstLastPara="1" rIns="0" wrap="square" tIns="0">
            <a:spAutoFit/>
          </a:bodyPr>
          <a:lstStyle/>
          <a:p>
            <a:pPr indent="-302260" lvl="1" marL="604519" marR="0" rtl="0" algn="l">
              <a:lnSpc>
                <a:spcPct val="150730"/>
              </a:lnSpc>
              <a:spcBef>
                <a:spcPts val="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Understand the Role of Novelty in Learning</a:t>
            </a:r>
            <a:endParaRPr b="0" i="0" sz="2600" u="none" cap="none" strike="noStrike">
              <a:solidFill>
                <a:srgbClr val="121212"/>
              </a:solidFill>
              <a:latin typeface="Arial"/>
              <a:ea typeface="Arial"/>
              <a:cs typeface="Arial"/>
              <a:sym typeface="Arial"/>
            </a:endParaRPr>
          </a:p>
          <a:p>
            <a:pPr indent="-302260" lvl="1" marL="604519" marR="0" rtl="0" algn="l">
              <a:lnSpc>
                <a:spcPct val="150730"/>
              </a:lnSpc>
              <a:spcBef>
                <a:spcPts val="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Maximize Effective Face-to-Face Interactions</a:t>
            </a:r>
            <a:r>
              <a:rPr b="0" i="0" lang="en-US" sz="2600" u="none" cap="none" strike="noStrike">
                <a:solidFill>
                  <a:schemeClr val="dk1"/>
                </a:solidFill>
                <a:latin typeface="Arial"/>
                <a:ea typeface="Arial"/>
                <a:cs typeface="Arial"/>
                <a:sym typeface="Arial"/>
              </a:rPr>
              <a:t>:</a:t>
            </a:r>
            <a:endParaRPr b="0" i="0" sz="2600" u="none" cap="none" strike="noStrike">
              <a:solidFill>
                <a:srgbClr val="121212"/>
              </a:solidFill>
              <a:latin typeface="Arial"/>
              <a:ea typeface="Arial"/>
              <a:cs typeface="Arial"/>
              <a:sym typeface="Arial"/>
            </a:endParaRPr>
          </a:p>
          <a:p>
            <a:pPr indent="-302260" lvl="1" marL="604519" marR="0" rtl="0" algn="l">
              <a:lnSpc>
                <a:spcPct val="150730"/>
              </a:lnSpc>
              <a:spcBef>
                <a:spcPts val="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Facilitate Effective Student Planning</a:t>
            </a:r>
            <a:r>
              <a:rPr b="0" i="0" lang="en-US" sz="2600" u="none" cap="none" strike="noStrike">
                <a:solidFill>
                  <a:schemeClr val="dk1"/>
                </a:solidFill>
                <a:latin typeface="Arial"/>
                <a:ea typeface="Arial"/>
                <a:cs typeface="Arial"/>
                <a:sym typeface="Arial"/>
              </a:rPr>
              <a:t>:</a:t>
            </a:r>
            <a:endParaRPr/>
          </a:p>
          <a:p>
            <a:pPr indent="-302260" lvl="1" marL="604519" marR="0" rtl="0" algn="l">
              <a:lnSpc>
                <a:spcPct val="150730"/>
              </a:lnSpc>
              <a:spcBef>
                <a:spcPts val="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Develop Key Student Skills for Flipped Learning</a:t>
            </a:r>
            <a:r>
              <a:rPr b="0" i="0" lang="en-US" sz="2600" u="none" cap="none" strike="noStrike">
                <a:solidFill>
                  <a:schemeClr val="dk1"/>
                </a:solidFill>
                <a:latin typeface="Arial"/>
                <a:ea typeface="Arial"/>
                <a:cs typeface="Arial"/>
                <a:sym typeface="Arial"/>
              </a:rPr>
              <a:t>:</a:t>
            </a:r>
            <a:endParaRPr/>
          </a:p>
          <a:p>
            <a:pPr indent="-302260" lvl="1" marL="604519" marR="0" rtl="0" algn="l">
              <a:lnSpc>
                <a:spcPct val="150730"/>
              </a:lnSpc>
              <a:spcBef>
                <a:spcPts val="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Promote Continuous Improvement and Adaptability</a:t>
            </a:r>
            <a:r>
              <a:rPr b="0" i="0" lang="en-US" sz="2600" u="none" cap="none" strike="noStrike">
                <a:solidFill>
                  <a:schemeClr val="dk1"/>
                </a:solidFill>
                <a:latin typeface="Arial"/>
                <a:ea typeface="Arial"/>
                <a:cs typeface="Arial"/>
                <a:sym typeface="Arial"/>
              </a:rPr>
              <a:t>:</a:t>
            </a:r>
            <a:endParaRPr/>
          </a:p>
          <a:p>
            <a:pPr indent="-302260" lvl="1" marL="604519" marR="0" rtl="0" algn="l">
              <a:lnSpc>
                <a:spcPct val="150730"/>
              </a:lnSpc>
              <a:spcBef>
                <a:spcPts val="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Apply Practical Techniques for Flipping the Classroom</a:t>
            </a:r>
            <a:endParaRPr b="0" i="0" sz="2600" u="none" cap="none" strike="noStrike">
              <a:solidFill>
                <a:srgbClr val="121212"/>
              </a:solidFill>
              <a:latin typeface="Arial"/>
              <a:ea typeface="Arial"/>
              <a:cs typeface="Arial"/>
              <a:sym typeface="Arial"/>
            </a:endParaRPr>
          </a:p>
        </p:txBody>
      </p:sp>
      <p:sp>
        <p:nvSpPr>
          <p:cNvPr id="98" name="Google Shape;98;p2"/>
          <p:cNvSpPr/>
          <p:nvPr/>
        </p:nvSpPr>
        <p:spPr>
          <a:xfrm>
            <a:off x="9144000" y="3783991"/>
            <a:ext cx="9144000" cy="65030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2"/>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2"/>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01" name="Google Shape;101;p2"/>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02" name="Google Shape;102;p2"/>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03" name="Google Shape;103;p2"/>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04" name="Google Shape;104;p2"/>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04" name="Shape 404"/>
        <p:cNvGrpSpPr/>
        <p:nvPr/>
      </p:nvGrpSpPr>
      <p:grpSpPr>
        <a:xfrm>
          <a:off x="0" y="0"/>
          <a:ext cx="0" cy="0"/>
          <a:chOff x="0" y="0"/>
          <a:chExt cx="0" cy="0"/>
        </a:xfrm>
      </p:grpSpPr>
      <p:sp>
        <p:nvSpPr>
          <p:cNvPr id="405" name="Google Shape;405;p20"/>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20"/>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407" name="Google Shape;407;p20"/>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20"/>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409" name="Google Shape;409;p20"/>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410" name="Google Shape;410;p20"/>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411" name="Google Shape;411;p20"/>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20"/>
          <p:cNvSpPr/>
          <p:nvPr/>
        </p:nvSpPr>
        <p:spPr>
          <a:xfrm>
            <a:off x="14903577" y="4232068"/>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413" name="Google Shape;413;p20"/>
          <p:cNvSpPr txBox="1"/>
          <p:nvPr/>
        </p:nvSpPr>
        <p:spPr>
          <a:xfrm>
            <a:off x="3058697" y="773904"/>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Reflection Activity</a:t>
            </a:r>
            <a:endParaRPr/>
          </a:p>
        </p:txBody>
      </p:sp>
      <p:sp>
        <p:nvSpPr>
          <p:cNvPr id="414" name="Google Shape;414;p20"/>
          <p:cNvSpPr txBox="1"/>
          <p:nvPr/>
        </p:nvSpPr>
        <p:spPr>
          <a:xfrm>
            <a:off x="3058697" y="2006533"/>
            <a:ext cx="10276303" cy="6063198"/>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1.Reflect on Your Current Approach</a:t>
            </a:r>
            <a:r>
              <a:rPr lang="en-US" sz="2600">
                <a:solidFill>
                  <a:schemeClr val="dk1"/>
                </a:solidFill>
                <a:latin typeface="Arial"/>
                <a:ea typeface="Arial"/>
                <a:cs typeface="Arial"/>
                <a:sym typeface="Arial"/>
              </a:rPr>
              <a:t>:</a:t>
            </a:r>
            <a:endParaRPr/>
          </a:p>
          <a:p>
            <a:pPr indent="0" lvl="1" marL="457200" marR="0" rtl="0" algn="l">
              <a:spcBef>
                <a:spcPts val="0"/>
              </a:spcBef>
              <a:spcAft>
                <a:spcPts val="0"/>
              </a:spcAft>
              <a:buNone/>
            </a:pPr>
            <a:r>
              <a:rPr b="0" i="0" lang="en-US" sz="2600" u="none" cap="none" strike="noStrike">
                <a:solidFill>
                  <a:schemeClr val="dk1"/>
                </a:solidFill>
                <a:latin typeface="Arial"/>
                <a:ea typeface="Arial"/>
                <a:cs typeface="Arial"/>
                <a:sym typeface="Arial"/>
              </a:rPr>
              <a:t>Reflect on your current teaching methodologies. How do they align with the flipped classroom model? Identify areas that could benefit from flipping.</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2.Plan a Flipped Lesson</a:t>
            </a:r>
            <a:r>
              <a:rPr lang="en-US" sz="2600">
                <a:solidFill>
                  <a:schemeClr val="dk1"/>
                </a:solidFill>
                <a:latin typeface="Arial"/>
                <a:ea typeface="Arial"/>
                <a:cs typeface="Arial"/>
                <a:sym typeface="Arial"/>
              </a:rPr>
              <a:t>:</a:t>
            </a:r>
            <a:endParaRPr/>
          </a:p>
          <a:p>
            <a:pPr indent="0" lvl="1" marL="457200" marR="0" rtl="0" algn="l">
              <a:spcBef>
                <a:spcPts val="0"/>
              </a:spcBef>
              <a:spcAft>
                <a:spcPts val="0"/>
              </a:spcAft>
              <a:buNone/>
            </a:pPr>
            <a:r>
              <a:rPr b="0" i="0" lang="en-US" sz="2600" u="none" cap="none" strike="noStrike">
                <a:solidFill>
                  <a:schemeClr val="dk1"/>
                </a:solidFill>
                <a:latin typeface="Arial"/>
                <a:ea typeface="Arial"/>
                <a:cs typeface="Arial"/>
                <a:sym typeface="Arial"/>
              </a:rPr>
              <a:t>Choose a topic or lesson you currently teach. Reimagine it using the flipped classroom model. Outline what students will do at home (e.g., watching videos, reading materials) and in-class activities (e.g., discussions, projects).</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3.Integrate New Strategies</a:t>
            </a:r>
            <a:r>
              <a:rPr lang="en-US" sz="2600">
                <a:solidFill>
                  <a:schemeClr val="dk1"/>
                </a:solidFill>
                <a:latin typeface="Arial"/>
                <a:ea typeface="Arial"/>
                <a:cs typeface="Arial"/>
                <a:sym typeface="Arial"/>
              </a:rPr>
              <a:t>:</a:t>
            </a:r>
            <a:endParaRPr/>
          </a:p>
          <a:p>
            <a:pPr indent="0" lvl="1" marL="457200" marR="0" rtl="0" algn="l">
              <a:spcBef>
                <a:spcPts val="0"/>
              </a:spcBef>
              <a:spcAft>
                <a:spcPts val="0"/>
              </a:spcAft>
              <a:buNone/>
            </a:pPr>
            <a:r>
              <a:rPr b="0" i="0" lang="en-US" sz="2600" u="none" cap="none" strike="noStrike">
                <a:solidFill>
                  <a:schemeClr val="dk1"/>
                </a:solidFill>
                <a:latin typeface="Arial"/>
                <a:ea typeface="Arial"/>
                <a:cs typeface="Arial"/>
                <a:sym typeface="Arial"/>
              </a:rPr>
              <a:t>Incorporate at least two new strategies discussed in Unit 4.4 into your lesson plan. This could include specific technology tools, formative assessment techniques, or methods for fostering independent learning.</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415" name="Google Shape;415;p20"/>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19" name="Shape 419"/>
        <p:cNvGrpSpPr/>
        <p:nvPr/>
      </p:nvGrpSpPr>
      <p:grpSpPr>
        <a:xfrm>
          <a:off x="0" y="0"/>
          <a:ext cx="0" cy="0"/>
          <a:chOff x="0" y="0"/>
          <a:chExt cx="0" cy="0"/>
        </a:xfrm>
      </p:grpSpPr>
      <p:sp>
        <p:nvSpPr>
          <p:cNvPr id="420" name="Google Shape;420;p21"/>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21"/>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422" name="Google Shape;422;p21"/>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21"/>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424" name="Google Shape;424;p21"/>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425" name="Google Shape;425;p21"/>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426" name="Google Shape;426;p21"/>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21"/>
          <p:cNvSpPr/>
          <p:nvPr/>
        </p:nvSpPr>
        <p:spPr>
          <a:xfrm>
            <a:off x="14903577" y="4232068"/>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428" name="Google Shape;428;p21"/>
          <p:cNvSpPr txBox="1"/>
          <p:nvPr/>
        </p:nvSpPr>
        <p:spPr>
          <a:xfrm>
            <a:off x="3058697" y="773904"/>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Reflection Activity</a:t>
            </a:r>
            <a:endParaRPr/>
          </a:p>
        </p:txBody>
      </p:sp>
      <p:sp>
        <p:nvSpPr>
          <p:cNvPr id="429" name="Google Shape;429;p21"/>
          <p:cNvSpPr txBox="1"/>
          <p:nvPr/>
        </p:nvSpPr>
        <p:spPr>
          <a:xfrm>
            <a:off x="3058697" y="2006533"/>
            <a:ext cx="10885903" cy="6063198"/>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4.Peer Review and Feedback</a:t>
            </a:r>
            <a:r>
              <a:rPr lang="en-US" sz="2600">
                <a:solidFill>
                  <a:schemeClr val="dk1"/>
                </a:solidFill>
                <a:latin typeface="Arial"/>
                <a:ea typeface="Arial"/>
                <a:cs typeface="Arial"/>
                <a:sym typeface="Arial"/>
              </a:rPr>
              <a:t>:</a:t>
            </a:r>
            <a:endParaRPr/>
          </a:p>
          <a:p>
            <a:pPr indent="0" lvl="1" marL="457200" marR="0" rtl="0" algn="l">
              <a:spcBef>
                <a:spcPts val="0"/>
              </a:spcBef>
              <a:spcAft>
                <a:spcPts val="0"/>
              </a:spcAft>
              <a:buNone/>
            </a:pPr>
            <a:r>
              <a:rPr b="0" i="0" lang="en-US" sz="2600" u="none" cap="none" strike="noStrike">
                <a:solidFill>
                  <a:schemeClr val="dk1"/>
                </a:solidFill>
                <a:latin typeface="Arial"/>
                <a:ea typeface="Arial"/>
                <a:cs typeface="Arial"/>
                <a:sym typeface="Arial"/>
              </a:rPr>
              <a:t>If possible, share your flipped lesson plan with a colleague for feedback. Discuss what might work well and what challenges could arise.</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5.Implementation and Reflection</a:t>
            </a:r>
            <a:r>
              <a:rPr lang="en-US" sz="2600">
                <a:solidFill>
                  <a:schemeClr val="dk1"/>
                </a:solidFill>
                <a:latin typeface="Arial"/>
                <a:ea typeface="Arial"/>
                <a:cs typeface="Arial"/>
                <a:sym typeface="Arial"/>
              </a:rPr>
              <a:t>:</a:t>
            </a:r>
            <a:endParaRPr/>
          </a:p>
          <a:p>
            <a:pPr indent="0" lvl="1" marL="457200" marR="0" rtl="0" algn="l">
              <a:spcBef>
                <a:spcPts val="0"/>
              </a:spcBef>
              <a:spcAft>
                <a:spcPts val="0"/>
              </a:spcAft>
              <a:buNone/>
            </a:pPr>
            <a:r>
              <a:rPr b="0" i="0" lang="en-US" sz="2600" u="none" cap="none" strike="noStrike">
                <a:solidFill>
                  <a:schemeClr val="dk1"/>
                </a:solidFill>
                <a:latin typeface="Arial"/>
                <a:ea typeface="Arial"/>
                <a:cs typeface="Arial"/>
                <a:sym typeface="Arial"/>
              </a:rPr>
              <a:t>Implement the flipped lesson in your classroom (if feasible). Afterward, reflect on the experience. What worked well? What challenges did you face? How did students respond?</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6.Evaluate and Adjust</a:t>
            </a:r>
            <a:r>
              <a:rPr lang="en-US" sz="2600">
                <a:solidFill>
                  <a:schemeClr val="dk1"/>
                </a:solidFill>
                <a:latin typeface="Arial"/>
                <a:ea typeface="Arial"/>
                <a:cs typeface="Arial"/>
                <a:sym typeface="Arial"/>
              </a:rPr>
              <a:t>:</a:t>
            </a:r>
            <a:endParaRPr/>
          </a:p>
          <a:p>
            <a:pPr indent="0" lvl="1" marL="457200" marR="0" rtl="0" algn="l">
              <a:spcBef>
                <a:spcPts val="0"/>
              </a:spcBef>
              <a:spcAft>
                <a:spcPts val="0"/>
              </a:spcAft>
              <a:buNone/>
            </a:pPr>
            <a:r>
              <a:rPr b="0" i="0" lang="en-US" sz="2600" u="none" cap="none" strike="noStrike">
                <a:solidFill>
                  <a:schemeClr val="dk1"/>
                </a:solidFill>
                <a:latin typeface="Arial"/>
                <a:ea typeface="Arial"/>
                <a:cs typeface="Arial"/>
                <a:sym typeface="Arial"/>
              </a:rPr>
              <a:t>Based on your reflection and student feedback, identify adjustments to improve the experience. Consider aspects like student engagement, understanding of the material, and overall classroom dynamics.</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7.Journaling</a:t>
            </a:r>
            <a:r>
              <a:rPr lang="en-US" sz="2600">
                <a:solidFill>
                  <a:schemeClr val="dk1"/>
                </a:solidFill>
                <a:latin typeface="Arial"/>
                <a:ea typeface="Arial"/>
                <a:cs typeface="Arial"/>
                <a:sym typeface="Arial"/>
              </a:rPr>
              <a:t>:</a:t>
            </a:r>
            <a:endParaRPr/>
          </a:p>
          <a:p>
            <a:pPr indent="0" lvl="1" marL="457200" marR="0" rtl="0" algn="l">
              <a:spcBef>
                <a:spcPts val="0"/>
              </a:spcBef>
              <a:spcAft>
                <a:spcPts val="0"/>
              </a:spcAft>
              <a:buNone/>
            </a:pPr>
            <a:r>
              <a:rPr b="0" i="0" lang="en-US" sz="2600" u="none" cap="none" strike="noStrike">
                <a:solidFill>
                  <a:schemeClr val="dk1"/>
                </a:solidFill>
                <a:latin typeface="Arial"/>
                <a:ea typeface="Arial"/>
                <a:cs typeface="Arial"/>
                <a:sym typeface="Arial"/>
              </a:rPr>
              <a:t>Keep a reflective journal of your experiences with flipped classroom strategies. Note any insights, successes, or areas for growth.</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430" name="Google Shape;430;p21"/>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34" name="Shape 434"/>
        <p:cNvGrpSpPr/>
        <p:nvPr/>
      </p:nvGrpSpPr>
      <p:grpSpPr>
        <a:xfrm>
          <a:off x="0" y="0"/>
          <a:ext cx="0" cy="0"/>
          <a:chOff x="0" y="0"/>
          <a:chExt cx="0" cy="0"/>
        </a:xfrm>
      </p:grpSpPr>
      <p:sp>
        <p:nvSpPr>
          <p:cNvPr id="435" name="Google Shape;435;p22"/>
          <p:cNvSpPr txBox="1"/>
          <p:nvPr/>
        </p:nvSpPr>
        <p:spPr>
          <a:xfrm>
            <a:off x="734019" y="1789147"/>
            <a:ext cx="14177966" cy="2515112"/>
          </a:xfrm>
          <a:prstGeom prst="rect">
            <a:avLst/>
          </a:prstGeom>
          <a:noFill/>
          <a:ln>
            <a:noFill/>
          </a:ln>
        </p:spPr>
        <p:txBody>
          <a:bodyPr anchorCtr="0" anchor="t" bIns="0" lIns="0" spcFirstLastPara="1" rIns="0" wrap="square" tIns="0">
            <a:spAutoFit/>
          </a:bodyPr>
          <a:lstStyle/>
          <a:p>
            <a:pPr indent="0" lvl="0" marL="0" marR="0" rtl="0" algn="l">
              <a:lnSpc>
                <a:spcPct val="242000"/>
              </a:lnSpc>
              <a:spcBef>
                <a:spcPts val="0"/>
              </a:spcBef>
              <a:spcAft>
                <a:spcPts val="0"/>
              </a:spcAft>
              <a:buNone/>
            </a:pPr>
            <a:r>
              <a:rPr lang="en-US" sz="4000">
                <a:solidFill>
                  <a:srgbClr val="033C5B"/>
                </a:solidFill>
                <a:latin typeface="Arial"/>
                <a:ea typeface="Arial"/>
                <a:cs typeface="Arial"/>
                <a:sym typeface="Arial"/>
              </a:rPr>
              <a:t>Additional Resources </a:t>
            </a:r>
            <a:endParaRPr sz="4000">
              <a:solidFill>
                <a:srgbClr val="033C5B"/>
              </a:solidFill>
              <a:latin typeface="Arial"/>
              <a:ea typeface="Arial"/>
              <a:cs typeface="Arial"/>
              <a:sym typeface="Arial"/>
            </a:endParaRPr>
          </a:p>
          <a:p>
            <a:pPr indent="0" lvl="0" marL="0" marR="0" rtl="0" algn="l">
              <a:lnSpc>
                <a:spcPct val="110012"/>
              </a:lnSpc>
              <a:spcBef>
                <a:spcPts val="0"/>
              </a:spcBef>
              <a:spcAft>
                <a:spcPts val="0"/>
              </a:spcAft>
              <a:buNone/>
            </a:pPr>
            <a:r>
              <a:t/>
            </a:r>
            <a:endParaRPr sz="8799">
              <a:solidFill>
                <a:srgbClr val="033C5B"/>
              </a:solidFill>
              <a:latin typeface="Arial"/>
              <a:ea typeface="Arial"/>
              <a:cs typeface="Arial"/>
              <a:sym typeface="Arial"/>
            </a:endParaRPr>
          </a:p>
        </p:txBody>
      </p:sp>
      <p:sp>
        <p:nvSpPr>
          <p:cNvPr id="436" name="Google Shape;436;p22"/>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22"/>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22"/>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439" name="Google Shape;439;p22"/>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440" name="Google Shape;440;p22"/>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441" name="Google Shape;441;p22"/>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442" name="Google Shape;442;p22"/>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43" name="Google Shape;443;p22"/>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22"/>
          <p:cNvSpPr txBox="1"/>
          <p:nvPr/>
        </p:nvSpPr>
        <p:spPr>
          <a:xfrm>
            <a:off x="734019" y="3086100"/>
            <a:ext cx="13743981" cy="52881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5" name="Google Shape;445;p22"/>
          <p:cNvSpPr txBox="1"/>
          <p:nvPr/>
        </p:nvSpPr>
        <p:spPr>
          <a:xfrm>
            <a:off x="734019" y="3238500"/>
            <a:ext cx="14177966" cy="455509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Books: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The Flipped Classroom: Practice and Practices in Higher Education" by Carl Reidsema, Lydia Kavanagh, Roger Hadgraft, and Neville Smith</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Journal Articles:</a:t>
            </a:r>
            <a:endParaRPr/>
          </a:p>
          <a:p>
            <a:pPr indent="-457200" lvl="0" marL="457200" marR="0" rtl="0" algn="l">
              <a:spcBef>
                <a:spcPts val="0"/>
              </a:spcBef>
              <a:spcAft>
                <a:spcPts val="0"/>
              </a:spcAft>
              <a:buClr>
                <a:schemeClr val="dk1"/>
              </a:buClr>
              <a:buSzPts val="2800"/>
              <a:buFont typeface="Arial"/>
              <a:buChar char="•"/>
            </a:pPr>
            <a:r>
              <a:rPr lang="en-US" sz="2800">
                <a:solidFill>
                  <a:schemeClr val="dk1"/>
                </a:solidFill>
                <a:latin typeface="Arial"/>
                <a:ea typeface="Arial"/>
                <a:cs typeface="Arial"/>
                <a:sym typeface="Arial"/>
              </a:rPr>
              <a:t>Bosio, Giulio; Origo, Federica (2019) : Who Gains from Active Learning in Higher Education?, IZA Discussion Papers, No. 12445, Institute of Labor Economics (IZA), Bonn </a:t>
            </a:r>
            <a:r>
              <a:rPr lang="en-US" sz="2600">
                <a:solidFill>
                  <a:schemeClr val="dk1"/>
                </a:solidFill>
                <a:latin typeface="Arial"/>
                <a:ea typeface="Arial"/>
                <a:cs typeface="Arial"/>
                <a:sym typeface="Arial"/>
              </a:rPr>
              <a:t>Ribeiro Silva, Elsa &amp; Amorim, Catarina &amp; Aparicio, José &amp; Batista, Paula. (2022). </a:t>
            </a:r>
            <a:endParaRPr sz="2600">
              <a:solidFill>
                <a:schemeClr val="dk1"/>
              </a:solidFill>
              <a:latin typeface="Arial"/>
              <a:ea typeface="Arial"/>
              <a:cs typeface="Arial"/>
              <a:sym typeface="Arial"/>
            </a:endParaRPr>
          </a:p>
          <a:p>
            <a:pPr indent="-292100" lvl="0" marL="457200" marR="0" rtl="0" algn="l">
              <a:spcBef>
                <a:spcPts val="0"/>
              </a:spcBef>
              <a:spcAft>
                <a:spcPts val="0"/>
              </a:spcAft>
              <a:buClr>
                <a:schemeClr val="dk1"/>
              </a:buClr>
              <a:buSzPts val="2600"/>
              <a:buFont typeface="Arial"/>
              <a:buNone/>
            </a:pPr>
            <a:r>
              <a:t/>
            </a:r>
            <a:endParaRPr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Trends of Active Learning in Higher Education and Students’ Well-Being: A Literature Review. Frontiers in Psychology.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49" name="Shape 449"/>
        <p:cNvGrpSpPr/>
        <p:nvPr/>
      </p:nvGrpSpPr>
      <p:grpSpPr>
        <a:xfrm>
          <a:off x="0" y="0"/>
          <a:ext cx="0" cy="0"/>
          <a:chOff x="0" y="0"/>
          <a:chExt cx="0" cy="0"/>
        </a:xfrm>
      </p:grpSpPr>
      <p:sp>
        <p:nvSpPr>
          <p:cNvPr id="450" name="Google Shape;450;p23"/>
          <p:cNvSpPr/>
          <p:nvPr/>
        </p:nvSpPr>
        <p:spPr>
          <a:xfrm>
            <a:off x="11475551" y="4717986"/>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3">
              <a:alphaModFix/>
            </a:blip>
            <a:stretch>
              <a:fillRect b="0" l="0" r="0" t="0"/>
            </a:stretch>
          </a:blipFill>
          <a:ln>
            <a:noFill/>
          </a:ln>
        </p:spPr>
      </p:sp>
      <p:sp>
        <p:nvSpPr>
          <p:cNvPr id="451" name="Google Shape;451;p23"/>
          <p:cNvSpPr/>
          <p:nvPr/>
        </p:nvSpPr>
        <p:spPr>
          <a:xfrm>
            <a:off x="12101755" y="1557641"/>
            <a:ext cx="2192189" cy="2347726"/>
          </a:xfrm>
          <a:custGeom>
            <a:rect b="b" l="l" r="r" t="t"/>
            <a:pathLst>
              <a:path extrusionOk="0" h="2347726" w="2192189">
                <a:moveTo>
                  <a:pt x="0" y="0"/>
                </a:moveTo>
                <a:lnTo>
                  <a:pt x="2192189" y="0"/>
                </a:lnTo>
                <a:lnTo>
                  <a:pt x="2192189" y="2347726"/>
                </a:lnTo>
                <a:lnTo>
                  <a:pt x="0" y="2347726"/>
                </a:lnTo>
                <a:lnTo>
                  <a:pt x="0" y="0"/>
                </a:lnTo>
                <a:close/>
              </a:path>
            </a:pathLst>
          </a:custGeom>
          <a:blipFill rotWithShape="1">
            <a:blip r:embed="rId4">
              <a:alphaModFix/>
            </a:blip>
            <a:stretch>
              <a:fillRect b="0" l="0" r="0" t="0"/>
            </a:stretch>
          </a:blipFill>
          <a:ln>
            <a:noFill/>
          </a:ln>
        </p:spPr>
      </p:sp>
      <p:sp>
        <p:nvSpPr>
          <p:cNvPr id="452" name="Google Shape;452;p23"/>
          <p:cNvSpPr/>
          <p:nvPr/>
        </p:nvSpPr>
        <p:spPr>
          <a:xfrm>
            <a:off x="1316029" y="2731504"/>
            <a:ext cx="1855677" cy="1505418"/>
          </a:xfrm>
          <a:custGeom>
            <a:rect b="b" l="l" r="r" t="t"/>
            <a:pathLst>
              <a:path extrusionOk="0" h="1505418" w="1855677">
                <a:moveTo>
                  <a:pt x="0" y="0"/>
                </a:moveTo>
                <a:lnTo>
                  <a:pt x="1855678" y="0"/>
                </a:lnTo>
                <a:lnTo>
                  <a:pt x="1855678" y="1505419"/>
                </a:lnTo>
                <a:lnTo>
                  <a:pt x="0" y="1505419"/>
                </a:lnTo>
                <a:lnTo>
                  <a:pt x="0" y="0"/>
                </a:lnTo>
                <a:close/>
              </a:path>
            </a:pathLst>
          </a:custGeom>
          <a:blipFill rotWithShape="1">
            <a:blip r:embed="rId5">
              <a:alphaModFix/>
            </a:blip>
            <a:stretch>
              <a:fillRect b="0" l="0" r="0" t="0"/>
            </a:stretch>
          </a:blipFill>
          <a:ln>
            <a:noFill/>
          </a:ln>
        </p:spPr>
      </p:sp>
      <p:sp>
        <p:nvSpPr>
          <p:cNvPr id="453" name="Google Shape;453;p23"/>
          <p:cNvSpPr/>
          <p:nvPr/>
        </p:nvSpPr>
        <p:spPr>
          <a:xfrm>
            <a:off x="4116694" y="2888554"/>
            <a:ext cx="2696737" cy="2696737"/>
          </a:xfrm>
          <a:custGeom>
            <a:rect b="b" l="l" r="r" t="t"/>
            <a:pathLst>
              <a:path extrusionOk="0" h="2696737" w="2696737">
                <a:moveTo>
                  <a:pt x="0" y="0"/>
                </a:moveTo>
                <a:lnTo>
                  <a:pt x="2696737" y="0"/>
                </a:lnTo>
                <a:lnTo>
                  <a:pt x="2696737" y="2696737"/>
                </a:lnTo>
                <a:lnTo>
                  <a:pt x="0" y="2696737"/>
                </a:lnTo>
                <a:lnTo>
                  <a:pt x="0" y="0"/>
                </a:lnTo>
                <a:close/>
              </a:path>
            </a:pathLst>
          </a:custGeom>
          <a:blipFill rotWithShape="1">
            <a:blip r:embed="rId6">
              <a:alphaModFix/>
            </a:blip>
            <a:stretch>
              <a:fillRect b="0" l="0" r="0" t="0"/>
            </a:stretch>
          </a:blipFill>
          <a:ln>
            <a:noFill/>
          </a:ln>
        </p:spPr>
      </p:sp>
      <p:sp>
        <p:nvSpPr>
          <p:cNvPr id="454" name="Google Shape;454;p23"/>
          <p:cNvSpPr/>
          <p:nvPr/>
        </p:nvSpPr>
        <p:spPr>
          <a:xfrm>
            <a:off x="8230403" y="1068647"/>
            <a:ext cx="1827194" cy="2035871"/>
          </a:xfrm>
          <a:custGeom>
            <a:rect b="b" l="l" r="r" t="t"/>
            <a:pathLst>
              <a:path extrusionOk="0" h="2035871" w="1827194">
                <a:moveTo>
                  <a:pt x="0" y="0"/>
                </a:moveTo>
                <a:lnTo>
                  <a:pt x="1827194" y="0"/>
                </a:lnTo>
                <a:lnTo>
                  <a:pt x="1827194" y="2035871"/>
                </a:lnTo>
                <a:lnTo>
                  <a:pt x="0" y="2035871"/>
                </a:lnTo>
                <a:lnTo>
                  <a:pt x="0" y="0"/>
                </a:lnTo>
                <a:close/>
              </a:path>
            </a:pathLst>
          </a:custGeom>
          <a:blipFill rotWithShape="1">
            <a:blip r:embed="rId7">
              <a:alphaModFix/>
            </a:blip>
            <a:stretch>
              <a:fillRect b="0" l="0" r="0" t="0"/>
            </a:stretch>
          </a:blipFill>
          <a:ln>
            <a:noFill/>
          </a:ln>
        </p:spPr>
      </p:sp>
      <p:sp>
        <p:nvSpPr>
          <p:cNvPr id="455" name="Google Shape;455;p23"/>
          <p:cNvSpPr/>
          <p:nvPr/>
        </p:nvSpPr>
        <p:spPr>
          <a:xfrm>
            <a:off x="7964974" y="4114800"/>
            <a:ext cx="2358052" cy="2057400"/>
          </a:xfrm>
          <a:custGeom>
            <a:rect b="b" l="l" r="r" t="t"/>
            <a:pathLst>
              <a:path extrusionOk="0" h="2057400" w="2358052">
                <a:moveTo>
                  <a:pt x="0" y="0"/>
                </a:moveTo>
                <a:lnTo>
                  <a:pt x="2358052" y="0"/>
                </a:lnTo>
                <a:lnTo>
                  <a:pt x="2358052" y="2057400"/>
                </a:lnTo>
                <a:lnTo>
                  <a:pt x="0" y="2057400"/>
                </a:lnTo>
                <a:lnTo>
                  <a:pt x="0" y="0"/>
                </a:lnTo>
                <a:close/>
              </a:path>
            </a:pathLst>
          </a:custGeom>
          <a:blipFill rotWithShape="1">
            <a:blip r:embed="rId8">
              <a:alphaModFix/>
            </a:blip>
            <a:stretch>
              <a:fillRect b="0" l="0" r="0" t="0"/>
            </a:stretch>
          </a:blipFill>
          <a:ln>
            <a:noFill/>
          </a:ln>
        </p:spPr>
      </p:sp>
      <p:sp>
        <p:nvSpPr>
          <p:cNvPr id="456" name="Google Shape;456;p23"/>
          <p:cNvSpPr/>
          <p:nvPr/>
        </p:nvSpPr>
        <p:spPr>
          <a:xfrm>
            <a:off x="2529114" y="6775386"/>
            <a:ext cx="3984847" cy="1957556"/>
          </a:xfrm>
          <a:custGeom>
            <a:rect b="b" l="l" r="r" t="t"/>
            <a:pathLst>
              <a:path extrusionOk="0" h="1957556" w="3984847">
                <a:moveTo>
                  <a:pt x="0" y="0"/>
                </a:moveTo>
                <a:lnTo>
                  <a:pt x="3984847" y="0"/>
                </a:lnTo>
                <a:lnTo>
                  <a:pt x="3984847" y="1957556"/>
                </a:lnTo>
                <a:lnTo>
                  <a:pt x="0" y="1957556"/>
                </a:lnTo>
                <a:lnTo>
                  <a:pt x="0" y="0"/>
                </a:lnTo>
                <a:close/>
              </a:path>
            </a:pathLst>
          </a:custGeom>
          <a:blipFill rotWithShape="1">
            <a:blip r:embed="rId9">
              <a:alphaModFix/>
            </a:blip>
            <a:stretch>
              <a:fillRect b="0" l="0" r="0" t="0"/>
            </a:stretch>
          </a:blipFill>
          <a:ln>
            <a:noFill/>
          </a:ln>
        </p:spPr>
      </p:sp>
      <p:sp>
        <p:nvSpPr>
          <p:cNvPr id="457" name="Google Shape;457;p23"/>
          <p:cNvSpPr txBox="1"/>
          <p:nvPr/>
        </p:nvSpPr>
        <p:spPr>
          <a:xfrm>
            <a:off x="1028700" y="1095375"/>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Icons Library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08" name="Shape 108"/>
        <p:cNvGrpSpPr/>
        <p:nvPr/>
      </p:nvGrpSpPr>
      <p:grpSpPr>
        <a:xfrm>
          <a:off x="0" y="0"/>
          <a:ext cx="0" cy="0"/>
          <a:chOff x="0" y="0"/>
          <a:chExt cx="0" cy="0"/>
        </a:xfrm>
      </p:grpSpPr>
      <p:sp>
        <p:nvSpPr>
          <p:cNvPr id="109" name="Google Shape;109;p3"/>
          <p:cNvSpPr/>
          <p:nvPr/>
        </p:nvSpPr>
        <p:spPr>
          <a:xfrm>
            <a:off x="16999409" y="-13791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3"/>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11" name="Google Shape;111;p3"/>
          <p:cNvSpPr txBox="1"/>
          <p:nvPr/>
        </p:nvSpPr>
        <p:spPr>
          <a:xfrm>
            <a:off x="1028700" y="1095375"/>
            <a:ext cx="12181388"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The role for novelty in learning</a:t>
            </a:r>
            <a:endParaRPr sz="4000">
              <a:solidFill>
                <a:srgbClr val="033C5B"/>
              </a:solidFill>
              <a:latin typeface="Arial"/>
              <a:ea typeface="Arial"/>
              <a:cs typeface="Arial"/>
              <a:sym typeface="Arial"/>
            </a:endParaRPr>
          </a:p>
        </p:txBody>
      </p:sp>
      <p:sp>
        <p:nvSpPr>
          <p:cNvPr id="112" name="Google Shape;112;p3"/>
          <p:cNvSpPr txBox="1"/>
          <p:nvPr/>
        </p:nvSpPr>
        <p:spPr>
          <a:xfrm>
            <a:off x="6560448" y="3319402"/>
            <a:ext cx="4214091" cy="4154984"/>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Importance of diverse teaching methods:</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Utilizing various multimedia</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Changing the structure of in-class activities </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Introducing new topics/concepts interactively</a:t>
            </a:r>
            <a:endParaRPr sz="2599">
              <a:solidFill>
                <a:srgbClr val="121212"/>
              </a:solidFill>
              <a:latin typeface="Arial"/>
              <a:ea typeface="Arial"/>
              <a:cs typeface="Arial"/>
              <a:sym typeface="Arial"/>
            </a:endParaRPr>
          </a:p>
        </p:txBody>
      </p:sp>
      <p:sp>
        <p:nvSpPr>
          <p:cNvPr id="113" name="Google Shape;113;p3"/>
          <p:cNvSpPr txBox="1"/>
          <p:nvPr/>
        </p:nvSpPr>
        <p:spPr>
          <a:xfrm>
            <a:off x="11801403" y="3321410"/>
            <a:ext cx="5024644" cy="3231654"/>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Benefits of Novelty: </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Fresh and engaging learning</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No monotonous processes </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Maintains students’ enthusiasm</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Ensures each learning session is an opportunity for discovery and excitement </a:t>
            </a:r>
            <a:endParaRPr sz="2599">
              <a:solidFill>
                <a:srgbClr val="121212"/>
              </a:solidFill>
              <a:latin typeface="Arial"/>
              <a:ea typeface="Arial"/>
              <a:cs typeface="Arial"/>
              <a:sym typeface="Arial"/>
            </a:endParaRPr>
          </a:p>
        </p:txBody>
      </p:sp>
      <p:sp>
        <p:nvSpPr>
          <p:cNvPr id="114" name="Google Shape;114;p3"/>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116" name="Google Shape;116;p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117" name="Google Shape;117;p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18" name="Google Shape;118;p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3"/>
          <p:cNvSpPr/>
          <p:nvPr/>
        </p:nvSpPr>
        <p:spPr>
          <a:xfrm>
            <a:off x="953991" y="2423306"/>
            <a:ext cx="4673074" cy="56938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In a flipped classroom, where traditional learning structures are inverted, incorporating novelty and variety plays a critical role. </a:t>
            </a:r>
            <a:endParaRPr sz="2600">
              <a:solidFill>
                <a:schemeClr val="dk1"/>
              </a:solidFill>
              <a:latin typeface="Arial"/>
              <a:ea typeface="Arial"/>
              <a:cs typeface="Arial"/>
              <a:sym typeface="Arial"/>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It significantly enhances student engagement by transforming the way instructional content is delivered and interacted with.</a:t>
            </a:r>
            <a:endParaRPr/>
          </a:p>
          <a:p>
            <a:pPr indent="0" lvl="0" marL="0" marR="0" rtl="0" algn="l">
              <a:spcBef>
                <a:spcPts val="0"/>
              </a:spcBef>
              <a:spcAft>
                <a:spcPts val="0"/>
              </a:spcAft>
              <a:buNone/>
            </a:pPr>
            <a:r>
              <a:rPr lang="en-US" sz="2600">
                <a:solidFill>
                  <a:schemeClr val="dk1"/>
                </a:solidFill>
                <a:latin typeface="Arial"/>
                <a:ea typeface="Arial"/>
                <a:cs typeface="Arial"/>
                <a:sym typeface="Arial"/>
              </a:rPr>
              <a:t> </a:t>
            </a:r>
            <a:endParaRPr/>
          </a:p>
          <a:p>
            <a:pPr indent="0" lvl="0" marL="0" marR="0" rtl="0" algn="l">
              <a:spcBef>
                <a:spcPts val="0"/>
              </a:spcBef>
              <a:spcAft>
                <a:spcPts val="0"/>
              </a:spcAft>
              <a:buNone/>
            </a:pPr>
            <a:r>
              <a:rPr lang="en-US" sz="2600">
                <a:solidFill>
                  <a:schemeClr val="dk1"/>
                </a:solidFill>
                <a:latin typeface="Arial"/>
                <a:ea typeface="Arial"/>
                <a:cs typeface="Arial"/>
                <a:sym typeface="Arial"/>
              </a:rPr>
              <a:t>Novelty reinvigorates students' curiosity and interest.</a:t>
            </a:r>
            <a:endParaRPr sz="2600">
              <a:solidFill>
                <a:schemeClr val="dk1"/>
              </a:solidFill>
              <a:latin typeface="Arial"/>
              <a:ea typeface="Arial"/>
              <a:cs typeface="Arial"/>
              <a:sym typeface="Arial"/>
            </a:endParaRPr>
          </a:p>
        </p:txBody>
      </p:sp>
      <p:pic>
        <p:nvPicPr>
          <p:cNvPr id="120" name="Google Shape;120;p3"/>
          <p:cNvPicPr preferRelativeResize="0"/>
          <p:nvPr/>
        </p:nvPicPr>
        <p:blipFill rotWithShape="1">
          <a:blip r:embed="rId5">
            <a:alphaModFix/>
          </a:blip>
          <a:srcRect b="0" l="0" r="0" t="0"/>
          <a:stretch/>
        </p:blipFill>
        <p:spPr>
          <a:xfrm>
            <a:off x="14183738" y="6001188"/>
            <a:ext cx="2875655" cy="287565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4"/>
          <p:cNvSpPr/>
          <p:nvPr/>
        </p:nvSpPr>
        <p:spPr>
          <a:xfrm>
            <a:off x="17041242" y="-2062956"/>
            <a:ext cx="1246758" cy="10437232"/>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4"/>
          <p:cNvSpPr/>
          <p:nvPr/>
        </p:nvSpPr>
        <p:spPr>
          <a:xfrm>
            <a:off x="-213919" y="-2717471"/>
            <a:ext cx="623379" cy="1434845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4"/>
          <p:cNvSpPr/>
          <p:nvPr/>
        </p:nvSpPr>
        <p:spPr>
          <a:xfrm rot="-5400000">
            <a:off x="8522371" y="-8522371"/>
            <a:ext cx="1246758" cy="18291501"/>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4"/>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29" name="Google Shape;129;p4"/>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30" name="Google Shape;130;p4"/>
          <p:cNvSpPr/>
          <p:nvPr/>
        </p:nvSpPr>
        <p:spPr>
          <a:xfrm>
            <a:off x="385667" y="409460"/>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4"/>
          <p:cNvSpPr/>
          <p:nvPr/>
        </p:nvSpPr>
        <p:spPr>
          <a:xfrm>
            <a:off x="17469080" y="9464579"/>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4"/>
          <p:cNvSpPr txBox="1"/>
          <p:nvPr/>
        </p:nvSpPr>
        <p:spPr>
          <a:xfrm>
            <a:off x="818920" y="1579139"/>
            <a:ext cx="12181388" cy="2515112"/>
          </a:xfrm>
          <a:prstGeom prst="rect">
            <a:avLst/>
          </a:prstGeom>
          <a:noFill/>
          <a:ln>
            <a:noFill/>
          </a:ln>
        </p:spPr>
        <p:txBody>
          <a:bodyPr anchorCtr="0" anchor="t" bIns="0" lIns="0" spcFirstLastPara="1" rIns="0" wrap="square" tIns="0">
            <a:spAutoFit/>
          </a:bodyPr>
          <a:lstStyle/>
          <a:p>
            <a:pPr indent="0" lvl="0" marL="0" marR="0" rtl="0" algn="l">
              <a:lnSpc>
                <a:spcPct val="241974"/>
              </a:lnSpc>
              <a:spcBef>
                <a:spcPts val="0"/>
              </a:spcBef>
              <a:spcAft>
                <a:spcPts val="0"/>
              </a:spcAft>
              <a:buNone/>
            </a:pPr>
            <a:r>
              <a:rPr lang="en-US" sz="4000">
                <a:solidFill>
                  <a:srgbClr val="033C5B"/>
                </a:solidFill>
                <a:latin typeface="Arial"/>
                <a:ea typeface="Arial"/>
                <a:cs typeface="Arial"/>
                <a:sym typeface="Arial"/>
              </a:rPr>
              <a:t>The role for novelty in learning</a:t>
            </a:r>
            <a:endParaRPr/>
          </a:p>
          <a:p>
            <a:pPr indent="0" lvl="0" marL="0" marR="0" rtl="0" algn="l">
              <a:lnSpc>
                <a:spcPct val="110001"/>
              </a:lnSpc>
              <a:spcBef>
                <a:spcPts val="0"/>
              </a:spcBef>
              <a:spcAft>
                <a:spcPts val="0"/>
              </a:spcAft>
              <a:buNone/>
            </a:pPr>
            <a:r>
              <a:t/>
            </a:r>
            <a:endParaRPr sz="8799">
              <a:solidFill>
                <a:srgbClr val="033C5B"/>
              </a:solidFill>
              <a:latin typeface="Arial"/>
              <a:ea typeface="Arial"/>
              <a:cs typeface="Arial"/>
              <a:sym typeface="Arial"/>
            </a:endParaRPr>
          </a:p>
        </p:txBody>
      </p:sp>
      <p:sp>
        <p:nvSpPr>
          <p:cNvPr id="133" name="Google Shape;133;p4"/>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34" name="Google Shape;134;p4"/>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35" name="Google Shape;135;p4"/>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36" name="Google Shape;136;p4"/>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4"/>
          <p:cNvSpPr/>
          <p:nvPr/>
        </p:nvSpPr>
        <p:spPr>
          <a:xfrm>
            <a:off x="1295400" y="3225450"/>
            <a:ext cx="12306300" cy="3140313"/>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4"/>
          <p:cNvSpPr txBox="1"/>
          <p:nvPr/>
        </p:nvSpPr>
        <p:spPr>
          <a:xfrm>
            <a:off x="1623059" y="3462519"/>
            <a:ext cx="11353800" cy="2893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rgbClr val="FF0000"/>
                </a:solidFill>
                <a:latin typeface="Arial"/>
                <a:ea typeface="Arial"/>
                <a:cs typeface="Arial"/>
                <a:sym typeface="Arial"/>
              </a:rPr>
              <a:t>Engagement and Understanding</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Novelty, through its element of </a:t>
            </a:r>
            <a:r>
              <a:rPr b="1" lang="en-US" sz="2600">
                <a:solidFill>
                  <a:schemeClr val="dk1"/>
                </a:solidFill>
                <a:latin typeface="Arial"/>
                <a:ea typeface="Arial"/>
                <a:cs typeface="Arial"/>
                <a:sym typeface="Arial"/>
              </a:rPr>
              <a:t>surprise </a:t>
            </a:r>
            <a:r>
              <a:rPr lang="en-US" sz="2600">
                <a:solidFill>
                  <a:schemeClr val="dk1"/>
                </a:solidFill>
                <a:latin typeface="Arial"/>
                <a:ea typeface="Arial"/>
                <a:cs typeface="Arial"/>
                <a:sym typeface="Arial"/>
              </a:rPr>
              <a:t>and </a:t>
            </a:r>
            <a:r>
              <a:rPr b="1" lang="en-US" sz="2600">
                <a:solidFill>
                  <a:schemeClr val="dk1"/>
                </a:solidFill>
                <a:latin typeface="Arial"/>
                <a:ea typeface="Arial"/>
                <a:cs typeface="Arial"/>
                <a:sym typeface="Arial"/>
              </a:rPr>
              <a:t>challenge</a:t>
            </a:r>
            <a:r>
              <a:rPr lang="en-US" sz="2600">
                <a:solidFill>
                  <a:schemeClr val="dk1"/>
                </a:solidFill>
                <a:latin typeface="Arial"/>
                <a:ea typeface="Arial"/>
                <a:cs typeface="Arial"/>
                <a:sym typeface="Arial"/>
              </a:rPr>
              <a:t>, actively stimulates students' participation in their learning journey. This leads to deeper understanding and retention of material. When students encounter new and unexpected methods of learning, </a:t>
            </a:r>
            <a:r>
              <a:rPr b="1" lang="en-US" sz="2600">
                <a:solidFill>
                  <a:schemeClr val="dk1"/>
                </a:solidFill>
                <a:latin typeface="Arial"/>
                <a:ea typeface="Arial"/>
                <a:cs typeface="Arial"/>
                <a:sym typeface="Arial"/>
              </a:rPr>
              <a:t>they engage more deeply, question more critically, and understand more comprehensively.</a:t>
            </a:r>
            <a:endParaRPr/>
          </a:p>
        </p:txBody>
      </p:sp>
      <p:pic>
        <p:nvPicPr>
          <p:cNvPr id="139" name="Google Shape;139;p4"/>
          <p:cNvPicPr preferRelativeResize="0"/>
          <p:nvPr/>
        </p:nvPicPr>
        <p:blipFill rotWithShape="1">
          <a:blip r:embed="rId6">
            <a:alphaModFix/>
          </a:blip>
          <a:srcRect b="0" l="0" r="0" t="0"/>
          <a:stretch/>
        </p:blipFill>
        <p:spPr>
          <a:xfrm>
            <a:off x="13929359" y="5344996"/>
            <a:ext cx="3048000" cy="3048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43" name="Shape 143"/>
        <p:cNvGrpSpPr/>
        <p:nvPr/>
      </p:nvGrpSpPr>
      <p:grpSpPr>
        <a:xfrm>
          <a:off x="0" y="0"/>
          <a:ext cx="0" cy="0"/>
          <a:chOff x="0" y="0"/>
          <a:chExt cx="0" cy="0"/>
        </a:xfrm>
      </p:grpSpPr>
      <p:sp>
        <p:nvSpPr>
          <p:cNvPr id="144" name="Google Shape;144;p5"/>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5"/>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146" name="Google Shape;146;p5"/>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147" name="Google Shape;147;p5"/>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148" name="Google Shape;148;p5"/>
          <p:cNvSpPr/>
          <p:nvPr/>
        </p:nvSpPr>
        <p:spPr>
          <a:xfrm>
            <a:off x="2055984" y="2208406"/>
            <a:ext cx="5032033" cy="5870189"/>
          </a:xfrm>
          <a:custGeom>
            <a:rect b="b" l="l" r="r" t="t"/>
            <a:pathLst>
              <a:path extrusionOk="0" h="5870189" w="5032033">
                <a:moveTo>
                  <a:pt x="0" y="0"/>
                </a:moveTo>
                <a:lnTo>
                  <a:pt x="5032032" y="0"/>
                </a:lnTo>
                <a:lnTo>
                  <a:pt x="5032032" y="5870188"/>
                </a:lnTo>
                <a:lnTo>
                  <a:pt x="0" y="5870188"/>
                </a:lnTo>
                <a:lnTo>
                  <a:pt x="0" y="0"/>
                </a:lnTo>
                <a:close/>
              </a:path>
            </a:pathLst>
          </a:custGeom>
          <a:blipFill rotWithShape="1">
            <a:blip r:embed="rId5">
              <a:alphaModFix/>
            </a:blip>
            <a:stretch>
              <a:fillRect b="0" l="-37541" r="-37541" t="0"/>
            </a:stretch>
          </a:blipFill>
          <a:ln>
            <a:noFill/>
          </a:ln>
        </p:spPr>
      </p:sp>
      <p:sp>
        <p:nvSpPr>
          <p:cNvPr id="149" name="Google Shape;149;p5"/>
          <p:cNvSpPr txBox="1"/>
          <p:nvPr/>
        </p:nvSpPr>
        <p:spPr>
          <a:xfrm>
            <a:off x="9613816" y="685839"/>
            <a:ext cx="6457864" cy="123110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4000">
                <a:solidFill>
                  <a:srgbClr val="033C5B"/>
                </a:solidFill>
                <a:latin typeface="Arial"/>
                <a:ea typeface="Arial"/>
                <a:cs typeface="Arial"/>
                <a:sym typeface="Arial"/>
              </a:rPr>
              <a:t>Maximizing face-to-face learning</a:t>
            </a:r>
            <a:endParaRPr sz="4000">
              <a:solidFill>
                <a:srgbClr val="033C5B"/>
              </a:solidFill>
              <a:latin typeface="Arial"/>
              <a:ea typeface="Arial"/>
              <a:cs typeface="Arial"/>
              <a:sym typeface="Arial"/>
            </a:endParaRPr>
          </a:p>
        </p:txBody>
      </p:sp>
      <p:sp>
        <p:nvSpPr>
          <p:cNvPr id="150" name="Google Shape;150;p5"/>
          <p:cNvSpPr txBox="1"/>
          <p:nvPr/>
        </p:nvSpPr>
        <p:spPr>
          <a:xfrm>
            <a:off x="9638837" y="2271847"/>
            <a:ext cx="6457864" cy="446276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The flipped classroom model underscores the importance of using classroom time effectively. It's crucial to engage students in activities that benefit most from </a:t>
            </a:r>
            <a:r>
              <a:rPr b="1" lang="en-US" sz="2600">
                <a:solidFill>
                  <a:schemeClr val="dk1"/>
                </a:solidFill>
                <a:latin typeface="Arial"/>
                <a:ea typeface="Arial"/>
                <a:cs typeface="Arial"/>
                <a:sym typeface="Arial"/>
              </a:rPr>
              <a:t>direct interaction and discussion.</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Classroom sessions are an opportunity to </a:t>
            </a:r>
            <a:r>
              <a:rPr b="1" lang="en-US" sz="2600">
                <a:solidFill>
                  <a:schemeClr val="dk1"/>
                </a:solidFill>
                <a:latin typeface="Arial"/>
                <a:ea typeface="Arial"/>
                <a:cs typeface="Arial"/>
                <a:sym typeface="Arial"/>
              </a:rPr>
              <a:t>deepen understanding </a:t>
            </a:r>
            <a:r>
              <a:rPr lang="en-US" sz="2600">
                <a:solidFill>
                  <a:schemeClr val="dk1"/>
                </a:solidFill>
                <a:latin typeface="Arial"/>
                <a:ea typeface="Arial"/>
                <a:cs typeface="Arial"/>
                <a:sym typeface="Arial"/>
              </a:rPr>
              <a:t>of concepts introduced online, through interactive and collaborative activities.</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151" name="Google Shape;151;p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52" name="Google Shape;152;p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153" name="Google Shape;153;p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54" name="Google Shape;154;p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58" name="Shape 158"/>
        <p:cNvGrpSpPr/>
        <p:nvPr/>
      </p:nvGrpSpPr>
      <p:grpSpPr>
        <a:xfrm>
          <a:off x="0" y="0"/>
          <a:ext cx="0" cy="0"/>
          <a:chOff x="0" y="0"/>
          <a:chExt cx="0" cy="0"/>
        </a:xfrm>
      </p:grpSpPr>
      <p:sp>
        <p:nvSpPr>
          <p:cNvPr id="159" name="Google Shape;159;p6"/>
          <p:cNvSpPr txBox="1"/>
          <p:nvPr/>
        </p:nvSpPr>
        <p:spPr>
          <a:xfrm>
            <a:off x="734019" y="1789147"/>
            <a:ext cx="14177966" cy="2515112"/>
          </a:xfrm>
          <a:prstGeom prst="rect">
            <a:avLst/>
          </a:prstGeom>
          <a:noFill/>
          <a:ln>
            <a:noFill/>
          </a:ln>
        </p:spPr>
        <p:txBody>
          <a:bodyPr anchorCtr="0" anchor="t" bIns="0" lIns="0" spcFirstLastPara="1" rIns="0" wrap="square" tIns="0">
            <a:spAutoFit/>
          </a:bodyPr>
          <a:lstStyle/>
          <a:p>
            <a:pPr indent="0" lvl="0" marL="0" marR="0" rtl="0" algn="l">
              <a:lnSpc>
                <a:spcPct val="242000"/>
              </a:lnSpc>
              <a:spcBef>
                <a:spcPts val="0"/>
              </a:spcBef>
              <a:spcAft>
                <a:spcPts val="0"/>
              </a:spcAft>
              <a:buNone/>
            </a:pPr>
            <a:r>
              <a:rPr lang="en-US" sz="4000">
                <a:solidFill>
                  <a:srgbClr val="033C5B"/>
                </a:solidFill>
                <a:latin typeface="Arial"/>
                <a:ea typeface="Arial"/>
                <a:cs typeface="Arial"/>
                <a:sym typeface="Arial"/>
              </a:rPr>
              <a:t>Maximizing face-to-face learning</a:t>
            </a:r>
            <a:endParaRPr/>
          </a:p>
          <a:p>
            <a:pPr indent="0" lvl="0" marL="0" marR="0" rtl="0" algn="l">
              <a:lnSpc>
                <a:spcPct val="110012"/>
              </a:lnSpc>
              <a:spcBef>
                <a:spcPts val="0"/>
              </a:spcBef>
              <a:spcAft>
                <a:spcPts val="0"/>
              </a:spcAft>
              <a:buNone/>
            </a:pPr>
            <a:r>
              <a:t/>
            </a:r>
            <a:endParaRPr sz="8799">
              <a:solidFill>
                <a:srgbClr val="033C5B"/>
              </a:solidFill>
              <a:latin typeface="Arial"/>
              <a:ea typeface="Arial"/>
              <a:cs typeface="Arial"/>
              <a:sym typeface="Arial"/>
            </a:endParaRPr>
          </a:p>
        </p:txBody>
      </p:sp>
      <p:sp>
        <p:nvSpPr>
          <p:cNvPr id="160" name="Google Shape;160;p6"/>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6"/>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6"/>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63" name="Google Shape;163;p6"/>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164" name="Google Shape;164;p6"/>
          <p:cNvSpPr txBox="1"/>
          <p:nvPr/>
        </p:nvSpPr>
        <p:spPr>
          <a:xfrm>
            <a:off x="1028700" y="3024399"/>
            <a:ext cx="4229100" cy="5078313"/>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Effective classroom activities: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Prioritize interactive activities (eg group discussions, hands-on projects)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Activities should be designed to apply and expand on what students have learned online </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p:txBody>
      </p:sp>
      <p:sp>
        <p:nvSpPr>
          <p:cNvPr id="165" name="Google Shape;165;p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66" name="Google Shape;166;p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67" name="Google Shape;167;p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68" name="Google Shape;168;p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6"/>
          <p:cNvSpPr txBox="1"/>
          <p:nvPr/>
        </p:nvSpPr>
        <p:spPr>
          <a:xfrm>
            <a:off x="6107840" y="3092467"/>
            <a:ext cx="4229100" cy="415498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Optimizing classroom engagement:</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Focus on active learning techniques to maximize student participation (eg. role playing, case studies, debates)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The teacher’s role is pivotal</a:t>
            </a:r>
            <a:endParaRPr sz="2600">
              <a:solidFill>
                <a:srgbClr val="121212"/>
              </a:solidFill>
              <a:latin typeface="Arial"/>
              <a:ea typeface="Arial"/>
              <a:cs typeface="Arial"/>
              <a:sym typeface="Arial"/>
            </a:endParaRPr>
          </a:p>
        </p:txBody>
      </p:sp>
      <p:sp>
        <p:nvSpPr>
          <p:cNvPr id="170" name="Google Shape;170;p6"/>
          <p:cNvSpPr txBox="1"/>
          <p:nvPr/>
        </p:nvSpPr>
        <p:spPr>
          <a:xfrm>
            <a:off x="11110389" y="3092467"/>
            <a:ext cx="4229100" cy="4616648"/>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Integration with online learning</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Integrate in-person and online learning components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Use online discussions to set the groundwork for in-class activities so students come prepared</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p:txBody>
      </p:sp>
      <p:pic>
        <p:nvPicPr>
          <p:cNvPr id="171" name="Google Shape;171;p6"/>
          <p:cNvPicPr preferRelativeResize="0"/>
          <p:nvPr/>
        </p:nvPicPr>
        <p:blipFill rotWithShape="1">
          <a:blip r:embed="rId6">
            <a:alphaModFix/>
          </a:blip>
          <a:srcRect b="0" l="0" r="0" t="0"/>
          <a:stretch/>
        </p:blipFill>
        <p:spPr>
          <a:xfrm>
            <a:off x="14645111" y="6371050"/>
            <a:ext cx="2643759" cy="244136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75" name="Shape 175"/>
        <p:cNvGrpSpPr/>
        <p:nvPr/>
      </p:nvGrpSpPr>
      <p:grpSpPr>
        <a:xfrm>
          <a:off x="0" y="0"/>
          <a:ext cx="0" cy="0"/>
          <a:chOff x="0" y="0"/>
          <a:chExt cx="0" cy="0"/>
        </a:xfrm>
      </p:grpSpPr>
      <p:sp>
        <p:nvSpPr>
          <p:cNvPr id="176" name="Google Shape;176;p7"/>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Encouraging effective student planning</a:t>
            </a:r>
            <a:endParaRPr sz="4000">
              <a:solidFill>
                <a:srgbClr val="033C5B"/>
              </a:solidFill>
              <a:latin typeface="Arial"/>
              <a:ea typeface="Arial"/>
              <a:cs typeface="Arial"/>
              <a:sym typeface="Arial"/>
            </a:endParaRPr>
          </a:p>
        </p:txBody>
      </p:sp>
      <p:sp>
        <p:nvSpPr>
          <p:cNvPr id="177" name="Google Shape;177;p7"/>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7"/>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179" name="Google Shape;179;p7"/>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7"/>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181" name="Google Shape;181;p7"/>
          <p:cNvSpPr txBox="1"/>
          <p:nvPr/>
        </p:nvSpPr>
        <p:spPr>
          <a:xfrm>
            <a:off x="3058697" y="2019300"/>
            <a:ext cx="4027903" cy="5601533"/>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In the flipped classroom model, students' ability to plan their study time effectively is critical for successful self-directed learning.</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Effective planning leads to more focused and productive online learning sessions, allowing students to come to in-person classes better prepared and more engaged.</a:t>
            </a:r>
            <a:endParaRPr/>
          </a:p>
        </p:txBody>
      </p:sp>
      <p:sp>
        <p:nvSpPr>
          <p:cNvPr id="182" name="Google Shape;182;p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83" name="Google Shape;183;p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184" name="Google Shape;184;p7"/>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85" name="Google Shape;185;p7"/>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7"/>
          <p:cNvSpPr txBox="1"/>
          <p:nvPr/>
        </p:nvSpPr>
        <p:spPr>
          <a:xfrm>
            <a:off x="7391400" y="1997124"/>
            <a:ext cx="4267200" cy="32932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Strategies to support student planning:</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Create a consistent study schedule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Set specific, achievable goals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Use planning tools (eg. Digital calendars)</a:t>
            </a:r>
            <a:endParaRPr sz="2600">
              <a:solidFill>
                <a:schemeClr val="dk1"/>
              </a:solidFill>
              <a:latin typeface="Arial"/>
              <a:ea typeface="Arial"/>
              <a:cs typeface="Arial"/>
              <a:sym typeface="Arial"/>
            </a:endParaRPr>
          </a:p>
        </p:txBody>
      </p:sp>
      <p:sp>
        <p:nvSpPr>
          <p:cNvPr id="187" name="Google Shape;187;p7"/>
          <p:cNvSpPr txBox="1"/>
          <p:nvPr/>
        </p:nvSpPr>
        <p:spPr>
          <a:xfrm>
            <a:off x="7511625" y="5290332"/>
            <a:ext cx="4330428"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Benefits of student planning: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Improved time management</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Better understanding of the material</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Reduced academic-related stress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Meaningful participation</a:t>
            </a:r>
            <a:endParaRPr/>
          </a:p>
        </p:txBody>
      </p:sp>
      <p:sp>
        <p:nvSpPr>
          <p:cNvPr id="188" name="Google Shape;188;p7"/>
          <p:cNvSpPr txBox="1"/>
          <p:nvPr/>
        </p:nvSpPr>
        <p:spPr>
          <a:xfrm>
            <a:off x="12496800" y="1997123"/>
            <a:ext cx="4267200"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Role of the educator:</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Provide clear instructions and relevant resources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Regular check-ins and feedback</a:t>
            </a:r>
            <a:endParaRPr/>
          </a:p>
        </p:txBody>
      </p:sp>
      <p:pic>
        <p:nvPicPr>
          <p:cNvPr id="189" name="Google Shape;189;p7"/>
          <p:cNvPicPr preferRelativeResize="0"/>
          <p:nvPr/>
        </p:nvPicPr>
        <p:blipFill rotWithShape="1">
          <a:blip r:embed="rId7">
            <a:alphaModFix/>
          </a:blip>
          <a:srcRect b="0" l="0" r="0" t="0"/>
          <a:stretch/>
        </p:blipFill>
        <p:spPr>
          <a:xfrm>
            <a:off x="13562478" y="4782057"/>
            <a:ext cx="2971800" cy="2971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93" name="Shape 193"/>
        <p:cNvGrpSpPr/>
        <p:nvPr/>
      </p:nvGrpSpPr>
      <p:grpSpPr>
        <a:xfrm>
          <a:off x="0" y="0"/>
          <a:ext cx="0" cy="0"/>
          <a:chOff x="0" y="0"/>
          <a:chExt cx="0" cy="0"/>
        </a:xfrm>
      </p:grpSpPr>
      <p:sp>
        <p:nvSpPr>
          <p:cNvPr id="194" name="Google Shape;194;p8"/>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Developing key skills for flipped learning </a:t>
            </a:r>
            <a:endParaRPr sz="4000">
              <a:solidFill>
                <a:srgbClr val="033C5B"/>
              </a:solidFill>
              <a:latin typeface="Arial"/>
              <a:ea typeface="Arial"/>
              <a:cs typeface="Arial"/>
              <a:sym typeface="Arial"/>
            </a:endParaRPr>
          </a:p>
        </p:txBody>
      </p:sp>
      <p:sp>
        <p:nvSpPr>
          <p:cNvPr id="195" name="Google Shape;195;p8"/>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8"/>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197" name="Google Shape;197;p8"/>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8"/>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199" name="Google Shape;199;p8"/>
          <p:cNvSpPr txBox="1"/>
          <p:nvPr/>
        </p:nvSpPr>
        <p:spPr>
          <a:xfrm>
            <a:off x="3058697" y="2006533"/>
            <a:ext cx="5697263" cy="2308324"/>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Essential skills for flipped classroom success:</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Time management </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Self-regulation </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Effective communication</a:t>
            </a:r>
            <a:endParaRPr sz="2599">
              <a:solidFill>
                <a:srgbClr val="121212"/>
              </a:solidFill>
              <a:latin typeface="Arial"/>
              <a:ea typeface="Arial"/>
              <a:cs typeface="Arial"/>
              <a:sym typeface="Arial"/>
            </a:endParaRPr>
          </a:p>
        </p:txBody>
      </p:sp>
      <p:sp>
        <p:nvSpPr>
          <p:cNvPr id="200" name="Google Shape;200;p8"/>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01" name="Google Shape;201;p8"/>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02" name="Google Shape;202;p8"/>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03" name="Google Shape;203;p8"/>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8"/>
          <p:cNvSpPr txBox="1"/>
          <p:nvPr/>
        </p:nvSpPr>
        <p:spPr>
          <a:xfrm>
            <a:off x="9906000" y="2075597"/>
            <a:ext cx="5697263" cy="1846659"/>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Strategies for teaching self-regulation:</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Set clear goals</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Encourage self-monitored progress</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Engage in reflective practices</a:t>
            </a:r>
            <a:endParaRPr/>
          </a:p>
        </p:txBody>
      </p:sp>
      <p:sp>
        <p:nvSpPr>
          <p:cNvPr id="205" name="Google Shape;205;p8"/>
          <p:cNvSpPr txBox="1"/>
          <p:nvPr/>
        </p:nvSpPr>
        <p:spPr>
          <a:xfrm>
            <a:off x="3058697" y="5143500"/>
            <a:ext cx="5697263" cy="3693319"/>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Strategies for teaching time management:</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Prioritize tasks</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Create effective study schedules </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Ensure students make the best use of their study time outside the classroom</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206" name="Google Shape;206;p8"/>
          <p:cNvSpPr txBox="1"/>
          <p:nvPr/>
        </p:nvSpPr>
        <p:spPr>
          <a:xfrm>
            <a:off x="9936707" y="4451002"/>
            <a:ext cx="5697263" cy="1384995"/>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Enhancing communication skills:</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Group projects and presentations</a:t>
            </a:r>
            <a:endParaRPr/>
          </a:p>
          <a:p>
            <a:pPr indent="-457200" lvl="0" marL="457200" marR="0" rtl="0" algn="l">
              <a:lnSpc>
                <a:spcPct val="140015"/>
              </a:lnSpc>
              <a:spcBef>
                <a:spcPts val="0"/>
              </a:spcBef>
              <a:spcAft>
                <a:spcPts val="0"/>
              </a:spcAft>
              <a:buClr>
                <a:srgbClr val="121212"/>
              </a:buClr>
              <a:buSzPts val="2599"/>
              <a:buFont typeface="Arial"/>
              <a:buChar char="•"/>
            </a:pPr>
            <a:r>
              <a:rPr lang="en-US" sz="2599">
                <a:solidFill>
                  <a:srgbClr val="121212"/>
                </a:solidFill>
                <a:latin typeface="Arial"/>
                <a:ea typeface="Arial"/>
                <a:cs typeface="Arial"/>
                <a:sym typeface="Arial"/>
              </a:rPr>
              <a:t>Peer feedback</a:t>
            </a:r>
            <a:endParaRPr/>
          </a:p>
        </p:txBody>
      </p:sp>
      <p:sp>
        <p:nvSpPr>
          <p:cNvPr id="207" name="Google Shape;207;p8"/>
          <p:cNvSpPr/>
          <p:nvPr/>
        </p:nvSpPr>
        <p:spPr>
          <a:xfrm>
            <a:off x="9296400" y="6550062"/>
            <a:ext cx="8153400" cy="1582647"/>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08" name="Google Shape;208;p8"/>
          <p:cNvSpPr txBox="1"/>
          <p:nvPr/>
        </p:nvSpPr>
        <p:spPr>
          <a:xfrm>
            <a:off x="9639300" y="6705007"/>
            <a:ext cx="7467600"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rgbClr val="FF0000"/>
                </a:solidFill>
                <a:latin typeface="Arial"/>
                <a:ea typeface="Arial"/>
                <a:cs typeface="Arial"/>
                <a:sym typeface="Arial"/>
              </a:rPr>
              <a:t>These skills are equally important for real-world scenarios, preparing students for life beyond the classroom.</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12" name="Shape 212"/>
        <p:cNvGrpSpPr/>
        <p:nvPr/>
      </p:nvGrpSpPr>
      <p:grpSpPr>
        <a:xfrm>
          <a:off x="0" y="0"/>
          <a:ext cx="0" cy="0"/>
          <a:chOff x="0" y="0"/>
          <a:chExt cx="0" cy="0"/>
        </a:xfrm>
      </p:grpSpPr>
      <p:sp>
        <p:nvSpPr>
          <p:cNvPr id="213" name="Google Shape;213;p9"/>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9"/>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215" name="Google Shape;215;p9"/>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216" name="Google Shape;216;p9"/>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217" name="Google Shape;217;p9"/>
          <p:cNvSpPr txBox="1"/>
          <p:nvPr/>
        </p:nvSpPr>
        <p:spPr>
          <a:xfrm>
            <a:off x="9613816" y="685839"/>
            <a:ext cx="6457864" cy="123110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4000">
                <a:solidFill>
                  <a:srgbClr val="033C5B"/>
                </a:solidFill>
                <a:latin typeface="Arial"/>
                <a:ea typeface="Arial"/>
                <a:cs typeface="Arial"/>
                <a:sym typeface="Arial"/>
              </a:rPr>
              <a:t>Continuous improvement in the flipped classroom</a:t>
            </a:r>
            <a:endParaRPr sz="4000">
              <a:solidFill>
                <a:srgbClr val="033C5B"/>
              </a:solidFill>
              <a:latin typeface="Arial"/>
              <a:ea typeface="Arial"/>
              <a:cs typeface="Arial"/>
              <a:sym typeface="Arial"/>
            </a:endParaRPr>
          </a:p>
        </p:txBody>
      </p:sp>
      <p:sp>
        <p:nvSpPr>
          <p:cNvPr id="218" name="Google Shape;218;p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19" name="Google Shape;219;p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20" name="Google Shape;220;p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21" name="Google Shape;221;p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9"/>
          <p:cNvSpPr txBox="1"/>
          <p:nvPr/>
        </p:nvSpPr>
        <p:spPr>
          <a:xfrm>
            <a:off x="9613816" y="2628900"/>
            <a:ext cx="6921584" cy="40934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Embracing a culture of ongoing development means continuously refining </a:t>
            </a:r>
            <a:r>
              <a:rPr lang="en-US" sz="2600">
                <a:solidFill>
                  <a:srgbClr val="0D0D0D"/>
                </a:solidFill>
                <a:latin typeface="Arial"/>
                <a:ea typeface="Arial"/>
                <a:cs typeface="Arial"/>
                <a:sym typeface="Arial"/>
              </a:rPr>
              <a:t>the flipped classroom approach for effectiveness and engagement. </a:t>
            </a:r>
            <a:endParaRPr/>
          </a:p>
          <a:p>
            <a:pPr indent="0" lvl="0" marL="0" marR="0" rtl="0" algn="l">
              <a:spcBef>
                <a:spcPts val="0"/>
              </a:spcBef>
              <a:spcAft>
                <a:spcPts val="0"/>
              </a:spcAft>
              <a:buNone/>
            </a:pPr>
            <a:r>
              <a:t/>
            </a:r>
            <a:endParaRPr sz="2600">
              <a:solidFill>
                <a:srgbClr val="0D0D0D"/>
              </a:solidFill>
              <a:latin typeface="Arial"/>
              <a:ea typeface="Arial"/>
              <a:cs typeface="Arial"/>
              <a:sym typeface="Arial"/>
            </a:endParaRPr>
          </a:p>
          <a:p>
            <a:pPr indent="0" lvl="0" marL="0" marR="0" rtl="0" algn="l">
              <a:spcBef>
                <a:spcPts val="0"/>
              </a:spcBef>
              <a:spcAft>
                <a:spcPts val="0"/>
              </a:spcAft>
              <a:buNone/>
            </a:pPr>
            <a:r>
              <a:rPr lang="en-US" sz="2600">
                <a:solidFill>
                  <a:srgbClr val="0D0D0D"/>
                </a:solidFill>
                <a:latin typeface="Arial"/>
                <a:ea typeface="Arial"/>
                <a:cs typeface="Arial"/>
                <a:sym typeface="Arial"/>
              </a:rPr>
              <a:t>Remember to be receptive to feedback and adaptable, altering teaching methods in response to student needs and technological advancements.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pic>
        <p:nvPicPr>
          <p:cNvPr id="223" name="Google Shape;223;p9"/>
          <p:cNvPicPr preferRelativeResize="0"/>
          <p:nvPr/>
        </p:nvPicPr>
        <p:blipFill rotWithShape="1">
          <a:blip r:embed="rId7">
            <a:alphaModFix/>
          </a:blip>
          <a:srcRect b="0" l="0" r="0" t="0"/>
          <a:stretch/>
        </p:blipFill>
        <p:spPr>
          <a:xfrm>
            <a:off x="1110230" y="2189349"/>
            <a:ext cx="7143750" cy="4762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Domna Kyriakidi</dc:creator>
</cp:coreProperties>
</file>