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6" roundtripDataSignature="AMtx7miwXjPsp4yWZL39s7P7yr/QPIwr5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customschemas.google.com/relationships/presentationmetadata" Target="metadata"/><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c7e95b4d2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g2c7e95b4d2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0"/>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1"/>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1"/>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2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8"/>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8"/>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8"/>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9"/>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9"/>
          <p:cNvSpPr/>
          <p:nvPr>
            <p:ph idx="2" type="pic"/>
          </p:nvPr>
        </p:nvSpPr>
        <p:spPr>
          <a:xfrm>
            <a:off x="1792288" y="612775"/>
            <a:ext cx="5486400" cy="4114800"/>
          </a:xfrm>
          <a:prstGeom prst="rect">
            <a:avLst/>
          </a:prstGeom>
          <a:noFill/>
          <a:ln>
            <a:noFill/>
          </a:ln>
        </p:spPr>
      </p:sp>
      <p:sp>
        <p:nvSpPr>
          <p:cNvPr id="64" name="Google Shape;64;p29"/>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2.png"/><Relationship Id="rId5"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0.png"/><Relationship Id="rId4" Type="http://schemas.openxmlformats.org/officeDocument/2006/relationships/image" Target="../media/image2.png"/><Relationship Id="rId5"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2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20.png"/><Relationship Id="rId5" Type="http://schemas.openxmlformats.org/officeDocument/2006/relationships/image" Target="../media/image2.png"/><Relationship Id="rId6"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hyperlink" Target="https://www.teambasedlearning.org/" TargetMode="External"/><Relationship Id="rId4" Type="http://schemas.openxmlformats.org/officeDocument/2006/relationships/hyperlink" Target="https://www.theguardian.com/teacher-network/teacher-blog" TargetMode="External"/><Relationship Id="rId9" Type="http://schemas.openxmlformats.org/officeDocument/2006/relationships/image" Target="../media/image2.png"/><Relationship Id="rId5" Type="http://schemas.openxmlformats.org/officeDocument/2006/relationships/hyperlink" Target="https://padlet.com/" TargetMode="External"/><Relationship Id="rId6" Type="http://schemas.openxmlformats.org/officeDocument/2006/relationships/hyperlink" Target="https://www.microsoft.com/en-us/microsoft-teams/group-chat-software" TargetMode="External"/><Relationship Id="rId7" Type="http://schemas.openxmlformats.org/officeDocument/2006/relationships/hyperlink" Target="https://tinyurl.com/5dxd6rks" TargetMode="External"/><Relationship Id="rId8"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6.jpg"/><Relationship Id="rId6" Type="http://schemas.openxmlformats.org/officeDocument/2006/relationships/image" Target="../media/image20.png"/><Relationship Id="rId7"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29.png"/><Relationship Id="rId5" Type="http://schemas.openxmlformats.org/officeDocument/2006/relationships/image" Target="../media/image31.png"/><Relationship Id="rId6" Type="http://schemas.openxmlformats.org/officeDocument/2006/relationships/image" Target="../media/image23.png"/><Relationship Id="rId7" Type="http://schemas.openxmlformats.org/officeDocument/2006/relationships/image" Target="../media/image28.png"/><Relationship Id="rId8"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0.png"/><Relationship Id="rId5" Type="http://schemas.openxmlformats.org/officeDocument/2006/relationships/image" Target="../media/image2.png"/><Relationship Id="rId6"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0.png"/><Relationship Id="rId4" Type="http://schemas.openxmlformats.org/officeDocument/2006/relationships/image" Target="../media/image2.png"/><Relationship Id="rId5"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20.png"/><Relationship Id="rId5" Type="http://schemas.openxmlformats.org/officeDocument/2006/relationships/image" Target="../media/image2.png"/><Relationship Id="rId6"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0.png"/><Relationship Id="rId6" Type="http://schemas.openxmlformats.org/officeDocument/2006/relationships/image" Target="../media/image2.png"/><Relationship Id="rId7"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nvSpPr>
        <p:spPr>
          <a:xfrm>
            <a:off x="1067200" y="3514291"/>
            <a:ext cx="9259269" cy="3323987"/>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3600" u="none" cap="none" strike="noStrike">
                <a:solidFill>
                  <a:srgbClr val="FB8709"/>
                </a:solidFill>
                <a:latin typeface="Arial"/>
                <a:ea typeface="Arial"/>
                <a:cs typeface="Arial"/>
                <a:sym typeface="Arial"/>
              </a:rPr>
              <a:t>Implementing the Flipped Classroom Approach and Collaborative learning</a:t>
            </a:r>
            <a:endParaRPr b="0" i="0" sz="3600" u="none" cap="none" strike="noStrike">
              <a:solidFill>
                <a:srgbClr val="FB8709"/>
              </a:solidFill>
              <a:latin typeface="Arial"/>
              <a:ea typeface="Arial"/>
              <a:cs typeface="Arial"/>
              <a:sym typeface="Arial"/>
            </a:endParaRPr>
          </a:p>
          <a:p>
            <a:pPr indent="0" lvl="0" marL="0" marR="0" rtl="0" algn="l">
              <a:lnSpc>
                <a:spcPct val="150000"/>
              </a:lnSpc>
              <a:spcBef>
                <a:spcPts val="0"/>
              </a:spcBef>
              <a:spcAft>
                <a:spcPts val="0"/>
              </a:spcAft>
              <a:buNone/>
            </a:pPr>
            <a:r>
              <a:rPr b="0" i="0" lang="en-US" sz="3600" u="none" cap="none" strike="noStrike">
                <a:solidFill>
                  <a:srgbClr val="053249"/>
                </a:solidFill>
                <a:latin typeface="Arial"/>
                <a:ea typeface="Arial"/>
                <a:cs typeface="Arial"/>
                <a:sym typeface="Arial"/>
              </a:rPr>
              <a:t>Facilitating in-class collaborative activities: Techniques and best practices</a:t>
            </a:r>
            <a:endParaRPr b="0" i="0" sz="3600" u="none" cap="none" strike="noStrike">
              <a:solidFill>
                <a:srgbClr val="053249"/>
              </a:solidFill>
              <a:latin typeface="Arial"/>
              <a:ea typeface="Arial"/>
              <a:cs typeface="Arial"/>
              <a:sym typeface="Arial"/>
            </a:endParaRPr>
          </a:p>
        </p:txBody>
      </p:sp>
      <p:sp>
        <p:nvSpPr>
          <p:cNvPr id="85" name="Google Shape;85;p1"/>
          <p:cNvSpPr/>
          <p:nvPr/>
        </p:nvSpPr>
        <p:spPr>
          <a:xfrm rot="10800000">
            <a:off x="9673884" y="-1920219"/>
            <a:ext cx="10305338" cy="10262060"/>
          </a:xfrm>
          <a:custGeom>
            <a:rect b="b" l="l" r="r" t="t"/>
            <a:pathLst>
              <a:path extrusionOk="0" h="6323333" w="6350000">
                <a:moveTo>
                  <a:pt x="6350000" y="6323333"/>
                </a:moveTo>
                <a:lnTo>
                  <a:pt x="0" y="6323333"/>
                </a:lnTo>
                <a:lnTo>
                  <a:pt x="0" y="0"/>
                </a:lnTo>
                <a:lnTo>
                  <a:pt x="6350000" y="6323333"/>
                </a:lnTo>
                <a:close/>
              </a:path>
            </a:pathLst>
          </a:custGeom>
          <a:solidFill>
            <a:srgbClr val="FB8709"/>
          </a:solidFill>
          <a:ln>
            <a:noFill/>
          </a:ln>
        </p:spPr>
      </p:sp>
      <p:sp>
        <p:nvSpPr>
          <p:cNvPr id="86" name="Google Shape;86;p1"/>
          <p:cNvSpPr/>
          <p:nvPr/>
        </p:nvSpPr>
        <p:spPr>
          <a:xfrm rot="-5400000">
            <a:off x="13579297" y="5173799"/>
            <a:ext cx="5050689" cy="5175713"/>
          </a:xfrm>
          <a:custGeom>
            <a:rect b="b" l="l" r="r" t="t"/>
            <a:pathLst>
              <a:path extrusionOk="0" h="6507187" w="6350000">
                <a:moveTo>
                  <a:pt x="6350000" y="6507187"/>
                </a:moveTo>
                <a:lnTo>
                  <a:pt x="0" y="6507187"/>
                </a:lnTo>
                <a:lnTo>
                  <a:pt x="0" y="0"/>
                </a:lnTo>
                <a:lnTo>
                  <a:pt x="6350000" y="6507187"/>
                </a:lnTo>
                <a:close/>
              </a:path>
            </a:pathLst>
          </a:custGeom>
          <a:solidFill>
            <a:srgbClr val="053249"/>
          </a:solidFill>
          <a:ln>
            <a:noFill/>
          </a:ln>
        </p:spPr>
      </p:sp>
      <p:sp>
        <p:nvSpPr>
          <p:cNvPr id="87" name="Google Shape;87;p1"/>
          <p:cNvSpPr/>
          <p:nvPr/>
        </p:nvSpPr>
        <p:spPr>
          <a:xfrm>
            <a:off x="685288" y="6503003"/>
            <a:ext cx="3367356" cy="3367356"/>
          </a:xfrm>
          <a:custGeom>
            <a:rect b="b" l="l" r="r" t="t"/>
            <a:pathLst>
              <a:path extrusionOk="0" h="3367356" w="3367356">
                <a:moveTo>
                  <a:pt x="0" y="0"/>
                </a:moveTo>
                <a:lnTo>
                  <a:pt x="3367356" y="0"/>
                </a:lnTo>
                <a:lnTo>
                  <a:pt x="3367356" y="3367356"/>
                </a:lnTo>
                <a:lnTo>
                  <a:pt x="0" y="3367356"/>
                </a:lnTo>
                <a:lnTo>
                  <a:pt x="0" y="0"/>
                </a:lnTo>
                <a:close/>
              </a:path>
            </a:pathLst>
          </a:custGeom>
          <a:blipFill rotWithShape="1">
            <a:blip r:embed="rId3">
              <a:alphaModFix/>
            </a:blip>
            <a:stretch>
              <a:fillRect b="0" l="0" r="0" t="0"/>
            </a:stretch>
          </a:blipFill>
          <a:ln>
            <a:noFill/>
          </a:ln>
        </p:spPr>
      </p:sp>
      <p:sp>
        <p:nvSpPr>
          <p:cNvPr id="88" name="Google Shape;88;p1"/>
          <p:cNvSpPr/>
          <p:nvPr/>
        </p:nvSpPr>
        <p:spPr>
          <a:xfrm>
            <a:off x="685288" y="8961260"/>
            <a:ext cx="3742515" cy="1010479"/>
          </a:xfrm>
          <a:custGeom>
            <a:rect b="b" l="l" r="r" t="t"/>
            <a:pathLst>
              <a:path extrusionOk="0" h="1010479" w="3742515">
                <a:moveTo>
                  <a:pt x="0" y="0"/>
                </a:moveTo>
                <a:lnTo>
                  <a:pt x="3742515" y="0"/>
                </a:lnTo>
                <a:lnTo>
                  <a:pt x="3742515" y="1010479"/>
                </a:lnTo>
                <a:lnTo>
                  <a:pt x="0" y="1010479"/>
                </a:lnTo>
                <a:lnTo>
                  <a:pt x="0" y="0"/>
                </a:lnTo>
                <a:close/>
              </a:path>
            </a:pathLst>
          </a:custGeom>
          <a:blipFill rotWithShape="1">
            <a:blip r:embed="rId4">
              <a:alphaModFix/>
            </a:blip>
            <a:stretch>
              <a:fillRect b="0" l="0" r="0" t="0"/>
            </a:stretch>
          </a:blipFill>
          <a:ln>
            <a:noFill/>
          </a:ln>
        </p:spPr>
      </p:sp>
      <p:sp>
        <p:nvSpPr>
          <p:cNvPr id="89" name="Google Shape;89;p1"/>
          <p:cNvSpPr txBox="1"/>
          <p:nvPr/>
        </p:nvSpPr>
        <p:spPr>
          <a:xfrm>
            <a:off x="1028700" y="1501381"/>
            <a:ext cx="11295250" cy="1071880"/>
          </a:xfrm>
          <a:prstGeom prst="rect">
            <a:avLst/>
          </a:prstGeom>
          <a:noFill/>
          <a:ln>
            <a:noFill/>
          </a:ln>
        </p:spPr>
        <p:txBody>
          <a:bodyPr anchorCtr="0" anchor="t" bIns="0" lIns="0" spcFirstLastPara="1" rIns="0" wrap="square" tIns="0">
            <a:spAutoFit/>
          </a:bodyPr>
          <a:lstStyle/>
          <a:p>
            <a:pPr indent="0" lvl="0" marL="0" marR="0" rtl="0" algn="l">
              <a:lnSpc>
                <a:spcPct val="121006"/>
              </a:lnSpc>
              <a:spcBef>
                <a:spcPts val="0"/>
              </a:spcBef>
              <a:spcAft>
                <a:spcPts val="0"/>
              </a:spcAft>
              <a:buNone/>
            </a:pPr>
            <a:r>
              <a:rPr b="0" i="0" lang="en-US" sz="3499" u="none" cap="none" strike="noStrike">
                <a:solidFill>
                  <a:srgbClr val="053249"/>
                </a:solidFill>
                <a:latin typeface="Arial"/>
                <a:ea typeface="Arial"/>
                <a:cs typeface="Arial"/>
                <a:sym typeface="Arial"/>
              </a:rPr>
              <a:t>CollaboratiVET Curriculum for VET teachers/trainers/educators </a:t>
            </a:r>
            <a:endParaRPr/>
          </a:p>
        </p:txBody>
      </p:sp>
      <p:sp>
        <p:nvSpPr>
          <p:cNvPr id="90" name="Google Shape;90;p1"/>
          <p:cNvSpPr/>
          <p:nvPr/>
        </p:nvSpPr>
        <p:spPr>
          <a:xfrm>
            <a:off x="11148434" y="560351"/>
            <a:ext cx="6110866" cy="9166299"/>
          </a:xfrm>
          <a:custGeom>
            <a:rect b="b" l="l" r="r" t="t"/>
            <a:pathLst>
              <a:path extrusionOk="0" h="9525000" w="6350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rotWithShape="1">
            <a:blip r:embed="rId5">
              <a:alphaModFix/>
            </a:blip>
            <a:stretch>
              <a:fillRect b="0" l="-62460" r="-6246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
          <p:cNvSpPr txBox="1"/>
          <p:nvPr/>
        </p:nvSpPr>
        <p:spPr>
          <a:xfrm>
            <a:off x="4325513" y="9144970"/>
            <a:ext cx="6720632" cy="83629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b="0" i="0" lang="en-US" sz="1200" u="none" cap="none" strike="noStrike">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a:p>
            <a:pPr indent="0" lvl="0" marL="0" marR="0" rtl="0" algn="just">
              <a:lnSpc>
                <a:spcPct val="140000"/>
              </a:lnSpc>
              <a:spcBef>
                <a:spcPts val="0"/>
              </a:spcBef>
              <a:spcAft>
                <a:spcPts val="0"/>
              </a:spcAft>
              <a:buNone/>
            </a:pPr>
            <a:r>
              <a:t/>
            </a:r>
            <a:endParaRPr b="0" i="0" sz="1200" u="none" cap="none" strike="noStrike">
              <a:solidFill>
                <a:srgbClr val="12121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233" name="Shape 233"/>
        <p:cNvGrpSpPr/>
        <p:nvPr/>
      </p:nvGrpSpPr>
      <p:grpSpPr>
        <a:xfrm>
          <a:off x="0" y="0"/>
          <a:ext cx="0" cy="0"/>
          <a:chOff x="0" y="0"/>
          <a:chExt cx="0" cy="0"/>
        </a:xfrm>
      </p:grpSpPr>
      <p:sp>
        <p:nvSpPr>
          <p:cNvPr id="234" name="Google Shape;234;p10"/>
          <p:cNvSpPr/>
          <p:nvPr/>
        </p:nvSpPr>
        <p:spPr>
          <a:xfrm>
            <a:off x="0" y="0"/>
            <a:ext cx="9144000" cy="880406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0"/>
          <p:cNvSpPr/>
          <p:nvPr/>
        </p:nvSpPr>
        <p:spPr>
          <a:xfrm>
            <a:off x="0" y="1157630"/>
            <a:ext cx="9144000" cy="7646437"/>
          </a:xfrm>
          <a:custGeom>
            <a:rect b="b" l="l" r="r" t="t"/>
            <a:pathLst>
              <a:path extrusionOk="0" h="5310026" w="6350000">
                <a:moveTo>
                  <a:pt x="6350000" y="5310026"/>
                </a:moveTo>
                <a:lnTo>
                  <a:pt x="0" y="5310026"/>
                </a:lnTo>
                <a:lnTo>
                  <a:pt x="0" y="0"/>
                </a:lnTo>
                <a:lnTo>
                  <a:pt x="6350000" y="5310026"/>
                </a:lnTo>
                <a:close/>
              </a:path>
            </a:pathLst>
          </a:custGeom>
          <a:solidFill>
            <a:srgbClr val="053249"/>
          </a:solidFill>
          <a:ln>
            <a:noFill/>
          </a:ln>
        </p:spPr>
      </p:sp>
      <p:sp>
        <p:nvSpPr>
          <p:cNvPr id="236" name="Google Shape;236;p10"/>
          <p:cNvSpPr/>
          <p:nvPr/>
        </p:nvSpPr>
        <p:spPr>
          <a:xfrm flipH="1">
            <a:off x="-117412" y="6453106"/>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3">
              <a:alphaModFix/>
            </a:blip>
            <a:stretch>
              <a:fillRect b="0" l="0" r="0" t="0"/>
            </a:stretch>
          </a:blipFill>
          <a:ln>
            <a:noFill/>
          </a:ln>
        </p:spPr>
      </p:sp>
      <p:sp>
        <p:nvSpPr>
          <p:cNvPr id="237" name="Google Shape;237;p10"/>
          <p:cNvSpPr/>
          <p:nvPr/>
        </p:nvSpPr>
        <p:spPr>
          <a:xfrm flipH="1" rot="10800000">
            <a:off x="5310106" y="0"/>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4">
              <a:alphaModFix/>
            </a:blip>
            <a:stretch>
              <a:fillRect b="0" l="0" r="0" t="0"/>
            </a:stretch>
          </a:blipFill>
          <a:ln>
            <a:noFill/>
          </a:ln>
        </p:spPr>
      </p:sp>
      <p:sp>
        <p:nvSpPr>
          <p:cNvPr id="238" name="Google Shape;238;p10"/>
          <p:cNvSpPr txBox="1"/>
          <p:nvPr/>
        </p:nvSpPr>
        <p:spPr>
          <a:xfrm>
            <a:off x="9613815" y="685839"/>
            <a:ext cx="8165659" cy="230832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Personalise collaborative learning activities </a:t>
            </a:r>
            <a:endParaRPr/>
          </a:p>
          <a:p>
            <a:pPr indent="0" lvl="0" marL="0" marR="0" rtl="0" algn="l">
              <a:spcBef>
                <a:spcPts val="0"/>
              </a:spcBef>
              <a:spcAft>
                <a:spcPts val="0"/>
              </a:spcAft>
              <a:buNone/>
            </a:pPr>
            <a:r>
              <a:t/>
            </a:r>
            <a:endParaRPr sz="7000">
              <a:solidFill>
                <a:srgbClr val="033C5B"/>
              </a:solidFill>
              <a:latin typeface="Arial"/>
              <a:ea typeface="Arial"/>
              <a:cs typeface="Arial"/>
              <a:sym typeface="Arial"/>
            </a:endParaRPr>
          </a:p>
        </p:txBody>
      </p:sp>
      <p:sp>
        <p:nvSpPr>
          <p:cNvPr id="239" name="Google Shape;239;p10"/>
          <p:cNvSpPr txBox="1"/>
          <p:nvPr/>
        </p:nvSpPr>
        <p:spPr>
          <a:xfrm>
            <a:off x="9613815" y="2556762"/>
            <a:ext cx="6457864" cy="4139531"/>
          </a:xfrm>
          <a:prstGeom prst="rect">
            <a:avLst/>
          </a:prstGeom>
          <a:noFill/>
          <a:ln>
            <a:noFill/>
          </a:ln>
        </p:spPr>
        <p:txBody>
          <a:bodyPr anchorCtr="0" anchor="t" bIns="0" lIns="0" spcFirstLastPara="1" rIns="0" wrap="square" tIns="0">
            <a:spAutoFit/>
          </a:bodyPr>
          <a:lstStyle/>
          <a:p>
            <a:pPr indent="0" lvl="0" marL="0" marR="0" rtl="0" algn="l">
              <a:lnSpc>
                <a:spcPct val="139961"/>
              </a:lnSpc>
              <a:spcBef>
                <a:spcPts val="0"/>
              </a:spcBef>
              <a:spcAft>
                <a:spcPts val="0"/>
              </a:spcAft>
              <a:buNone/>
            </a:pPr>
            <a:r>
              <a:rPr b="1" lang="en-US" sz="2600">
                <a:solidFill>
                  <a:schemeClr val="dk1"/>
                </a:solidFill>
                <a:latin typeface="Arial"/>
                <a:ea typeface="Arial"/>
                <a:cs typeface="Arial"/>
                <a:sym typeface="Arial"/>
              </a:rPr>
              <a:t>Tailoring for Effective Collaboration</a:t>
            </a:r>
            <a:br>
              <a:rPr b="1" lang="en-US" sz="2600">
                <a:solidFill>
                  <a:schemeClr val="dk1"/>
                </a:solidFill>
                <a:latin typeface="Arial"/>
                <a:ea typeface="Arial"/>
                <a:cs typeface="Arial"/>
                <a:sym typeface="Arial"/>
              </a:rPr>
            </a:br>
            <a:br>
              <a:rPr b="1" lang="en-US" sz="2600">
                <a:solidFill>
                  <a:schemeClr val="dk1"/>
                </a:solidFill>
                <a:latin typeface="Arial"/>
                <a:ea typeface="Arial"/>
                <a:cs typeface="Arial"/>
                <a:sym typeface="Arial"/>
              </a:rPr>
            </a:br>
            <a:r>
              <a:rPr lang="en-US" sz="2600">
                <a:solidFill>
                  <a:schemeClr val="dk1"/>
                </a:solidFill>
                <a:latin typeface="Arial"/>
                <a:ea typeface="Arial"/>
                <a:cs typeface="Arial"/>
                <a:sym typeface="Arial"/>
              </a:rPr>
              <a:t>Personalizing collaborative learning activities means aligning them with the diverse needs, strengths, and interests of each student. It’s about creating an inclusive learning environment where every student can contribute meaningfully and benefit from the collective learning experience.</a:t>
            </a:r>
            <a:endParaRPr sz="2600">
              <a:solidFill>
                <a:srgbClr val="121212"/>
              </a:solidFill>
              <a:latin typeface="Arial"/>
              <a:ea typeface="Arial"/>
              <a:cs typeface="Arial"/>
              <a:sym typeface="Arial"/>
            </a:endParaRPr>
          </a:p>
        </p:txBody>
      </p:sp>
      <p:sp>
        <p:nvSpPr>
          <p:cNvPr id="240" name="Google Shape;240;p10"/>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241" name="Google Shape;241;p10"/>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242" name="Google Shape;242;p10"/>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43" name="Google Shape;243;p10"/>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4" name="Google Shape;244;p10"/>
          <p:cNvPicPr preferRelativeResize="0"/>
          <p:nvPr/>
        </p:nvPicPr>
        <p:blipFill rotWithShape="1">
          <a:blip r:embed="rId7">
            <a:alphaModFix/>
          </a:blip>
          <a:srcRect b="0" l="0" r="0" t="0"/>
          <a:stretch/>
        </p:blipFill>
        <p:spPr>
          <a:xfrm>
            <a:off x="1346797" y="2034769"/>
            <a:ext cx="6687422" cy="4457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248" name="Shape 248"/>
        <p:cNvGrpSpPr/>
        <p:nvPr/>
      </p:nvGrpSpPr>
      <p:grpSpPr>
        <a:xfrm>
          <a:off x="0" y="0"/>
          <a:ext cx="0" cy="0"/>
          <a:chOff x="0" y="0"/>
          <a:chExt cx="0" cy="0"/>
        </a:xfrm>
      </p:grpSpPr>
      <p:sp>
        <p:nvSpPr>
          <p:cNvPr id="249" name="Google Shape;249;p11"/>
          <p:cNvSpPr txBox="1"/>
          <p:nvPr/>
        </p:nvSpPr>
        <p:spPr>
          <a:xfrm>
            <a:off x="3058697" y="773904"/>
            <a:ext cx="13265244" cy="1997085"/>
          </a:xfrm>
          <a:prstGeom prst="rect">
            <a:avLst/>
          </a:prstGeom>
          <a:noFill/>
          <a:ln>
            <a:noFill/>
          </a:ln>
        </p:spPr>
        <p:txBody>
          <a:bodyPr anchorCtr="0" anchor="t" bIns="0" lIns="0" spcFirstLastPara="1" rIns="0" wrap="square" tIns="0">
            <a:spAutoFit/>
          </a:bodyPr>
          <a:lstStyle/>
          <a:p>
            <a:pPr indent="0" lvl="0" marL="0" marR="0" rtl="0" algn="l">
              <a:lnSpc>
                <a:spcPct val="192474"/>
              </a:lnSpc>
              <a:spcBef>
                <a:spcPts val="0"/>
              </a:spcBef>
              <a:spcAft>
                <a:spcPts val="0"/>
              </a:spcAft>
              <a:buNone/>
            </a:pPr>
            <a:r>
              <a:rPr lang="en-US" sz="4000">
                <a:solidFill>
                  <a:srgbClr val="033C5B"/>
                </a:solidFill>
                <a:latin typeface="Arial"/>
                <a:ea typeface="Arial"/>
                <a:cs typeface="Arial"/>
                <a:sym typeface="Arial"/>
              </a:rPr>
              <a:t>Personalise collaborative learning activities </a:t>
            </a:r>
            <a:endParaRPr/>
          </a:p>
          <a:p>
            <a:pPr indent="0" lvl="0" marL="0" marR="0" rtl="0" algn="l">
              <a:lnSpc>
                <a:spcPct val="110001"/>
              </a:lnSpc>
              <a:spcBef>
                <a:spcPts val="0"/>
              </a:spcBef>
              <a:spcAft>
                <a:spcPts val="0"/>
              </a:spcAft>
              <a:buNone/>
            </a:pPr>
            <a:r>
              <a:t/>
            </a:r>
            <a:endParaRPr sz="6999">
              <a:solidFill>
                <a:srgbClr val="033C5B"/>
              </a:solidFill>
              <a:latin typeface="Arial"/>
              <a:ea typeface="Arial"/>
              <a:cs typeface="Arial"/>
              <a:sym typeface="Arial"/>
            </a:endParaRPr>
          </a:p>
        </p:txBody>
      </p:sp>
      <p:sp>
        <p:nvSpPr>
          <p:cNvPr id="250" name="Google Shape;250;p11"/>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252" name="Google Shape;252;p11"/>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254" name="Google Shape;254;p11"/>
          <p:cNvSpPr txBox="1"/>
          <p:nvPr/>
        </p:nvSpPr>
        <p:spPr>
          <a:xfrm>
            <a:off x="3034813" y="2483808"/>
            <a:ext cx="5697263" cy="2769989"/>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1" lang="en-US" sz="2599">
                <a:solidFill>
                  <a:srgbClr val="121212"/>
                </a:solidFill>
                <a:latin typeface="Arial"/>
                <a:ea typeface="Arial"/>
                <a:cs typeface="Arial"/>
                <a:sym typeface="Arial"/>
              </a:rPr>
              <a:t>Key Strategies:</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Understand learner profiles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Flexible grouping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Choice of roles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Inclusive activities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Reflective practices</a:t>
            </a:r>
            <a:endParaRPr sz="2599">
              <a:solidFill>
                <a:srgbClr val="121212"/>
              </a:solidFill>
              <a:latin typeface="Arial"/>
              <a:ea typeface="Arial"/>
              <a:cs typeface="Arial"/>
              <a:sym typeface="Arial"/>
            </a:endParaRPr>
          </a:p>
        </p:txBody>
      </p:sp>
      <p:sp>
        <p:nvSpPr>
          <p:cNvPr id="255" name="Google Shape;255;p11"/>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256" name="Google Shape;256;p11"/>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257" name="Google Shape;257;p11"/>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58" name="Google Shape;258;p11"/>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1"/>
          <p:cNvSpPr txBox="1"/>
          <p:nvPr/>
        </p:nvSpPr>
        <p:spPr>
          <a:xfrm>
            <a:off x="9154826" y="2507553"/>
            <a:ext cx="7169115" cy="289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Benefits of  personalized collaboration:</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Enhances engagement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Promotes equity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Encourages student autonomy and intrinsic motivation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Supports the development of a positive learning community </a:t>
            </a:r>
            <a:endParaRPr sz="2600">
              <a:solidFill>
                <a:schemeClr val="dk1"/>
              </a:solidFill>
              <a:latin typeface="Arial"/>
              <a:ea typeface="Arial"/>
              <a:cs typeface="Arial"/>
              <a:sym typeface="Arial"/>
            </a:endParaRPr>
          </a:p>
        </p:txBody>
      </p:sp>
      <p:sp>
        <p:nvSpPr>
          <p:cNvPr id="260" name="Google Shape;260;p11"/>
          <p:cNvSpPr txBox="1"/>
          <p:nvPr/>
        </p:nvSpPr>
        <p:spPr>
          <a:xfrm>
            <a:off x="3001831" y="6650178"/>
            <a:ext cx="13568888" cy="129266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600">
                <a:solidFill>
                  <a:schemeClr val="dk1"/>
                </a:solidFill>
                <a:latin typeface="Arial"/>
                <a:ea typeface="Arial"/>
                <a:cs typeface="Arial"/>
                <a:sym typeface="Arial"/>
              </a:rPr>
              <a:t>Personalizing collaborative learning is not about individualization but about creating a rich tapestry of learning experiences that tap into the potential of each student, making the collaborative process more robust, inclusive, and effective.</a:t>
            </a:r>
            <a:endParaRPr sz="26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264" name="Shape 264"/>
        <p:cNvGrpSpPr/>
        <p:nvPr/>
      </p:nvGrpSpPr>
      <p:grpSpPr>
        <a:xfrm>
          <a:off x="0" y="0"/>
          <a:ext cx="0" cy="0"/>
          <a:chOff x="0" y="0"/>
          <a:chExt cx="0" cy="0"/>
        </a:xfrm>
      </p:grpSpPr>
      <p:sp>
        <p:nvSpPr>
          <p:cNvPr id="265" name="Google Shape;265;p12"/>
          <p:cNvSpPr txBox="1"/>
          <p:nvPr/>
        </p:nvSpPr>
        <p:spPr>
          <a:xfrm>
            <a:off x="1337656" y="966416"/>
            <a:ext cx="11834641" cy="894347"/>
          </a:xfrm>
          <a:prstGeom prst="rect">
            <a:avLst/>
          </a:prstGeom>
          <a:noFill/>
          <a:ln>
            <a:noFill/>
          </a:ln>
        </p:spPr>
        <p:txBody>
          <a:bodyPr anchorCtr="0" anchor="t" bIns="0" lIns="0" spcFirstLastPara="1" rIns="0" wrap="square" tIns="0">
            <a:spAutoFit/>
          </a:bodyPr>
          <a:lstStyle/>
          <a:p>
            <a:pPr indent="0" lvl="0" marL="0" marR="0" rtl="0" algn="l">
              <a:lnSpc>
                <a:spcPct val="192474"/>
              </a:lnSpc>
              <a:spcBef>
                <a:spcPts val="0"/>
              </a:spcBef>
              <a:spcAft>
                <a:spcPts val="0"/>
              </a:spcAft>
              <a:buNone/>
            </a:pPr>
            <a:r>
              <a:rPr lang="en-US" sz="4000">
                <a:solidFill>
                  <a:srgbClr val="033C5B"/>
                </a:solidFill>
                <a:latin typeface="Arial"/>
                <a:ea typeface="Arial"/>
                <a:cs typeface="Arial"/>
                <a:sym typeface="Arial"/>
              </a:rPr>
              <a:t>Facilitate constructive interactions among students</a:t>
            </a:r>
            <a:endParaRPr sz="4000">
              <a:solidFill>
                <a:srgbClr val="033C5B"/>
              </a:solidFill>
              <a:latin typeface="Arial"/>
              <a:ea typeface="Arial"/>
              <a:cs typeface="Arial"/>
              <a:sym typeface="Arial"/>
            </a:endParaRPr>
          </a:p>
        </p:txBody>
      </p:sp>
      <p:sp>
        <p:nvSpPr>
          <p:cNvPr id="266" name="Google Shape;266;p12"/>
          <p:cNvSpPr txBox="1"/>
          <p:nvPr/>
        </p:nvSpPr>
        <p:spPr>
          <a:xfrm>
            <a:off x="1561782" y="2256647"/>
            <a:ext cx="4214091" cy="544764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2600">
                <a:solidFill>
                  <a:srgbClr val="121212"/>
                </a:solidFill>
                <a:latin typeface="Arial"/>
                <a:ea typeface="Arial"/>
                <a:cs typeface="Arial"/>
                <a:sym typeface="Arial"/>
              </a:rPr>
              <a:t>Why constructive interactions matter: </a:t>
            </a:r>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Constructive interactions are the foundation of a collaborative learning environment.</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They help students develop critical thinking, communication skills, and the ability to work effectively in teams.</a:t>
            </a:r>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p:txBody>
      </p:sp>
      <p:sp>
        <p:nvSpPr>
          <p:cNvPr id="267" name="Google Shape;267;p12"/>
          <p:cNvSpPr/>
          <p:nvPr/>
        </p:nvSpPr>
        <p:spPr>
          <a:xfrm>
            <a:off x="17259300" y="-150232"/>
            <a:ext cx="1032201" cy="8963824"/>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2"/>
          <p:cNvSpPr/>
          <p:nvPr/>
        </p:nvSpPr>
        <p:spPr>
          <a:xfrm>
            <a:off x="0" y="-75116"/>
            <a:ext cx="1028700" cy="888870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2"/>
          <p:cNvSpPr/>
          <p:nvPr/>
        </p:nvSpPr>
        <p:spPr>
          <a:xfrm rot="5400000">
            <a:off x="-824" y="824"/>
            <a:ext cx="1030349" cy="1028700"/>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270" name="Google Shape;270;p12"/>
          <p:cNvSpPr/>
          <p:nvPr/>
        </p:nvSpPr>
        <p:spPr>
          <a:xfrm>
            <a:off x="0" y="5257590"/>
            <a:ext cx="1028700" cy="3556002"/>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2"/>
          <p:cNvSpPr/>
          <p:nvPr/>
        </p:nvSpPr>
        <p:spPr>
          <a:xfrm>
            <a:off x="17259300" y="5257590"/>
            <a:ext cx="1028700" cy="3556002"/>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2"/>
          <p:cNvSpPr/>
          <p:nvPr/>
        </p:nvSpPr>
        <p:spPr>
          <a:xfrm rot="10800000">
            <a:off x="17257651" y="1649"/>
            <a:ext cx="1030349" cy="1028700"/>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273" name="Google Shape;273;p12"/>
          <p:cNvSpPr/>
          <p:nvPr/>
        </p:nvSpPr>
        <p:spPr>
          <a:xfrm>
            <a:off x="310962" y="9525000"/>
            <a:ext cx="406777" cy="406777"/>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2"/>
          <p:cNvSpPr/>
          <p:nvPr/>
        </p:nvSpPr>
        <p:spPr>
          <a:xfrm>
            <a:off x="17572012" y="9525000"/>
            <a:ext cx="406777" cy="406777"/>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2"/>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3">
              <a:alphaModFix/>
            </a:blip>
            <a:stretch>
              <a:fillRect b="0" l="0" r="0" t="0"/>
            </a:stretch>
          </a:blipFill>
          <a:ln>
            <a:noFill/>
          </a:ln>
        </p:spPr>
      </p:sp>
      <p:sp>
        <p:nvSpPr>
          <p:cNvPr id="276" name="Google Shape;276;p12"/>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4">
              <a:alphaModFix/>
            </a:blip>
            <a:stretch>
              <a:fillRect b="0" l="0" r="0" t="0"/>
            </a:stretch>
          </a:blipFill>
          <a:ln>
            <a:noFill/>
          </a:ln>
        </p:spPr>
      </p:sp>
      <p:sp>
        <p:nvSpPr>
          <p:cNvPr id="277" name="Google Shape;277;p12"/>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78" name="Google Shape;278;p12"/>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2"/>
          <p:cNvSpPr txBox="1"/>
          <p:nvPr/>
        </p:nvSpPr>
        <p:spPr>
          <a:xfrm>
            <a:off x="6306680" y="2256647"/>
            <a:ext cx="4038600" cy="609397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Strategies for facilitation:</a:t>
            </a:r>
            <a:endParaRPr/>
          </a:p>
          <a:p>
            <a:pPr indent="0" lvl="0" marL="0" marR="0" rtl="0" algn="l">
              <a:spcBef>
                <a:spcPts val="0"/>
              </a:spcBef>
              <a:spcAft>
                <a:spcPts val="0"/>
              </a:spcAft>
              <a:buNone/>
            </a:pPr>
            <a:r>
              <a:rPr b="1" lang="en-US" sz="2600">
                <a:solidFill>
                  <a:schemeClr val="dk1"/>
                </a:solidFill>
                <a:latin typeface="Arial"/>
                <a:ea typeface="Arial"/>
                <a:cs typeface="Arial"/>
                <a:sym typeface="Arial"/>
              </a:rPr>
              <a:t>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Establish ground rules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Role assignment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Diverse grouping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Conflict resolution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Guided discussion </a:t>
            </a:r>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a:p>
            <a:pPr indent="0" lvl="0" marL="0" marR="0" rtl="0" algn="l">
              <a:spcBef>
                <a:spcPts val="0"/>
              </a:spcBef>
              <a:spcAft>
                <a:spcPts val="0"/>
              </a:spcAft>
              <a:buNone/>
            </a:pPr>
            <a:r>
              <a:rPr b="1" lang="en-US" sz="2600">
                <a:solidFill>
                  <a:schemeClr val="dk1"/>
                </a:solidFill>
                <a:latin typeface="Arial"/>
                <a:ea typeface="Arial"/>
                <a:cs typeface="Arial"/>
                <a:sym typeface="Arial"/>
              </a:rPr>
              <a:t>Promoting Constructive Dialogue: </a:t>
            </a:r>
            <a:endParaRPr/>
          </a:p>
          <a:p>
            <a:pPr indent="0" lvl="0" marL="0" marR="0" rtl="0" algn="l">
              <a:spcBef>
                <a:spcPts val="0"/>
              </a:spcBef>
              <a:spcAft>
                <a:spcPts val="0"/>
              </a:spcAft>
              <a:buNone/>
            </a:pPr>
            <a:r>
              <a:t/>
            </a:r>
            <a:endParaRPr b="1" sz="2600">
              <a:solidFill>
                <a:schemeClr val="dk1"/>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Think-Pair-Share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Debate formats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Peer review</a:t>
            </a:r>
            <a:endParaRPr sz="2600">
              <a:solidFill>
                <a:schemeClr val="dk1"/>
              </a:solidFill>
              <a:latin typeface="Arial"/>
              <a:ea typeface="Arial"/>
              <a:cs typeface="Arial"/>
              <a:sym typeface="Arial"/>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p:txBody>
      </p:sp>
      <p:sp>
        <p:nvSpPr>
          <p:cNvPr id="280" name="Google Shape;280;p12"/>
          <p:cNvSpPr txBox="1"/>
          <p:nvPr/>
        </p:nvSpPr>
        <p:spPr>
          <a:xfrm>
            <a:off x="11049000" y="2256647"/>
            <a:ext cx="3581400" cy="24929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Measuring Interaction Quality:</a:t>
            </a:r>
            <a:endParaRPr/>
          </a:p>
          <a:p>
            <a:pPr indent="0" lvl="0" marL="0" marR="0" rtl="0" algn="l">
              <a:spcBef>
                <a:spcPts val="0"/>
              </a:spcBef>
              <a:spcAft>
                <a:spcPts val="0"/>
              </a:spcAft>
              <a:buNone/>
            </a:pPr>
            <a:r>
              <a:t/>
            </a:r>
            <a:endParaRPr b="1" sz="2600">
              <a:solidFill>
                <a:schemeClr val="dk1"/>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Observation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Reflection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Assessment</a:t>
            </a:r>
            <a:endParaRPr sz="2600">
              <a:solidFill>
                <a:schemeClr val="dk1"/>
              </a:solidFill>
              <a:latin typeface="Arial"/>
              <a:ea typeface="Arial"/>
              <a:cs typeface="Arial"/>
              <a:sym typeface="Arial"/>
            </a:endParaRPr>
          </a:p>
        </p:txBody>
      </p:sp>
      <p:pic>
        <p:nvPicPr>
          <p:cNvPr id="281" name="Google Shape;281;p12"/>
          <p:cNvPicPr preferRelativeResize="0"/>
          <p:nvPr/>
        </p:nvPicPr>
        <p:blipFill rotWithShape="1">
          <a:blip r:embed="rId5">
            <a:alphaModFix/>
          </a:blip>
          <a:srcRect b="0" l="0" r="0" t="0"/>
          <a:stretch/>
        </p:blipFill>
        <p:spPr>
          <a:xfrm>
            <a:off x="12039600" y="4928800"/>
            <a:ext cx="2946400" cy="336731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285" name="Shape 285"/>
        <p:cNvGrpSpPr/>
        <p:nvPr/>
      </p:nvGrpSpPr>
      <p:grpSpPr>
        <a:xfrm>
          <a:off x="0" y="0"/>
          <a:ext cx="0" cy="0"/>
          <a:chOff x="0" y="0"/>
          <a:chExt cx="0" cy="0"/>
        </a:xfrm>
      </p:grpSpPr>
      <p:sp>
        <p:nvSpPr>
          <p:cNvPr id="286" name="Google Shape;286;p13"/>
          <p:cNvSpPr/>
          <p:nvPr/>
        </p:nvSpPr>
        <p:spPr>
          <a:xfrm>
            <a:off x="0" y="0"/>
            <a:ext cx="9144000" cy="880406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3"/>
          <p:cNvSpPr/>
          <p:nvPr/>
        </p:nvSpPr>
        <p:spPr>
          <a:xfrm>
            <a:off x="0" y="1157630"/>
            <a:ext cx="9144000" cy="7646437"/>
          </a:xfrm>
          <a:custGeom>
            <a:rect b="b" l="l" r="r" t="t"/>
            <a:pathLst>
              <a:path extrusionOk="0" h="5310026" w="6350000">
                <a:moveTo>
                  <a:pt x="6350000" y="5310026"/>
                </a:moveTo>
                <a:lnTo>
                  <a:pt x="0" y="5310026"/>
                </a:lnTo>
                <a:lnTo>
                  <a:pt x="0" y="0"/>
                </a:lnTo>
                <a:lnTo>
                  <a:pt x="6350000" y="5310026"/>
                </a:lnTo>
                <a:close/>
              </a:path>
            </a:pathLst>
          </a:custGeom>
          <a:solidFill>
            <a:srgbClr val="053249"/>
          </a:solidFill>
          <a:ln>
            <a:noFill/>
          </a:ln>
        </p:spPr>
      </p:sp>
      <p:sp>
        <p:nvSpPr>
          <p:cNvPr id="288" name="Google Shape;288;p13"/>
          <p:cNvSpPr/>
          <p:nvPr/>
        </p:nvSpPr>
        <p:spPr>
          <a:xfrm flipH="1">
            <a:off x="-117412" y="6453106"/>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3">
              <a:alphaModFix/>
            </a:blip>
            <a:stretch>
              <a:fillRect b="0" l="0" r="0" t="0"/>
            </a:stretch>
          </a:blipFill>
          <a:ln>
            <a:noFill/>
          </a:ln>
        </p:spPr>
      </p:sp>
      <p:sp>
        <p:nvSpPr>
          <p:cNvPr id="289" name="Google Shape;289;p13"/>
          <p:cNvSpPr/>
          <p:nvPr/>
        </p:nvSpPr>
        <p:spPr>
          <a:xfrm flipH="1" rot="10800000">
            <a:off x="5310106" y="0"/>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4">
              <a:alphaModFix/>
            </a:blip>
            <a:stretch>
              <a:fillRect b="0" l="0" r="0" t="0"/>
            </a:stretch>
          </a:blipFill>
          <a:ln>
            <a:noFill/>
          </a:ln>
        </p:spPr>
      </p:sp>
      <p:sp>
        <p:nvSpPr>
          <p:cNvPr id="290" name="Google Shape;290;p13"/>
          <p:cNvSpPr txBox="1"/>
          <p:nvPr/>
        </p:nvSpPr>
        <p:spPr>
          <a:xfrm>
            <a:off x="9613816" y="685839"/>
            <a:ext cx="8445584" cy="224080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Promote student autonomy and responsibility in learning </a:t>
            </a:r>
            <a:endParaRPr/>
          </a:p>
          <a:p>
            <a:pPr indent="0" lvl="0" marL="0" marR="0" rtl="0" algn="l">
              <a:lnSpc>
                <a:spcPct val="110000"/>
              </a:lnSpc>
              <a:spcBef>
                <a:spcPts val="0"/>
              </a:spcBef>
              <a:spcAft>
                <a:spcPts val="0"/>
              </a:spcAft>
              <a:buNone/>
            </a:pPr>
            <a:r>
              <a:t/>
            </a:r>
            <a:endParaRPr sz="7000">
              <a:solidFill>
                <a:srgbClr val="033C5B"/>
              </a:solidFill>
              <a:latin typeface="Arial"/>
              <a:ea typeface="Arial"/>
              <a:cs typeface="Arial"/>
              <a:sym typeface="Arial"/>
            </a:endParaRPr>
          </a:p>
        </p:txBody>
      </p:sp>
      <p:sp>
        <p:nvSpPr>
          <p:cNvPr id="291" name="Google Shape;291;p13"/>
          <p:cNvSpPr txBox="1"/>
          <p:nvPr/>
        </p:nvSpPr>
        <p:spPr>
          <a:xfrm>
            <a:off x="9613816" y="2263436"/>
            <a:ext cx="6457864" cy="3216201"/>
          </a:xfrm>
          <a:prstGeom prst="rect">
            <a:avLst/>
          </a:prstGeom>
          <a:noFill/>
          <a:ln>
            <a:noFill/>
          </a:ln>
        </p:spPr>
        <p:txBody>
          <a:bodyPr anchorCtr="0" anchor="t" bIns="0" lIns="0" spcFirstLastPara="1" rIns="0" wrap="square" tIns="0">
            <a:spAutoFit/>
          </a:bodyPr>
          <a:lstStyle/>
          <a:p>
            <a:pPr indent="0" lvl="0" marL="0" marR="0" rtl="0" algn="l">
              <a:lnSpc>
                <a:spcPct val="139961"/>
              </a:lnSpc>
              <a:spcBef>
                <a:spcPts val="0"/>
              </a:spcBef>
              <a:spcAft>
                <a:spcPts val="0"/>
              </a:spcAft>
              <a:buNone/>
            </a:pPr>
            <a:r>
              <a:rPr lang="en-US" sz="2600">
                <a:solidFill>
                  <a:schemeClr val="dk1"/>
                </a:solidFill>
                <a:latin typeface="Arial"/>
                <a:ea typeface="Arial"/>
                <a:cs typeface="Arial"/>
                <a:sym typeface="Arial"/>
              </a:rPr>
              <a:t>Promoting autonomy and responsibility in students prepares them for lifelong learning and success beyond the classroom. It encourages students to take charge of their educational journey, leading to greater motivation, self-confidence, and academic performance.</a:t>
            </a:r>
            <a:endParaRPr sz="2600">
              <a:solidFill>
                <a:srgbClr val="121212"/>
              </a:solidFill>
              <a:latin typeface="Arial"/>
              <a:ea typeface="Arial"/>
              <a:cs typeface="Arial"/>
              <a:sym typeface="Arial"/>
            </a:endParaRPr>
          </a:p>
        </p:txBody>
      </p:sp>
      <p:sp>
        <p:nvSpPr>
          <p:cNvPr id="292" name="Google Shape;292;p13"/>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293" name="Google Shape;293;p13"/>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294" name="Google Shape;294;p13"/>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95" name="Google Shape;295;p13"/>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6" name="Google Shape;296;p13"/>
          <p:cNvPicPr preferRelativeResize="0"/>
          <p:nvPr/>
        </p:nvPicPr>
        <p:blipFill rotWithShape="1">
          <a:blip r:embed="rId7">
            <a:alphaModFix/>
          </a:blip>
          <a:srcRect b="0" l="0" r="0" t="0"/>
          <a:stretch/>
        </p:blipFill>
        <p:spPr>
          <a:xfrm>
            <a:off x="981075" y="1916947"/>
            <a:ext cx="7181850" cy="4787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00" name="Shape 300"/>
        <p:cNvGrpSpPr/>
        <p:nvPr/>
      </p:nvGrpSpPr>
      <p:grpSpPr>
        <a:xfrm>
          <a:off x="0" y="0"/>
          <a:ext cx="0" cy="0"/>
          <a:chOff x="0" y="0"/>
          <a:chExt cx="0" cy="0"/>
        </a:xfrm>
      </p:grpSpPr>
      <p:sp>
        <p:nvSpPr>
          <p:cNvPr id="301" name="Google Shape;301;p14"/>
          <p:cNvSpPr txBox="1"/>
          <p:nvPr/>
        </p:nvSpPr>
        <p:spPr>
          <a:xfrm>
            <a:off x="734019" y="1789147"/>
            <a:ext cx="14177966" cy="2487861"/>
          </a:xfrm>
          <a:prstGeom prst="rect">
            <a:avLst/>
          </a:prstGeom>
          <a:noFill/>
          <a:ln>
            <a:noFill/>
          </a:ln>
        </p:spPr>
        <p:txBody>
          <a:bodyPr anchorCtr="0" anchor="t" bIns="0" lIns="0" spcFirstLastPara="1" rIns="0" wrap="square" tIns="0">
            <a:spAutoFit/>
          </a:bodyPr>
          <a:lstStyle/>
          <a:p>
            <a:pPr indent="0" lvl="0" marL="0" marR="0" rtl="0" algn="l">
              <a:lnSpc>
                <a:spcPct val="242000"/>
              </a:lnSpc>
              <a:spcBef>
                <a:spcPts val="0"/>
              </a:spcBef>
              <a:spcAft>
                <a:spcPts val="0"/>
              </a:spcAft>
              <a:buNone/>
            </a:pPr>
            <a:r>
              <a:rPr lang="en-US" sz="4000">
                <a:solidFill>
                  <a:srgbClr val="033C5B"/>
                </a:solidFill>
                <a:latin typeface="Arial"/>
                <a:ea typeface="Arial"/>
                <a:cs typeface="Arial"/>
                <a:sym typeface="Arial"/>
              </a:rPr>
              <a:t>Promote student autonomy and responsibility in learning </a:t>
            </a:r>
            <a:endParaRPr/>
          </a:p>
          <a:p>
            <a:pPr indent="0" lvl="0" marL="0" marR="0" rtl="0" algn="l">
              <a:lnSpc>
                <a:spcPct val="242000"/>
              </a:lnSpc>
              <a:spcBef>
                <a:spcPts val="0"/>
              </a:spcBef>
              <a:spcAft>
                <a:spcPts val="0"/>
              </a:spcAft>
              <a:buNone/>
            </a:pPr>
            <a:r>
              <a:t/>
            </a:r>
            <a:endParaRPr sz="4000">
              <a:solidFill>
                <a:srgbClr val="033C5B"/>
              </a:solidFill>
              <a:latin typeface="Arial"/>
              <a:ea typeface="Arial"/>
              <a:cs typeface="Arial"/>
              <a:sym typeface="Arial"/>
            </a:endParaRPr>
          </a:p>
        </p:txBody>
      </p:sp>
      <p:sp>
        <p:nvSpPr>
          <p:cNvPr id="302" name="Google Shape;302;p14"/>
          <p:cNvSpPr/>
          <p:nvPr/>
        </p:nvSpPr>
        <p:spPr>
          <a:xfrm>
            <a:off x="17044742" y="-150232"/>
            <a:ext cx="1246758" cy="895429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4"/>
          <p:cNvSpPr/>
          <p:nvPr/>
        </p:nvSpPr>
        <p:spPr>
          <a:xfrm rot="-5400000">
            <a:off x="8522371" y="-8522371"/>
            <a:ext cx="1246758" cy="18291501"/>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4"/>
          <p:cNvSpPr/>
          <p:nvPr/>
        </p:nvSpPr>
        <p:spPr>
          <a:xfrm rot="10800000">
            <a:off x="13961765" y="-1849"/>
            <a:ext cx="4329736" cy="4322808"/>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305" name="Google Shape;305;p14"/>
          <p:cNvSpPr/>
          <p:nvPr/>
        </p:nvSpPr>
        <p:spPr>
          <a:xfrm flipH="1" rot="10800000">
            <a:off x="16406647" y="0"/>
            <a:ext cx="1884854" cy="1884854"/>
          </a:xfrm>
          <a:custGeom>
            <a:rect b="b" l="l" r="r" t="t"/>
            <a:pathLst>
              <a:path extrusionOk="0" h="1884854" w="1884854">
                <a:moveTo>
                  <a:pt x="1884854" y="0"/>
                </a:moveTo>
                <a:lnTo>
                  <a:pt x="0" y="0"/>
                </a:lnTo>
                <a:lnTo>
                  <a:pt x="0" y="1884854"/>
                </a:lnTo>
                <a:lnTo>
                  <a:pt x="1884854" y="1884854"/>
                </a:lnTo>
                <a:lnTo>
                  <a:pt x="1884854" y="0"/>
                </a:lnTo>
                <a:close/>
              </a:path>
            </a:pathLst>
          </a:custGeom>
          <a:blipFill rotWithShape="1">
            <a:blip r:embed="rId3">
              <a:alphaModFix/>
            </a:blip>
            <a:stretch>
              <a:fillRect b="0" l="0" r="0" t="0"/>
            </a:stretch>
          </a:blipFill>
          <a:ln>
            <a:noFill/>
          </a:ln>
        </p:spPr>
      </p:sp>
      <p:sp>
        <p:nvSpPr>
          <p:cNvPr id="306" name="Google Shape;306;p14"/>
          <p:cNvSpPr txBox="1"/>
          <p:nvPr/>
        </p:nvSpPr>
        <p:spPr>
          <a:xfrm>
            <a:off x="990600" y="3434401"/>
            <a:ext cx="4152900" cy="2769989"/>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2600">
                <a:solidFill>
                  <a:srgbClr val="121212"/>
                </a:solidFill>
                <a:latin typeface="Arial"/>
                <a:ea typeface="Arial"/>
                <a:cs typeface="Arial"/>
                <a:sym typeface="Arial"/>
              </a:rPr>
              <a:t>How to promote autonomy: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Choice and Voice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Goal Setting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Self-Assessment </a:t>
            </a:r>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p:txBody>
      </p:sp>
      <p:sp>
        <p:nvSpPr>
          <p:cNvPr id="307" name="Google Shape;307;p14"/>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4">
              <a:alphaModFix/>
            </a:blip>
            <a:stretch>
              <a:fillRect b="0" l="0" r="0" t="0"/>
            </a:stretch>
          </a:blipFill>
          <a:ln>
            <a:noFill/>
          </a:ln>
        </p:spPr>
      </p:sp>
      <p:sp>
        <p:nvSpPr>
          <p:cNvPr id="308" name="Google Shape;308;p14"/>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5">
              <a:alphaModFix/>
            </a:blip>
            <a:stretch>
              <a:fillRect b="0" l="0" r="0" t="0"/>
            </a:stretch>
          </a:blipFill>
          <a:ln>
            <a:noFill/>
          </a:ln>
        </p:spPr>
      </p:sp>
      <p:sp>
        <p:nvSpPr>
          <p:cNvPr id="309" name="Google Shape;309;p14"/>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310" name="Google Shape;310;p14"/>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4"/>
          <p:cNvSpPr txBox="1"/>
          <p:nvPr/>
        </p:nvSpPr>
        <p:spPr>
          <a:xfrm>
            <a:off x="990599" y="5773818"/>
            <a:ext cx="4267201" cy="24929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Encouraging Responsibility:</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Responsibility for learning</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Collaborative responsibility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Accountability measures</a:t>
            </a:r>
            <a:r>
              <a:rPr b="1" lang="en-US" sz="2600">
                <a:solidFill>
                  <a:schemeClr val="dk1"/>
                </a:solidFill>
                <a:latin typeface="Arial"/>
                <a:ea typeface="Arial"/>
                <a:cs typeface="Arial"/>
                <a:sym typeface="Arial"/>
              </a:rPr>
              <a:t> </a:t>
            </a:r>
            <a:endParaRPr b="1" sz="2600">
              <a:solidFill>
                <a:schemeClr val="dk1"/>
              </a:solidFill>
              <a:latin typeface="Arial"/>
              <a:ea typeface="Arial"/>
              <a:cs typeface="Arial"/>
              <a:sym typeface="Arial"/>
            </a:endParaRPr>
          </a:p>
        </p:txBody>
      </p:sp>
      <p:sp>
        <p:nvSpPr>
          <p:cNvPr id="312" name="Google Shape;312;p14"/>
          <p:cNvSpPr txBox="1"/>
          <p:nvPr/>
        </p:nvSpPr>
        <p:spPr>
          <a:xfrm>
            <a:off x="5902054" y="3434400"/>
            <a:ext cx="4613546" cy="47705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Benefits: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Empowers students to become active, engaged learners.</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Builds critical life skills such as decision-making, problem-solving, and self-regulation.</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Encourages students to invest more deeply in their education.</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313" name="Google Shape;313;p14"/>
          <p:cNvPicPr preferRelativeResize="0"/>
          <p:nvPr/>
        </p:nvPicPr>
        <p:blipFill rotWithShape="1">
          <a:blip r:embed="rId6">
            <a:alphaModFix/>
          </a:blip>
          <a:srcRect b="0" l="0" r="0" t="0"/>
          <a:stretch/>
        </p:blipFill>
        <p:spPr>
          <a:xfrm>
            <a:off x="12256171" y="4406030"/>
            <a:ext cx="3048000" cy="304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17" name="Shape 317"/>
        <p:cNvGrpSpPr/>
        <p:nvPr/>
      </p:nvGrpSpPr>
      <p:grpSpPr>
        <a:xfrm>
          <a:off x="0" y="0"/>
          <a:ext cx="0" cy="0"/>
          <a:chOff x="0" y="0"/>
          <a:chExt cx="0" cy="0"/>
        </a:xfrm>
      </p:grpSpPr>
      <p:sp>
        <p:nvSpPr>
          <p:cNvPr id="318" name="Google Shape;318;p15"/>
          <p:cNvSpPr/>
          <p:nvPr/>
        </p:nvSpPr>
        <p:spPr>
          <a:xfrm>
            <a:off x="0" y="0"/>
            <a:ext cx="9144000" cy="880406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15"/>
          <p:cNvSpPr/>
          <p:nvPr/>
        </p:nvSpPr>
        <p:spPr>
          <a:xfrm>
            <a:off x="0" y="1157630"/>
            <a:ext cx="9144000" cy="7646437"/>
          </a:xfrm>
          <a:custGeom>
            <a:rect b="b" l="l" r="r" t="t"/>
            <a:pathLst>
              <a:path extrusionOk="0" h="5310026" w="6350000">
                <a:moveTo>
                  <a:pt x="6350000" y="5310026"/>
                </a:moveTo>
                <a:lnTo>
                  <a:pt x="0" y="5310026"/>
                </a:lnTo>
                <a:lnTo>
                  <a:pt x="0" y="0"/>
                </a:lnTo>
                <a:lnTo>
                  <a:pt x="6350000" y="5310026"/>
                </a:lnTo>
                <a:close/>
              </a:path>
            </a:pathLst>
          </a:custGeom>
          <a:solidFill>
            <a:srgbClr val="053249"/>
          </a:solidFill>
          <a:ln>
            <a:noFill/>
          </a:ln>
        </p:spPr>
      </p:sp>
      <p:sp>
        <p:nvSpPr>
          <p:cNvPr id="320" name="Google Shape;320;p15"/>
          <p:cNvSpPr/>
          <p:nvPr/>
        </p:nvSpPr>
        <p:spPr>
          <a:xfrm flipH="1">
            <a:off x="-117412" y="6453106"/>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3">
              <a:alphaModFix/>
            </a:blip>
            <a:stretch>
              <a:fillRect b="0" l="0" r="0" t="0"/>
            </a:stretch>
          </a:blipFill>
          <a:ln>
            <a:noFill/>
          </a:ln>
        </p:spPr>
      </p:sp>
      <p:sp>
        <p:nvSpPr>
          <p:cNvPr id="321" name="Google Shape;321;p15"/>
          <p:cNvSpPr/>
          <p:nvPr/>
        </p:nvSpPr>
        <p:spPr>
          <a:xfrm flipH="1" rot="10800000">
            <a:off x="5310106" y="0"/>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4">
              <a:alphaModFix/>
            </a:blip>
            <a:stretch>
              <a:fillRect b="0" l="0" r="0" t="0"/>
            </a:stretch>
          </a:blipFill>
          <a:ln>
            <a:noFill/>
          </a:ln>
        </p:spPr>
      </p:sp>
      <p:sp>
        <p:nvSpPr>
          <p:cNvPr id="322" name="Google Shape;322;p15"/>
          <p:cNvSpPr txBox="1"/>
          <p:nvPr/>
        </p:nvSpPr>
        <p:spPr>
          <a:xfrm>
            <a:off x="9613816" y="685839"/>
            <a:ext cx="7683584" cy="123110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Assess and enhance collaborative learning</a:t>
            </a:r>
            <a:endParaRPr sz="4000">
              <a:solidFill>
                <a:srgbClr val="033C5B"/>
              </a:solidFill>
              <a:latin typeface="Arial"/>
              <a:ea typeface="Arial"/>
              <a:cs typeface="Arial"/>
              <a:sym typeface="Arial"/>
            </a:endParaRPr>
          </a:p>
        </p:txBody>
      </p:sp>
      <p:sp>
        <p:nvSpPr>
          <p:cNvPr id="323" name="Google Shape;323;p15"/>
          <p:cNvSpPr txBox="1"/>
          <p:nvPr/>
        </p:nvSpPr>
        <p:spPr>
          <a:xfrm>
            <a:off x="9617228" y="2705100"/>
            <a:ext cx="6457864" cy="4585871"/>
          </a:xfrm>
          <a:prstGeom prst="rect">
            <a:avLst/>
          </a:prstGeom>
          <a:noFill/>
          <a:ln>
            <a:noFill/>
          </a:ln>
        </p:spPr>
        <p:txBody>
          <a:bodyPr anchorCtr="0" anchor="t" bIns="0" lIns="0" spcFirstLastPara="1" rIns="0" wrap="square" tIns="0">
            <a:spAutoFit/>
          </a:bodyPr>
          <a:lstStyle/>
          <a:p>
            <a:pPr indent="0" lvl="0" marL="0" marR="0" rtl="0" algn="l">
              <a:lnSpc>
                <a:spcPct val="139961"/>
              </a:lnSpc>
              <a:spcBef>
                <a:spcPts val="0"/>
              </a:spcBef>
              <a:spcAft>
                <a:spcPts val="0"/>
              </a:spcAft>
              <a:buNone/>
            </a:pPr>
            <a:r>
              <a:rPr b="1" lang="en-US" sz="2600">
                <a:solidFill>
                  <a:srgbClr val="121212"/>
                </a:solidFill>
                <a:latin typeface="Arial"/>
                <a:ea typeface="Arial"/>
                <a:cs typeface="Arial"/>
                <a:sym typeface="Arial"/>
              </a:rPr>
              <a:t>Why assessment matters: </a:t>
            </a:r>
            <a:br>
              <a:rPr b="1" lang="en-US" sz="2600">
                <a:solidFill>
                  <a:srgbClr val="121212"/>
                </a:solidFill>
                <a:latin typeface="Arial"/>
                <a:ea typeface="Arial"/>
                <a:cs typeface="Arial"/>
                <a:sym typeface="Arial"/>
              </a:rPr>
            </a:br>
            <a:endParaRPr b="1" sz="2600">
              <a:solidFill>
                <a:srgbClr val="121212"/>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Regular assessment of collaborative learning ensures that the objectives of group work are being met and identifies areas for improvement.</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It provides feedback to students on their group process skills, such as communication, conflict resolution, and distribution of tasks.</a:t>
            </a:r>
            <a:endParaRPr/>
          </a:p>
          <a:p>
            <a:pPr indent="0" lvl="0" marL="0" marR="0" rtl="0" algn="l">
              <a:lnSpc>
                <a:spcPct val="140015"/>
              </a:lnSpc>
              <a:spcBef>
                <a:spcPts val="0"/>
              </a:spcBef>
              <a:spcAft>
                <a:spcPts val="0"/>
              </a:spcAft>
              <a:buNone/>
            </a:pPr>
            <a:r>
              <a:t/>
            </a:r>
            <a:endParaRPr sz="2599">
              <a:solidFill>
                <a:srgbClr val="121212"/>
              </a:solidFill>
              <a:latin typeface="Arial"/>
              <a:ea typeface="Arial"/>
              <a:cs typeface="Arial"/>
              <a:sym typeface="Arial"/>
            </a:endParaRPr>
          </a:p>
        </p:txBody>
      </p:sp>
      <p:sp>
        <p:nvSpPr>
          <p:cNvPr id="324" name="Google Shape;324;p15"/>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325" name="Google Shape;325;p15"/>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326" name="Google Shape;326;p15"/>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327" name="Google Shape;327;p15"/>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8" name="Google Shape;328;p15"/>
          <p:cNvPicPr preferRelativeResize="0"/>
          <p:nvPr/>
        </p:nvPicPr>
        <p:blipFill rotWithShape="1">
          <a:blip r:embed="rId7">
            <a:alphaModFix/>
          </a:blip>
          <a:srcRect b="0" l="0" r="0" t="0"/>
          <a:stretch/>
        </p:blipFill>
        <p:spPr>
          <a:xfrm>
            <a:off x="2233267" y="712636"/>
            <a:ext cx="4677465" cy="70155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32" name="Shape 332"/>
        <p:cNvGrpSpPr/>
        <p:nvPr/>
      </p:nvGrpSpPr>
      <p:grpSpPr>
        <a:xfrm>
          <a:off x="0" y="0"/>
          <a:ext cx="0" cy="0"/>
          <a:chOff x="0" y="0"/>
          <a:chExt cx="0" cy="0"/>
        </a:xfrm>
      </p:grpSpPr>
      <p:sp>
        <p:nvSpPr>
          <p:cNvPr id="333" name="Google Shape;333;p16"/>
          <p:cNvSpPr txBox="1"/>
          <p:nvPr/>
        </p:nvSpPr>
        <p:spPr>
          <a:xfrm>
            <a:off x="3058697" y="773904"/>
            <a:ext cx="13265244" cy="1997085"/>
          </a:xfrm>
          <a:prstGeom prst="rect">
            <a:avLst/>
          </a:prstGeom>
          <a:noFill/>
          <a:ln>
            <a:noFill/>
          </a:ln>
        </p:spPr>
        <p:txBody>
          <a:bodyPr anchorCtr="0" anchor="t" bIns="0" lIns="0" spcFirstLastPara="1" rIns="0" wrap="square" tIns="0">
            <a:spAutoFit/>
          </a:bodyPr>
          <a:lstStyle/>
          <a:p>
            <a:pPr indent="0" lvl="0" marL="0" marR="0" rtl="0" algn="l">
              <a:lnSpc>
                <a:spcPct val="192474"/>
              </a:lnSpc>
              <a:spcBef>
                <a:spcPts val="0"/>
              </a:spcBef>
              <a:spcAft>
                <a:spcPts val="0"/>
              </a:spcAft>
              <a:buNone/>
            </a:pPr>
            <a:r>
              <a:rPr lang="en-US" sz="4000">
                <a:solidFill>
                  <a:srgbClr val="033C5B"/>
                </a:solidFill>
                <a:latin typeface="Arial"/>
                <a:ea typeface="Arial"/>
                <a:cs typeface="Arial"/>
                <a:sym typeface="Arial"/>
              </a:rPr>
              <a:t>Assess and enhance collaborative learning</a:t>
            </a:r>
            <a:endParaRPr/>
          </a:p>
          <a:p>
            <a:pPr indent="0" lvl="0" marL="0" marR="0" rtl="0" algn="l">
              <a:lnSpc>
                <a:spcPct val="110001"/>
              </a:lnSpc>
              <a:spcBef>
                <a:spcPts val="0"/>
              </a:spcBef>
              <a:spcAft>
                <a:spcPts val="0"/>
              </a:spcAft>
              <a:buNone/>
            </a:pPr>
            <a:r>
              <a:t/>
            </a:r>
            <a:endParaRPr sz="6999">
              <a:solidFill>
                <a:srgbClr val="033C5B"/>
              </a:solidFill>
              <a:latin typeface="Arial"/>
              <a:ea typeface="Arial"/>
              <a:cs typeface="Arial"/>
              <a:sym typeface="Arial"/>
            </a:endParaRPr>
          </a:p>
        </p:txBody>
      </p:sp>
      <p:sp>
        <p:nvSpPr>
          <p:cNvPr id="334" name="Google Shape;334;p16"/>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6"/>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336" name="Google Shape;336;p16"/>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16"/>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338" name="Google Shape;338;p16"/>
          <p:cNvSpPr txBox="1"/>
          <p:nvPr/>
        </p:nvSpPr>
        <p:spPr>
          <a:xfrm>
            <a:off x="3580329" y="2006532"/>
            <a:ext cx="5175631" cy="6924973"/>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1" lang="en-US" sz="2599">
                <a:solidFill>
                  <a:srgbClr val="121212"/>
                </a:solidFill>
                <a:latin typeface="Arial"/>
                <a:ea typeface="Arial"/>
                <a:cs typeface="Arial"/>
                <a:sym typeface="Arial"/>
              </a:rPr>
              <a:t>Effective assessment strategies:</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Observation</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Reflection</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Peer Evaluation</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Project Outcomes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Self-Assessment</a:t>
            </a:r>
            <a:endParaRPr/>
          </a:p>
          <a:p>
            <a:pPr indent="-292163" lvl="0" marL="457200" marR="0" rtl="0" algn="l">
              <a:lnSpc>
                <a:spcPct val="140015"/>
              </a:lnSpc>
              <a:spcBef>
                <a:spcPts val="0"/>
              </a:spcBef>
              <a:spcAft>
                <a:spcPts val="0"/>
              </a:spcAft>
              <a:buClr>
                <a:schemeClr val="dk1"/>
              </a:buClr>
              <a:buSzPts val="2599"/>
              <a:buFont typeface="Arial"/>
              <a:buNone/>
            </a:pPr>
            <a:r>
              <a:t/>
            </a:r>
            <a:endParaRPr sz="2599">
              <a:solidFill>
                <a:srgbClr val="121212"/>
              </a:solidFill>
              <a:latin typeface="Arial"/>
              <a:ea typeface="Arial"/>
              <a:cs typeface="Arial"/>
              <a:sym typeface="Arial"/>
            </a:endParaRPr>
          </a:p>
          <a:p>
            <a:pPr indent="0" lvl="0" marL="0" marR="0" rtl="0" algn="l">
              <a:lnSpc>
                <a:spcPct val="140015"/>
              </a:lnSpc>
              <a:spcBef>
                <a:spcPts val="0"/>
              </a:spcBef>
              <a:spcAft>
                <a:spcPts val="0"/>
              </a:spcAft>
              <a:buNone/>
            </a:pPr>
            <a:r>
              <a:rPr b="1" lang="en-US" sz="2599">
                <a:solidFill>
                  <a:srgbClr val="121212"/>
                </a:solidFill>
                <a:latin typeface="Arial"/>
                <a:ea typeface="Arial"/>
                <a:cs typeface="Arial"/>
                <a:sym typeface="Arial"/>
              </a:rPr>
              <a:t>Enhancing collaborative learning:</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Use assessment data to identify successful strategies and areas needing improvement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Provide targeted feedback to groups on how to work more effectively </a:t>
            </a:r>
            <a:endParaRPr/>
          </a:p>
          <a:p>
            <a:pPr indent="0" lvl="0" marL="0" marR="0" rtl="0" algn="l">
              <a:lnSpc>
                <a:spcPct val="140015"/>
              </a:lnSpc>
              <a:spcBef>
                <a:spcPts val="0"/>
              </a:spcBef>
              <a:spcAft>
                <a:spcPts val="0"/>
              </a:spcAft>
              <a:buNone/>
            </a:pPr>
            <a:r>
              <a:t/>
            </a:r>
            <a:endParaRPr sz="2599">
              <a:solidFill>
                <a:srgbClr val="121212"/>
              </a:solidFill>
              <a:latin typeface="Arial"/>
              <a:ea typeface="Arial"/>
              <a:cs typeface="Arial"/>
              <a:sym typeface="Arial"/>
            </a:endParaRPr>
          </a:p>
        </p:txBody>
      </p:sp>
      <p:sp>
        <p:nvSpPr>
          <p:cNvPr id="339" name="Google Shape;339;p16"/>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340" name="Google Shape;340;p16"/>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341" name="Google Shape;341;p16"/>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342" name="Google Shape;342;p16"/>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16"/>
          <p:cNvSpPr txBox="1"/>
          <p:nvPr/>
        </p:nvSpPr>
        <p:spPr>
          <a:xfrm>
            <a:off x="10079372" y="2331922"/>
            <a:ext cx="4953000" cy="6771084"/>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Facilitate workshops or discussions on group dynamics and collaborative skills</a:t>
            </a:r>
            <a:endParaRPr sz="2600">
              <a:solidFill>
                <a:schemeClr val="dk1"/>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Introduce new collaboration tools or techniques to keep the group work engaging and efficient</a:t>
            </a:r>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a:p>
            <a:pPr indent="0" lvl="0" marL="0" marR="0" rtl="0" algn="l">
              <a:spcBef>
                <a:spcPts val="0"/>
              </a:spcBef>
              <a:spcAft>
                <a:spcPts val="0"/>
              </a:spcAft>
              <a:buNone/>
            </a:pPr>
            <a:r>
              <a:rPr b="1" lang="en-US" sz="2600">
                <a:solidFill>
                  <a:schemeClr val="dk1"/>
                </a:solidFill>
                <a:latin typeface="Arial"/>
                <a:ea typeface="Arial"/>
                <a:cs typeface="Arial"/>
                <a:sym typeface="Arial"/>
              </a:rPr>
              <a:t>Outcome: </a:t>
            </a:r>
            <a:endParaRPr/>
          </a:p>
          <a:p>
            <a:pPr indent="0" lvl="0" marL="0" marR="0" rtl="0" algn="l">
              <a:spcBef>
                <a:spcPts val="0"/>
              </a:spcBef>
              <a:spcAft>
                <a:spcPts val="0"/>
              </a:spcAft>
              <a:buNone/>
            </a:pPr>
            <a:r>
              <a:rPr lang="en-US" sz="2600">
                <a:solidFill>
                  <a:schemeClr val="dk1"/>
                </a:solidFill>
                <a:latin typeface="Arial"/>
                <a:ea typeface="Arial"/>
                <a:cs typeface="Arial"/>
                <a:sym typeface="Arial"/>
              </a:rPr>
              <a:t>A classroom environment where collaboration is continually refined, leading to better learning experiences and outcomes for students.</a:t>
            </a:r>
            <a:endParaRPr sz="2600">
              <a:solidFill>
                <a:schemeClr val="dk1"/>
              </a:solidFill>
              <a:latin typeface="Arial"/>
              <a:ea typeface="Arial"/>
              <a:cs typeface="Arial"/>
              <a:sym typeface="Arial"/>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47" name="Shape 347"/>
        <p:cNvGrpSpPr/>
        <p:nvPr/>
      </p:nvGrpSpPr>
      <p:grpSpPr>
        <a:xfrm>
          <a:off x="0" y="0"/>
          <a:ext cx="0" cy="0"/>
          <a:chOff x="0" y="0"/>
          <a:chExt cx="0" cy="0"/>
        </a:xfrm>
      </p:grpSpPr>
      <p:sp>
        <p:nvSpPr>
          <p:cNvPr id="348" name="Google Shape;348;p17"/>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7"/>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350" name="Google Shape;350;p17"/>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17"/>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352" name="Google Shape;352;p17"/>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353" name="Google Shape;353;p17"/>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354" name="Google Shape;354;p17"/>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17"/>
          <p:cNvSpPr/>
          <p:nvPr/>
        </p:nvSpPr>
        <p:spPr>
          <a:xfrm>
            <a:off x="14025807" y="4221375"/>
            <a:ext cx="2355723" cy="4114800"/>
          </a:xfrm>
          <a:custGeom>
            <a:rect b="b" l="l" r="r" t="t"/>
            <a:pathLst>
              <a:path extrusionOk="0" h="4114800" w="2355723">
                <a:moveTo>
                  <a:pt x="0" y="0"/>
                </a:moveTo>
                <a:lnTo>
                  <a:pt x="2355723" y="0"/>
                </a:lnTo>
                <a:lnTo>
                  <a:pt x="2355723" y="4114800"/>
                </a:lnTo>
                <a:lnTo>
                  <a:pt x="0" y="4114800"/>
                </a:lnTo>
                <a:lnTo>
                  <a:pt x="0" y="0"/>
                </a:lnTo>
                <a:close/>
              </a:path>
            </a:pathLst>
          </a:custGeom>
          <a:blipFill rotWithShape="1">
            <a:blip r:embed="rId7">
              <a:alphaModFix/>
            </a:blip>
            <a:stretch>
              <a:fillRect b="0" l="0" r="0" t="0"/>
            </a:stretch>
          </a:blipFill>
          <a:ln>
            <a:noFill/>
          </a:ln>
        </p:spPr>
      </p:sp>
      <p:sp>
        <p:nvSpPr>
          <p:cNvPr id="356" name="Google Shape;356;p17"/>
          <p:cNvSpPr txBox="1"/>
          <p:nvPr/>
        </p:nvSpPr>
        <p:spPr>
          <a:xfrm>
            <a:off x="3058697" y="773904"/>
            <a:ext cx="13265244" cy="991208"/>
          </a:xfrm>
          <a:prstGeom prst="rect">
            <a:avLst/>
          </a:prstGeom>
          <a:noFill/>
          <a:ln>
            <a:noFill/>
          </a:ln>
        </p:spPr>
        <p:txBody>
          <a:bodyPr anchorCtr="0" anchor="t" bIns="0" lIns="0" spcFirstLastPara="1" rIns="0" wrap="square" tIns="0">
            <a:spAutoFit/>
          </a:bodyPr>
          <a:lstStyle/>
          <a:p>
            <a:pPr indent="0" lvl="0" marL="0" marR="0" rtl="0" algn="l">
              <a:lnSpc>
                <a:spcPct val="110001"/>
              </a:lnSpc>
              <a:spcBef>
                <a:spcPts val="0"/>
              </a:spcBef>
              <a:spcAft>
                <a:spcPts val="0"/>
              </a:spcAft>
              <a:buNone/>
            </a:pPr>
            <a:r>
              <a:rPr lang="en-US" sz="6999">
                <a:solidFill>
                  <a:srgbClr val="033C5B"/>
                </a:solidFill>
                <a:latin typeface="Arial"/>
                <a:ea typeface="Arial"/>
                <a:cs typeface="Arial"/>
                <a:sym typeface="Arial"/>
              </a:rPr>
              <a:t>Reflection Activity</a:t>
            </a:r>
            <a:endParaRPr/>
          </a:p>
        </p:txBody>
      </p:sp>
      <p:sp>
        <p:nvSpPr>
          <p:cNvPr id="357" name="Google Shape;357;p17"/>
          <p:cNvSpPr txBox="1"/>
          <p:nvPr/>
        </p:nvSpPr>
        <p:spPr>
          <a:xfrm>
            <a:off x="3058697" y="2006533"/>
            <a:ext cx="8828503" cy="461665"/>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lang="en-US" sz="2599">
                <a:solidFill>
                  <a:srgbClr val="121212"/>
                </a:solidFill>
                <a:latin typeface="Arial"/>
                <a:ea typeface="Arial"/>
                <a:cs typeface="Arial"/>
                <a:sym typeface="Arial"/>
              </a:rPr>
              <a:t>Enhancing collaborative learning practices </a:t>
            </a:r>
            <a:endParaRPr sz="2599">
              <a:solidFill>
                <a:srgbClr val="121212"/>
              </a:solidFill>
              <a:latin typeface="Arial"/>
              <a:ea typeface="Arial"/>
              <a:cs typeface="Arial"/>
              <a:sym typeface="Arial"/>
            </a:endParaRPr>
          </a:p>
        </p:txBody>
      </p:sp>
      <p:sp>
        <p:nvSpPr>
          <p:cNvPr id="358" name="Google Shape;358;p17"/>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359" name="Google Shape;359;p17"/>
          <p:cNvSpPr txBox="1"/>
          <p:nvPr/>
        </p:nvSpPr>
        <p:spPr>
          <a:xfrm>
            <a:off x="2795257" y="2709619"/>
            <a:ext cx="10749488" cy="627864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1. Reflect on Your Current Collaborative Practices:</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List the collaborative learning techniques you currently use in your classroom.</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What works well? What doesn't?</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2. Identify Areas for Improvement:</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Based on your reflections, identify areas where your facilitation of collaborative learning could improve.</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Consider how you might better assess and support collaborative activities.</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3. Plan an Implementation Strategy:</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Choose one new collaborative learning technique or assessment strategy you learned about in this module.</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Develop a plan for how you will implement this strategy in your classroom.</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4. Set Goals:</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Set specific goals for what you hope to achieve with the new strategy. How will it enhance student learning?</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How will you measure the success of this new approach?</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0" name="Google Shape;360;p17"/>
          <p:cNvSpPr/>
          <p:nvPr/>
        </p:nvSpPr>
        <p:spPr>
          <a:xfrm>
            <a:off x="14029670" y="3944275"/>
            <a:ext cx="3799721" cy="2156174"/>
          </a:xfrm>
          <a:prstGeom prst="rect">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1" name="Google Shape;361;p17"/>
          <p:cNvSpPr/>
          <p:nvPr/>
        </p:nvSpPr>
        <p:spPr>
          <a:xfrm>
            <a:off x="14834290" y="2228102"/>
            <a:ext cx="3409294" cy="2961927"/>
          </a:xfrm>
          <a:prstGeom prst="cloud">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62" name="Google Shape;362;p17"/>
          <p:cNvSpPr/>
          <p:nvPr/>
        </p:nvSpPr>
        <p:spPr>
          <a:xfrm>
            <a:off x="15011400" y="5972067"/>
            <a:ext cx="609600" cy="871460"/>
          </a:xfrm>
          <a:prstGeom prst="ellipse">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3" name="Google Shape;363;p17"/>
          <p:cNvSpPr/>
          <p:nvPr/>
        </p:nvSpPr>
        <p:spPr>
          <a:xfrm>
            <a:off x="16127728" y="5311652"/>
            <a:ext cx="407671" cy="341367"/>
          </a:xfrm>
          <a:prstGeom prst="ellipse">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64" name="Google Shape;364;p17"/>
          <p:cNvSpPr/>
          <p:nvPr/>
        </p:nvSpPr>
        <p:spPr>
          <a:xfrm>
            <a:off x="15898923" y="5962018"/>
            <a:ext cx="297338" cy="276861"/>
          </a:xfrm>
          <a:prstGeom prst="ellipse">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65" name="Google Shape;365;p17"/>
          <p:cNvSpPr txBox="1"/>
          <p:nvPr/>
        </p:nvSpPr>
        <p:spPr>
          <a:xfrm>
            <a:off x="15488866" y="2865932"/>
            <a:ext cx="2340525"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How does enhancing collaborative learning align with my teaching philosophy and goals?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69" name="Shape 369"/>
        <p:cNvGrpSpPr/>
        <p:nvPr/>
      </p:nvGrpSpPr>
      <p:grpSpPr>
        <a:xfrm>
          <a:off x="0" y="0"/>
          <a:ext cx="0" cy="0"/>
          <a:chOff x="0" y="0"/>
          <a:chExt cx="0" cy="0"/>
        </a:xfrm>
      </p:grpSpPr>
      <p:sp>
        <p:nvSpPr>
          <p:cNvPr id="370" name="Google Shape;370;p18"/>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8"/>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372" name="Google Shape;372;p18"/>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8"/>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374" name="Google Shape;374;p18"/>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375" name="Google Shape;375;p18"/>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376" name="Google Shape;376;p18"/>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8"/>
          <p:cNvSpPr/>
          <p:nvPr/>
        </p:nvSpPr>
        <p:spPr>
          <a:xfrm>
            <a:off x="14613529" y="4514841"/>
            <a:ext cx="2355723" cy="4114800"/>
          </a:xfrm>
          <a:custGeom>
            <a:rect b="b" l="l" r="r" t="t"/>
            <a:pathLst>
              <a:path extrusionOk="0" h="4114800" w="2355723">
                <a:moveTo>
                  <a:pt x="0" y="0"/>
                </a:moveTo>
                <a:lnTo>
                  <a:pt x="2355723" y="0"/>
                </a:lnTo>
                <a:lnTo>
                  <a:pt x="2355723" y="4114800"/>
                </a:lnTo>
                <a:lnTo>
                  <a:pt x="0" y="4114800"/>
                </a:lnTo>
                <a:lnTo>
                  <a:pt x="0" y="0"/>
                </a:lnTo>
                <a:close/>
              </a:path>
            </a:pathLst>
          </a:custGeom>
          <a:blipFill rotWithShape="1">
            <a:blip r:embed="rId7">
              <a:alphaModFix/>
            </a:blip>
            <a:stretch>
              <a:fillRect b="0" l="0" r="0" t="0"/>
            </a:stretch>
          </a:blipFill>
          <a:ln>
            <a:noFill/>
          </a:ln>
        </p:spPr>
      </p:sp>
      <p:sp>
        <p:nvSpPr>
          <p:cNvPr id="378" name="Google Shape;378;p18"/>
          <p:cNvSpPr txBox="1"/>
          <p:nvPr/>
        </p:nvSpPr>
        <p:spPr>
          <a:xfrm>
            <a:off x="3058697" y="773904"/>
            <a:ext cx="13265244" cy="991208"/>
          </a:xfrm>
          <a:prstGeom prst="rect">
            <a:avLst/>
          </a:prstGeom>
          <a:noFill/>
          <a:ln>
            <a:noFill/>
          </a:ln>
        </p:spPr>
        <p:txBody>
          <a:bodyPr anchorCtr="0" anchor="t" bIns="0" lIns="0" spcFirstLastPara="1" rIns="0" wrap="square" tIns="0">
            <a:spAutoFit/>
          </a:bodyPr>
          <a:lstStyle/>
          <a:p>
            <a:pPr indent="0" lvl="0" marL="0" marR="0" rtl="0" algn="l">
              <a:lnSpc>
                <a:spcPct val="110001"/>
              </a:lnSpc>
              <a:spcBef>
                <a:spcPts val="0"/>
              </a:spcBef>
              <a:spcAft>
                <a:spcPts val="0"/>
              </a:spcAft>
              <a:buNone/>
            </a:pPr>
            <a:r>
              <a:rPr lang="en-US" sz="6999">
                <a:solidFill>
                  <a:srgbClr val="033C5B"/>
                </a:solidFill>
                <a:latin typeface="Arial"/>
                <a:ea typeface="Arial"/>
                <a:cs typeface="Arial"/>
                <a:sym typeface="Arial"/>
              </a:rPr>
              <a:t>Reflection Activity</a:t>
            </a:r>
            <a:endParaRPr/>
          </a:p>
        </p:txBody>
      </p:sp>
      <p:sp>
        <p:nvSpPr>
          <p:cNvPr id="379" name="Google Shape;379;p18"/>
          <p:cNvSpPr txBox="1"/>
          <p:nvPr/>
        </p:nvSpPr>
        <p:spPr>
          <a:xfrm>
            <a:off x="3058697" y="1677660"/>
            <a:ext cx="8828503" cy="461665"/>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lang="en-US" sz="2599">
                <a:solidFill>
                  <a:srgbClr val="121212"/>
                </a:solidFill>
                <a:latin typeface="Arial"/>
                <a:ea typeface="Arial"/>
                <a:cs typeface="Arial"/>
                <a:sym typeface="Arial"/>
              </a:rPr>
              <a:t>Enhancing collaborative learning practices </a:t>
            </a:r>
            <a:endParaRPr sz="2599">
              <a:solidFill>
                <a:srgbClr val="121212"/>
              </a:solidFill>
              <a:latin typeface="Arial"/>
              <a:ea typeface="Arial"/>
              <a:cs typeface="Arial"/>
              <a:sym typeface="Arial"/>
            </a:endParaRPr>
          </a:p>
        </p:txBody>
      </p:sp>
      <p:sp>
        <p:nvSpPr>
          <p:cNvPr id="380" name="Google Shape;380;p18"/>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381" name="Google Shape;381;p18"/>
          <p:cNvSpPr txBox="1"/>
          <p:nvPr/>
        </p:nvSpPr>
        <p:spPr>
          <a:xfrm>
            <a:off x="2870987" y="2245556"/>
            <a:ext cx="12032589" cy="58169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5. Consider Student Autonomy:</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How will the new strategy promote student autonomy and responsibility?</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Think of ways to encourage students to take more active roles in managing their learning process.</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6. Peer Sharing:</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Share your plan with a colleague and get their feedback. What insights can they provide based on their own experiences?</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Discuss how you might collaborate or support each other in implementing these strategies.</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7. Reflective Journaling:</a:t>
            </a:r>
            <a:endParaRPr sz="2400">
              <a:solidFill>
                <a:schemeClr val="dk1"/>
              </a:solidFill>
              <a:latin typeface="Arial"/>
              <a:ea typeface="Arial"/>
              <a:cs typeface="Arial"/>
              <a:sym typeface="Arial"/>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After implementing the new strategy, keep a reflective journal of observations, student feedback, and your own thoughts on the process.</a:t>
            </a:r>
            <a:endParaRPr/>
          </a:p>
          <a:p>
            <a:pPr indent="0" lvl="1" marL="457200" marR="0" rtl="0" algn="l">
              <a:spcBef>
                <a:spcPts val="0"/>
              </a:spcBef>
              <a:spcAft>
                <a:spcPts val="0"/>
              </a:spcAft>
              <a:buNone/>
            </a:pPr>
            <a:r>
              <a:rPr b="0" i="0" lang="en-US" sz="2400" u="none" cap="none" strike="noStrike">
                <a:solidFill>
                  <a:schemeClr val="dk1"/>
                </a:solidFill>
                <a:latin typeface="Arial"/>
                <a:ea typeface="Arial"/>
                <a:cs typeface="Arial"/>
                <a:sym typeface="Arial"/>
              </a:rPr>
              <a:t>Use this journal to make ongoing adjustments and document the progress towards your collaborative learning goals.</a:t>
            </a:r>
            <a:endParaRPr/>
          </a:p>
          <a:p>
            <a:pPr indent="0" lvl="0" marL="0" marR="0" rtl="0" algn="l">
              <a:spcBef>
                <a:spcPts val="0"/>
              </a:spcBef>
              <a:spcAft>
                <a:spcPts val="0"/>
              </a:spcAft>
              <a:buNone/>
            </a:pPr>
            <a:br>
              <a:rPr lang="en-US"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p:txBody>
      </p:sp>
      <p:sp>
        <p:nvSpPr>
          <p:cNvPr id="382" name="Google Shape;382;p18"/>
          <p:cNvSpPr/>
          <p:nvPr/>
        </p:nvSpPr>
        <p:spPr>
          <a:xfrm>
            <a:off x="14782800" y="3825526"/>
            <a:ext cx="2476499" cy="2156174"/>
          </a:xfrm>
          <a:prstGeom prst="rect">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3" name="Google Shape;383;p18"/>
          <p:cNvSpPr/>
          <p:nvPr/>
        </p:nvSpPr>
        <p:spPr>
          <a:xfrm>
            <a:off x="15925800" y="5892708"/>
            <a:ext cx="398141" cy="800844"/>
          </a:xfrm>
          <a:prstGeom prst="ellipse">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4" name="Google Shape;384;p18"/>
          <p:cNvSpPr/>
          <p:nvPr/>
        </p:nvSpPr>
        <p:spPr>
          <a:xfrm>
            <a:off x="14931474" y="2473269"/>
            <a:ext cx="3409294" cy="2961927"/>
          </a:xfrm>
          <a:prstGeom prst="cloud">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85" name="Google Shape;385;p18"/>
          <p:cNvSpPr txBox="1"/>
          <p:nvPr/>
        </p:nvSpPr>
        <p:spPr>
          <a:xfrm>
            <a:off x="15624217" y="2985579"/>
            <a:ext cx="2438091"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How does collaborative learning contribute to the kind of learning community I want to build in my classroom?</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6" name="Google Shape;386;p18"/>
          <p:cNvSpPr/>
          <p:nvPr/>
        </p:nvSpPr>
        <p:spPr>
          <a:xfrm>
            <a:off x="15138615" y="5947506"/>
            <a:ext cx="1704647" cy="358278"/>
          </a:xfrm>
          <a:prstGeom prst="roundRect">
            <a:avLst>
              <a:gd fmla="val 16667" name="adj"/>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7" name="Google Shape;387;p18"/>
          <p:cNvSpPr/>
          <p:nvPr/>
        </p:nvSpPr>
        <p:spPr>
          <a:xfrm>
            <a:off x="15624217" y="6288687"/>
            <a:ext cx="500653" cy="671681"/>
          </a:xfrm>
          <a:prstGeom prst="roundRect">
            <a:avLst>
              <a:gd fmla="val 16667" name="adj"/>
            </a:avLst>
          </a:prstGeom>
          <a:solidFill>
            <a:srgbClr val="F8F8F8"/>
          </a:solidFill>
          <a:ln cap="flat" cmpd="sng" w="25400">
            <a:solidFill>
              <a:srgbClr val="F8F8F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8" name="Google Shape;388;p18"/>
          <p:cNvSpPr/>
          <p:nvPr/>
        </p:nvSpPr>
        <p:spPr>
          <a:xfrm>
            <a:off x="16658516" y="6266733"/>
            <a:ext cx="253539" cy="282075"/>
          </a:xfrm>
          <a:prstGeom prst="ellipse">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89" name="Google Shape;389;p18"/>
          <p:cNvSpPr/>
          <p:nvPr/>
        </p:nvSpPr>
        <p:spPr>
          <a:xfrm>
            <a:off x="16912055" y="5657493"/>
            <a:ext cx="293068" cy="328873"/>
          </a:xfrm>
          <a:prstGeom prst="ellipse">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393" name="Shape 393"/>
        <p:cNvGrpSpPr/>
        <p:nvPr/>
      </p:nvGrpSpPr>
      <p:grpSpPr>
        <a:xfrm>
          <a:off x="0" y="0"/>
          <a:ext cx="0" cy="0"/>
          <a:chOff x="0" y="0"/>
          <a:chExt cx="0" cy="0"/>
        </a:xfrm>
      </p:grpSpPr>
      <p:sp>
        <p:nvSpPr>
          <p:cNvPr id="394" name="Google Shape;394;g2c7e95b4d2b_0_0"/>
          <p:cNvSpPr txBox="1"/>
          <p:nvPr/>
        </p:nvSpPr>
        <p:spPr>
          <a:xfrm>
            <a:off x="1337656" y="966416"/>
            <a:ext cx="11834700" cy="615600"/>
          </a:xfrm>
          <a:prstGeom prst="rect">
            <a:avLst/>
          </a:prstGeom>
          <a:noFill/>
          <a:ln>
            <a:noFill/>
          </a:ln>
        </p:spPr>
        <p:txBody>
          <a:bodyPr anchorCtr="0" anchor="t" bIns="0" lIns="0" spcFirstLastPara="1" rIns="0" wrap="square" tIns="0">
            <a:spAutoFit/>
          </a:bodyPr>
          <a:lstStyle/>
          <a:p>
            <a:pPr indent="0" lvl="0" marL="0" marR="0" rtl="0" algn="l">
              <a:lnSpc>
                <a:spcPct val="192475"/>
              </a:lnSpc>
              <a:spcBef>
                <a:spcPts val="0"/>
              </a:spcBef>
              <a:spcAft>
                <a:spcPts val="0"/>
              </a:spcAft>
              <a:buNone/>
            </a:pPr>
            <a:r>
              <a:rPr lang="en-US" sz="4000">
                <a:solidFill>
                  <a:srgbClr val="033C5B"/>
                </a:solidFill>
                <a:latin typeface="Arial"/>
                <a:ea typeface="Arial"/>
                <a:cs typeface="Arial"/>
                <a:sym typeface="Arial"/>
              </a:rPr>
              <a:t>Additional reso</a:t>
            </a:r>
            <a:r>
              <a:rPr lang="en-US" sz="4000">
                <a:solidFill>
                  <a:srgbClr val="033C5B"/>
                </a:solidFill>
              </a:rPr>
              <a:t>urces</a:t>
            </a:r>
            <a:endParaRPr sz="4000">
              <a:solidFill>
                <a:srgbClr val="033C5B"/>
              </a:solidFill>
              <a:latin typeface="Arial"/>
              <a:ea typeface="Arial"/>
              <a:cs typeface="Arial"/>
              <a:sym typeface="Arial"/>
            </a:endParaRPr>
          </a:p>
        </p:txBody>
      </p:sp>
      <p:sp>
        <p:nvSpPr>
          <p:cNvPr id="395" name="Google Shape;395;g2c7e95b4d2b_0_0"/>
          <p:cNvSpPr txBox="1"/>
          <p:nvPr/>
        </p:nvSpPr>
        <p:spPr>
          <a:xfrm>
            <a:off x="1561757" y="2256650"/>
            <a:ext cx="14910300" cy="53628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2600">
                <a:solidFill>
                  <a:srgbClr val="121212"/>
                </a:solidFill>
              </a:rPr>
              <a:t>Books and texts</a:t>
            </a:r>
            <a:r>
              <a:rPr b="1" lang="en-US" sz="2600">
                <a:solidFill>
                  <a:srgbClr val="121212"/>
                </a:solidFill>
                <a:latin typeface="Arial"/>
                <a:ea typeface="Arial"/>
                <a:cs typeface="Arial"/>
                <a:sym typeface="Arial"/>
              </a:rPr>
              <a:t>: </a:t>
            </a:r>
            <a:endParaRPr sz="2600">
              <a:solidFill>
                <a:srgbClr val="121212"/>
              </a:solidFill>
              <a:latin typeface="Arial"/>
              <a:ea typeface="Arial"/>
              <a:cs typeface="Arial"/>
              <a:sym typeface="Arial"/>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Collaborative </a:t>
            </a:r>
            <a:r>
              <a:rPr lang="en-US" sz="2600">
                <a:solidFill>
                  <a:schemeClr val="dk1"/>
                </a:solidFill>
              </a:rPr>
              <a:t>learning techniques: A handbook for college faculty, by Elizabeth F. Barkley, K. Particia Cross and Claire Howell Major </a:t>
            </a:r>
            <a:endParaRPr sz="2600">
              <a:solidFill>
                <a:schemeClr val="dk1"/>
              </a:solidFill>
            </a:endParaRPr>
          </a:p>
          <a:p>
            <a:pPr indent="-457200" lvl="0" marL="457200" marR="0" rtl="0" algn="l">
              <a:spcBef>
                <a:spcPts val="0"/>
              </a:spcBef>
              <a:spcAft>
                <a:spcPts val="0"/>
              </a:spcAft>
              <a:buClr>
                <a:schemeClr val="dk1"/>
              </a:buClr>
              <a:buSzPts val="2600"/>
              <a:buChar char="•"/>
            </a:pPr>
            <a:r>
              <a:rPr lang="en-US" sz="2600">
                <a:solidFill>
                  <a:schemeClr val="dk1"/>
                </a:solidFill>
              </a:rPr>
              <a:t>Making cooperative learning work, by David Johnson and Roger T. Johnson</a:t>
            </a:r>
            <a:endParaRPr sz="2600">
              <a:solidFill>
                <a:schemeClr val="dk1"/>
              </a:solidFill>
            </a:endParaRPr>
          </a:p>
          <a:p>
            <a:pPr indent="0" lvl="0" marL="457200" marR="0" rtl="0" algn="l">
              <a:spcBef>
                <a:spcPts val="0"/>
              </a:spcBef>
              <a:spcAft>
                <a:spcPts val="0"/>
              </a:spcAft>
              <a:buNone/>
            </a:pPr>
            <a:r>
              <a:rPr lang="en-US" sz="2600">
                <a:solidFill>
                  <a:schemeClr val="dk1"/>
                </a:solidFill>
              </a:rPr>
              <a:t> </a:t>
            </a:r>
            <a:endParaRPr sz="2600">
              <a:solidFill>
                <a:schemeClr val="dk1"/>
              </a:solidFill>
            </a:endParaRPr>
          </a:p>
          <a:p>
            <a:pPr indent="0" lvl="0" marL="0" marR="0" rtl="0" algn="l">
              <a:spcBef>
                <a:spcPts val="0"/>
              </a:spcBef>
              <a:spcAft>
                <a:spcPts val="0"/>
              </a:spcAft>
              <a:buNone/>
            </a:pPr>
            <a:r>
              <a:rPr b="1" lang="en-US" sz="2600">
                <a:solidFill>
                  <a:schemeClr val="dk1"/>
                </a:solidFill>
              </a:rPr>
              <a:t>Online resources and websites:</a:t>
            </a:r>
            <a:endParaRPr b="1" sz="2600">
              <a:solidFill>
                <a:schemeClr val="dk1"/>
              </a:solidFill>
            </a:endParaRPr>
          </a:p>
          <a:p>
            <a:pPr indent="-393700" lvl="0" marL="457200" marR="0" rtl="0" algn="l">
              <a:spcBef>
                <a:spcPts val="0"/>
              </a:spcBef>
              <a:spcAft>
                <a:spcPts val="0"/>
              </a:spcAft>
              <a:buSzPts val="2600"/>
              <a:buChar char="●"/>
            </a:pPr>
            <a:r>
              <a:rPr lang="en-US" sz="2600">
                <a:solidFill>
                  <a:schemeClr val="dk1"/>
                </a:solidFill>
              </a:rPr>
              <a:t>Team based learning collaborative </a:t>
            </a:r>
            <a:r>
              <a:rPr lang="en-US" sz="2600" u="sng">
                <a:solidFill>
                  <a:schemeClr val="hlink"/>
                </a:solidFill>
                <a:hlinkClick r:id="rId3"/>
              </a:rPr>
              <a:t>https://www.teambasedlearning.org/</a:t>
            </a:r>
            <a:r>
              <a:rPr lang="en-US" sz="2600">
                <a:solidFill>
                  <a:schemeClr val="dk1"/>
                </a:solidFill>
              </a:rPr>
              <a:t> </a:t>
            </a:r>
            <a:endParaRPr sz="2600">
              <a:solidFill>
                <a:schemeClr val="dk1"/>
              </a:solidFill>
            </a:endParaRPr>
          </a:p>
          <a:p>
            <a:pPr indent="-393700" lvl="0" marL="457200" marR="0" rtl="0" algn="l">
              <a:spcBef>
                <a:spcPts val="0"/>
              </a:spcBef>
              <a:spcAft>
                <a:spcPts val="0"/>
              </a:spcAft>
              <a:buSzPts val="2600"/>
              <a:buChar char="●"/>
            </a:pPr>
            <a:r>
              <a:rPr lang="en-US" sz="2600">
                <a:solidFill>
                  <a:schemeClr val="dk1"/>
                </a:solidFill>
              </a:rPr>
              <a:t>The Guardian teacher network </a:t>
            </a:r>
            <a:r>
              <a:rPr lang="en-US" sz="2600" u="sng">
                <a:solidFill>
                  <a:schemeClr val="hlink"/>
                </a:solidFill>
                <a:hlinkClick r:id="rId4"/>
              </a:rPr>
              <a:t>https://www.theguardian.com/teacher-network/teacher-blog</a:t>
            </a:r>
            <a:r>
              <a:rPr lang="en-US" sz="2600">
                <a:solidFill>
                  <a:schemeClr val="dk1"/>
                </a:solidFill>
              </a:rPr>
              <a:t> </a:t>
            </a:r>
            <a:endParaRPr sz="2600">
              <a:solidFill>
                <a:schemeClr val="dk1"/>
              </a:solidFill>
            </a:endParaRPr>
          </a:p>
          <a:p>
            <a:pPr indent="0" lvl="0" marL="0" marR="0" rtl="0" algn="l">
              <a:spcBef>
                <a:spcPts val="0"/>
              </a:spcBef>
              <a:spcAft>
                <a:spcPts val="0"/>
              </a:spcAft>
              <a:buNone/>
            </a:pPr>
            <a:r>
              <a:t/>
            </a:r>
            <a:endParaRPr sz="2600">
              <a:solidFill>
                <a:schemeClr val="dk1"/>
              </a:solidFill>
            </a:endParaRPr>
          </a:p>
          <a:p>
            <a:pPr indent="0" lvl="0" marL="0" marR="0" rtl="0" algn="l">
              <a:spcBef>
                <a:spcPts val="0"/>
              </a:spcBef>
              <a:spcAft>
                <a:spcPts val="0"/>
              </a:spcAft>
              <a:buNone/>
            </a:pPr>
            <a:r>
              <a:rPr b="1" lang="en-US" sz="2600">
                <a:solidFill>
                  <a:schemeClr val="dk1"/>
                </a:solidFill>
              </a:rPr>
              <a:t>Digital tools for collaboration:</a:t>
            </a:r>
            <a:endParaRPr b="1" sz="2600">
              <a:solidFill>
                <a:schemeClr val="dk1"/>
              </a:solidFill>
            </a:endParaRPr>
          </a:p>
          <a:p>
            <a:pPr indent="-393700" lvl="0" marL="457200" marR="0" rtl="0" algn="l">
              <a:spcBef>
                <a:spcPts val="0"/>
              </a:spcBef>
              <a:spcAft>
                <a:spcPts val="0"/>
              </a:spcAft>
              <a:buSzPts val="2600"/>
              <a:buChar char="●"/>
            </a:pPr>
            <a:r>
              <a:rPr lang="en-US" sz="2600">
                <a:solidFill>
                  <a:schemeClr val="dk1"/>
                </a:solidFill>
              </a:rPr>
              <a:t>Padlet </a:t>
            </a:r>
            <a:r>
              <a:rPr lang="en-US" sz="2600" u="sng">
                <a:solidFill>
                  <a:schemeClr val="hlink"/>
                </a:solidFill>
                <a:hlinkClick r:id="rId5"/>
              </a:rPr>
              <a:t>https://padlet.com/</a:t>
            </a:r>
            <a:r>
              <a:rPr lang="en-US" sz="2600">
                <a:solidFill>
                  <a:schemeClr val="dk1"/>
                </a:solidFill>
              </a:rPr>
              <a:t> </a:t>
            </a:r>
            <a:endParaRPr sz="2600">
              <a:solidFill>
                <a:schemeClr val="dk1"/>
              </a:solidFill>
            </a:endParaRPr>
          </a:p>
          <a:p>
            <a:pPr indent="-393700" lvl="0" marL="457200" marR="0" rtl="0" algn="l">
              <a:spcBef>
                <a:spcPts val="0"/>
              </a:spcBef>
              <a:spcAft>
                <a:spcPts val="0"/>
              </a:spcAft>
              <a:buSzPts val="2600"/>
              <a:buChar char="●"/>
            </a:pPr>
            <a:r>
              <a:rPr lang="en-US" sz="2600">
                <a:solidFill>
                  <a:schemeClr val="dk1"/>
                </a:solidFill>
              </a:rPr>
              <a:t>Microsoft Teams </a:t>
            </a:r>
            <a:r>
              <a:rPr lang="en-US" sz="2600" u="sng">
                <a:solidFill>
                  <a:schemeClr val="hlink"/>
                </a:solidFill>
                <a:hlinkClick r:id="rId6"/>
              </a:rPr>
              <a:t>https://www.microsoft.com/en-us/microsoft-teams/group-chat-software</a:t>
            </a:r>
            <a:r>
              <a:rPr lang="en-US" sz="2600">
                <a:solidFill>
                  <a:schemeClr val="dk1"/>
                </a:solidFill>
              </a:rPr>
              <a:t> </a:t>
            </a:r>
            <a:endParaRPr sz="2600">
              <a:solidFill>
                <a:schemeClr val="dk1"/>
              </a:solidFill>
            </a:endParaRPr>
          </a:p>
          <a:p>
            <a:pPr indent="-393700" lvl="0" marL="457200" marR="0" rtl="0" algn="l">
              <a:spcBef>
                <a:spcPts val="0"/>
              </a:spcBef>
              <a:spcAft>
                <a:spcPts val="0"/>
              </a:spcAft>
              <a:buSzPts val="2600"/>
              <a:buChar char="●"/>
            </a:pPr>
            <a:r>
              <a:rPr lang="en-US" sz="2600">
                <a:solidFill>
                  <a:schemeClr val="dk1"/>
                </a:solidFill>
              </a:rPr>
              <a:t>Google Workspace </a:t>
            </a:r>
            <a:r>
              <a:rPr lang="en-US" sz="2600" u="sng">
                <a:solidFill>
                  <a:schemeClr val="hlink"/>
                </a:solidFill>
                <a:hlinkClick r:id="rId7"/>
              </a:rPr>
              <a:t>https://tinyurl.com/5dxd6rks</a:t>
            </a:r>
            <a:r>
              <a:rPr lang="en-US" sz="2600">
                <a:solidFill>
                  <a:schemeClr val="dk1"/>
                </a:solidFill>
              </a:rPr>
              <a:t> </a:t>
            </a:r>
            <a:endParaRPr sz="2600">
              <a:solidFill>
                <a:schemeClr val="dk1"/>
              </a:solidFill>
            </a:endParaRPr>
          </a:p>
        </p:txBody>
      </p:sp>
      <p:sp>
        <p:nvSpPr>
          <p:cNvPr id="396" name="Google Shape;396;g2c7e95b4d2b_0_0"/>
          <p:cNvSpPr/>
          <p:nvPr/>
        </p:nvSpPr>
        <p:spPr>
          <a:xfrm>
            <a:off x="17259300" y="-150232"/>
            <a:ext cx="1032300" cy="8963700"/>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g2c7e95b4d2b_0_0"/>
          <p:cNvSpPr/>
          <p:nvPr/>
        </p:nvSpPr>
        <p:spPr>
          <a:xfrm>
            <a:off x="0" y="-75116"/>
            <a:ext cx="1028700" cy="8888700"/>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2c7e95b4d2b_0_0"/>
          <p:cNvSpPr/>
          <p:nvPr/>
        </p:nvSpPr>
        <p:spPr>
          <a:xfrm rot="5400000">
            <a:off x="-2349" y="825"/>
            <a:ext cx="1031875" cy="1030224"/>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399" name="Google Shape;399;g2c7e95b4d2b_0_0"/>
          <p:cNvSpPr/>
          <p:nvPr/>
        </p:nvSpPr>
        <p:spPr>
          <a:xfrm>
            <a:off x="0" y="5257590"/>
            <a:ext cx="1028700" cy="355590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2c7e95b4d2b_0_0"/>
          <p:cNvSpPr/>
          <p:nvPr/>
        </p:nvSpPr>
        <p:spPr>
          <a:xfrm>
            <a:off x="17259300" y="5257590"/>
            <a:ext cx="1028700" cy="355590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g2c7e95b4d2b_0_0"/>
          <p:cNvSpPr/>
          <p:nvPr/>
        </p:nvSpPr>
        <p:spPr>
          <a:xfrm rot="10800000">
            <a:off x="17256125" y="125"/>
            <a:ext cx="1031875" cy="1030224"/>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402" name="Google Shape;402;g2c7e95b4d2b_0_0"/>
          <p:cNvSpPr/>
          <p:nvPr/>
        </p:nvSpPr>
        <p:spPr>
          <a:xfrm>
            <a:off x="310962" y="9525000"/>
            <a:ext cx="412750" cy="412750"/>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g2c7e95b4d2b_0_0"/>
          <p:cNvSpPr/>
          <p:nvPr/>
        </p:nvSpPr>
        <p:spPr>
          <a:xfrm>
            <a:off x="17572012" y="9525000"/>
            <a:ext cx="412750" cy="412750"/>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g2c7e95b4d2b_0_0"/>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8">
              <a:alphaModFix/>
            </a:blip>
            <a:stretch>
              <a:fillRect b="0" l="0" r="0" t="0"/>
            </a:stretch>
          </a:blipFill>
          <a:ln>
            <a:noFill/>
          </a:ln>
        </p:spPr>
      </p:sp>
      <p:sp>
        <p:nvSpPr>
          <p:cNvPr id="405" name="Google Shape;405;g2c7e95b4d2b_0_0"/>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9">
              <a:alphaModFix/>
            </a:blip>
            <a:stretch>
              <a:fillRect b="0" l="0" r="0" t="0"/>
            </a:stretch>
          </a:blipFill>
          <a:ln>
            <a:noFill/>
          </a:ln>
        </p:spPr>
      </p:sp>
      <p:sp>
        <p:nvSpPr>
          <p:cNvPr id="406" name="Google Shape;406;g2c7e95b4d2b_0_0"/>
          <p:cNvSpPr txBox="1"/>
          <p:nvPr/>
        </p:nvSpPr>
        <p:spPr>
          <a:xfrm>
            <a:off x="5627065" y="9243317"/>
            <a:ext cx="12041100" cy="819000"/>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407" name="Google Shape;407;g2c7e95b4d2b_0_0"/>
          <p:cNvSpPr/>
          <p:nvPr/>
        </p:nvSpPr>
        <p:spPr>
          <a:xfrm rot="5400000">
            <a:off x="9139175" y="173368"/>
            <a:ext cx="9600" cy="17271000"/>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g2c7e95b4d2b_0_0"/>
          <p:cNvSpPr txBox="1"/>
          <p:nvPr/>
        </p:nvSpPr>
        <p:spPr>
          <a:xfrm>
            <a:off x="6306680" y="2256647"/>
            <a:ext cx="4038600" cy="892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600">
              <a:solidFill>
                <a:schemeClr val="dk1"/>
              </a:solidFill>
              <a:latin typeface="Arial"/>
              <a:ea typeface="Arial"/>
              <a:cs typeface="Arial"/>
              <a:sym typeface="Arial"/>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p:txBody>
      </p:sp>
      <p:sp>
        <p:nvSpPr>
          <p:cNvPr id="409" name="Google Shape;409;g2c7e95b4d2b_0_0"/>
          <p:cNvSpPr txBox="1"/>
          <p:nvPr/>
        </p:nvSpPr>
        <p:spPr>
          <a:xfrm>
            <a:off x="11049000" y="2256647"/>
            <a:ext cx="3581400" cy="492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60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95" name="Shape 95"/>
        <p:cNvGrpSpPr/>
        <p:nvPr/>
      </p:nvGrpSpPr>
      <p:grpSpPr>
        <a:xfrm>
          <a:off x="0" y="0"/>
          <a:ext cx="0" cy="0"/>
          <a:chOff x="0" y="0"/>
          <a:chExt cx="0" cy="0"/>
        </a:xfrm>
      </p:grpSpPr>
      <p:sp>
        <p:nvSpPr>
          <p:cNvPr id="96" name="Google Shape;96;p2"/>
          <p:cNvSpPr txBox="1"/>
          <p:nvPr/>
        </p:nvSpPr>
        <p:spPr>
          <a:xfrm>
            <a:off x="1028700" y="827483"/>
            <a:ext cx="6990285" cy="1960191"/>
          </a:xfrm>
          <a:prstGeom prst="rect">
            <a:avLst/>
          </a:prstGeom>
          <a:noFill/>
          <a:ln>
            <a:noFill/>
          </a:ln>
        </p:spPr>
        <p:txBody>
          <a:bodyPr anchorCtr="0" anchor="t" bIns="0" lIns="0" spcFirstLastPara="1" rIns="0" wrap="square" tIns="0">
            <a:spAutoFit/>
          </a:bodyPr>
          <a:lstStyle/>
          <a:p>
            <a:pPr indent="0" lvl="0" marL="0" marR="0" rtl="0" algn="ctr">
              <a:lnSpc>
                <a:spcPct val="110001"/>
              </a:lnSpc>
              <a:spcBef>
                <a:spcPts val="0"/>
              </a:spcBef>
              <a:spcAft>
                <a:spcPts val="0"/>
              </a:spcAft>
              <a:buNone/>
            </a:pPr>
            <a:r>
              <a:rPr b="0" i="0" lang="en-US" sz="6999" u="none" cap="none" strike="noStrike">
                <a:solidFill>
                  <a:srgbClr val="033C5B"/>
                </a:solidFill>
                <a:latin typeface="Arial"/>
                <a:ea typeface="Arial"/>
                <a:cs typeface="Arial"/>
                <a:sym typeface="Arial"/>
              </a:rPr>
              <a:t>Learning Objectives</a:t>
            </a:r>
            <a:endParaRPr/>
          </a:p>
        </p:txBody>
      </p:sp>
      <p:sp>
        <p:nvSpPr>
          <p:cNvPr id="97" name="Google Shape;97;p2"/>
          <p:cNvSpPr txBox="1"/>
          <p:nvPr/>
        </p:nvSpPr>
        <p:spPr>
          <a:xfrm>
            <a:off x="1028700" y="3069101"/>
            <a:ext cx="7200900" cy="6112999"/>
          </a:xfrm>
          <a:prstGeom prst="rect">
            <a:avLst/>
          </a:prstGeom>
          <a:noFill/>
          <a:ln>
            <a:noFill/>
          </a:ln>
        </p:spPr>
        <p:txBody>
          <a:bodyPr anchorCtr="0" anchor="t" bIns="0" lIns="0" spcFirstLastPara="1" rIns="0" wrap="square" tIns="0">
            <a:spAutoFit/>
          </a:bodyPr>
          <a:lstStyle/>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Understand the role of the teacher as a knowledge manager</a:t>
            </a:r>
            <a:endParaRPr b="0" i="0" sz="2799" u="none" cap="none" strike="noStrike">
              <a:solidFill>
                <a:srgbClr val="121212"/>
              </a:solidFill>
              <a:latin typeface="Arial"/>
              <a:ea typeface="Arial"/>
              <a:cs typeface="Arial"/>
              <a:sym typeface="Arial"/>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Navigate and integrate various forms of knowledge in the classroom</a:t>
            </a:r>
            <a:endParaRPr b="0" i="0" sz="2799" u="none" cap="none" strike="noStrike">
              <a:solidFill>
                <a:srgbClr val="121212"/>
              </a:solidFill>
              <a:latin typeface="Arial"/>
              <a:ea typeface="Arial"/>
              <a:cs typeface="Arial"/>
              <a:sym typeface="Arial"/>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Implement role-playing as an educational strategy </a:t>
            </a:r>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Personalise collaborative learning activities </a:t>
            </a:r>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Facilitate constructive interactions among students</a:t>
            </a:r>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Promote student autonomy and responsibility in learning </a:t>
            </a:r>
            <a:endParaRPr/>
          </a:p>
          <a:p>
            <a:pPr indent="-302260" lvl="1" marL="604519" marR="0" rtl="0" algn="l">
              <a:lnSpc>
                <a:spcPct val="140014"/>
              </a:lnSpc>
              <a:spcBef>
                <a:spcPts val="0"/>
              </a:spcBef>
              <a:spcAft>
                <a:spcPts val="0"/>
              </a:spcAft>
              <a:buClr>
                <a:srgbClr val="121212"/>
              </a:buClr>
              <a:buSzPts val="2799"/>
              <a:buFont typeface="Arial"/>
              <a:buChar char="•"/>
            </a:pPr>
            <a:r>
              <a:rPr b="0" i="0" lang="en-US" sz="2799" u="none" cap="none" strike="noStrike">
                <a:solidFill>
                  <a:srgbClr val="121212"/>
                </a:solidFill>
                <a:latin typeface="Arial"/>
                <a:ea typeface="Arial"/>
                <a:cs typeface="Arial"/>
                <a:sym typeface="Arial"/>
              </a:rPr>
              <a:t>Assess and enhance collaborative learning</a:t>
            </a:r>
            <a:endParaRPr b="0" i="0" sz="2799" u="none" cap="none" strike="noStrike">
              <a:solidFill>
                <a:srgbClr val="121212"/>
              </a:solidFill>
              <a:latin typeface="Arial"/>
              <a:ea typeface="Arial"/>
              <a:cs typeface="Arial"/>
              <a:sym typeface="Arial"/>
            </a:endParaRPr>
          </a:p>
        </p:txBody>
      </p:sp>
      <p:sp>
        <p:nvSpPr>
          <p:cNvPr id="98" name="Google Shape;98;p2"/>
          <p:cNvSpPr/>
          <p:nvPr/>
        </p:nvSpPr>
        <p:spPr>
          <a:xfrm>
            <a:off x="9144000" y="3783991"/>
            <a:ext cx="9144000" cy="650300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
          <p:cNvSpPr/>
          <p:nvPr/>
        </p:nvSpPr>
        <p:spPr>
          <a:xfrm>
            <a:off x="9144000" y="0"/>
            <a:ext cx="9144000" cy="514350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
          <p:cNvSpPr/>
          <p:nvPr/>
        </p:nvSpPr>
        <p:spPr>
          <a:xfrm rot="5400000">
            <a:off x="9144000" y="7702914"/>
            <a:ext cx="2584086" cy="2584086"/>
          </a:xfrm>
          <a:custGeom>
            <a:rect b="b" l="l" r="r" t="t"/>
            <a:pathLst>
              <a:path extrusionOk="0" h="2584086" w="2584086">
                <a:moveTo>
                  <a:pt x="0" y="0"/>
                </a:moveTo>
                <a:lnTo>
                  <a:pt x="2584086" y="0"/>
                </a:lnTo>
                <a:lnTo>
                  <a:pt x="2584086" y="2584086"/>
                </a:lnTo>
                <a:lnTo>
                  <a:pt x="0" y="2584086"/>
                </a:lnTo>
                <a:lnTo>
                  <a:pt x="0" y="0"/>
                </a:lnTo>
                <a:close/>
              </a:path>
            </a:pathLst>
          </a:custGeom>
          <a:blipFill rotWithShape="1">
            <a:blip r:embed="rId3">
              <a:alphaModFix/>
            </a:blip>
            <a:stretch>
              <a:fillRect b="0" l="0" r="0" t="0"/>
            </a:stretch>
          </a:blipFill>
          <a:ln>
            <a:noFill/>
          </a:ln>
        </p:spPr>
      </p:sp>
      <p:sp>
        <p:nvSpPr>
          <p:cNvPr id="101" name="Google Shape;101;p2"/>
          <p:cNvSpPr/>
          <p:nvPr/>
        </p:nvSpPr>
        <p:spPr>
          <a:xfrm rot="-5400000">
            <a:off x="15703914" y="0"/>
            <a:ext cx="2584086" cy="2584086"/>
          </a:xfrm>
          <a:custGeom>
            <a:rect b="b" l="l" r="r" t="t"/>
            <a:pathLst>
              <a:path extrusionOk="0" h="2584086" w="2584086">
                <a:moveTo>
                  <a:pt x="0" y="0"/>
                </a:moveTo>
                <a:lnTo>
                  <a:pt x="2584086" y="0"/>
                </a:lnTo>
                <a:lnTo>
                  <a:pt x="2584086" y="2584086"/>
                </a:lnTo>
                <a:lnTo>
                  <a:pt x="0" y="2584086"/>
                </a:lnTo>
                <a:lnTo>
                  <a:pt x="0" y="0"/>
                </a:lnTo>
                <a:close/>
              </a:path>
            </a:pathLst>
          </a:custGeom>
          <a:blipFill rotWithShape="1">
            <a:blip r:embed="rId4">
              <a:alphaModFix/>
            </a:blip>
            <a:stretch>
              <a:fillRect b="0" l="0" r="0" t="0"/>
            </a:stretch>
          </a:blipFill>
          <a:ln>
            <a:noFill/>
          </a:ln>
        </p:spPr>
      </p:sp>
      <p:sp>
        <p:nvSpPr>
          <p:cNvPr id="102" name="Google Shape;102;p2"/>
          <p:cNvSpPr/>
          <p:nvPr/>
        </p:nvSpPr>
        <p:spPr>
          <a:xfrm>
            <a:off x="11243339" y="2258982"/>
            <a:ext cx="4945322" cy="5769036"/>
          </a:xfrm>
          <a:custGeom>
            <a:rect b="b" l="l" r="r" t="t"/>
            <a:pathLst>
              <a:path extrusionOk="0" h="5769036" w="4945322">
                <a:moveTo>
                  <a:pt x="0" y="0"/>
                </a:moveTo>
                <a:lnTo>
                  <a:pt x="4945322" y="0"/>
                </a:lnTo>
                <a:lnTo>
                  <a:pt x="4945322" y="5769036"/>
                </a:lnTo>
                <a:lnTo>
                  <a:pt x="0" y="5769036"/>
                </a:lnTo>
                <a:lnTo>
                  <a:pt x="0" y="0"/>
                </a:lnTo>
                <a:close/>
              </a:path>
            </a:pathLst>
          </a:custGeom>
          <a:blipFill rotWithShape="1">
            <a:blip r:embed="rId5">
              <a:alphaModFix/>
            </a:blip>
            <a:stretch>
              <a:fillRect b="0" l="-37489" r="-37489" t="0"/>
            </a:stretch>
          </a:blipFill>
          <a:ln>
            <a:noFill/>
          </a:ln>
        </p:spPr>
      </p:sp>
      <p:sp>
        <p:nvSpPr>
          <p:cNvPr id="103" name="Google Shape;103;p2"/>
          <p:cNvSpPr/>
          <p:nvPr/>
        </p:nvSpPr>
        <p:spPr>
          <a:xfrm>
            <a:off x="385759" y="8288550"/>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6">
              <a:alphaModFix/>
            </a:blip>
            <a:stretch>
              <a:fillRect b="0" l="0" r="0" t="0"/>
            </a:stretch>
          </a:blipFill>
          <a:ln>
            <a:noFill/>
          </a:ln>
        </p:spPr>
      </p:sp>
      <p:sp>
        <p:nvSpPr>
          <p:cNvPr id="104" name="Google Shape;104;p2"/>
          <p:cNvSpPr/>
          <p:nvPr/>
        </p:nvSpPr>
        <p:spPr>
          <a:xfrm>
            <a:off x="2874251" y="91043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7">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413" name="Shape 413"/>
        <p:cNvGrpSpPr/>
        <p:nvPr/>
      </p:nvGrpSpPr>
      <p:grpSpPr>
        <a:xfrm>
          <a:off x="0" y="0"/>
          <a:ext cx="0" cy="0"/>
          <a:chOff x="0" y="0"/>
          <a:chExt cx="0" cy="0"/>
        </a:xfrm>
      </p:grpSpPr>
      <p:sp>
        <p:nvSpPr>
          <p:cNvPr id="414" name="Google Shape;414;p19"/>
          <p:cNvSpPr/>
          <p:nvPr/>
        </p:nvSpPr>
        <p:spPr>
          <a:xfrm>
            <a:off x="11475551" y="4717986"/>
            <a:ext cx="2355723" cy="4114800"/>
          </a:xfrm>
          <a:custGeom>
            <a:rect b="b" l="l" r="r" t="t"/>
            <a:pathLst>
              <a:path extrusionOk="0" h="4114800" w="2355723">
                <a:moveTo>
                  <a:pt x="0" y="0"/>
                </a:moveTo>
                <a:lnTo>
                  <a:pt x="2355723" y="0"/>
                </a:lnTo>
                <a:lnTo>
                  <a:pt x="2355723" y="4114800"/>
                </a:lnTo>
                <a:lnTo>
                  <a:pt x="0" y="4114800"/>
                </a:lnTo>
                <a:lnTo>
                  <a:pt x="0" y="0"/>
                </a:lnTo>
                <a:close/>
              </a:path>
            </a:pathLst>
          </a:custGeom>
          <a:blipFill rotWithShape="1">
            <a:blip r:embed="rId3">
              <a:alphaModFix/>
            </a:blip>
            <a:stretch>
              <a:fillRect b="0" l="0" r="0" t="0"/>
            </a:stretch>
          </a:blipFill>
          <a:ln>
            <a:noFill/>
          </a:ln>
        </p:spPr>
      </p:sp>
      <p:sp>
        <p:nvSpPr>
          <p:cNvPr id="415" name="Google Shape;415;p19"/>
          <p:cNvSpPr/>
          <p:nvPr/>
        </p:nvSpPr>
        <p:spPr>
          <a:xfrm>
            <a:off x="12101755" y="1557641"/>
            <a:ext cx="2192189" cy="2347726"/>
          </a:xfrm>
          <a:custGeom>
            <a:rect b="b" l="l" r="r" t="t"/>
            <a:pathLst>
              <a:path extrusionOk="0" h="2347726" w="2192189">
                <a:moveTo>
                  <a:pt x="0" y="0"/>
                </a:moveTo>
                <a:lnTo>
                  <a:pt x="2192189" y="0"/>
                </a:lnTo>
                <a:lnTo>
                  <a:pt x="2192189" y="2347726"/>
                </a:lnTo>
                <a:lnTo>
                  <a:pt x="0" y="2347726"/>
                </a:lnTo>
                <a:lnTo>
                  <a:pt x="0" y="0"/>
                </a:lnTo>
                <a:close/>
              </a:path>
            </a:pathLst>
          </a:custGeom>
          <a:blipFill rotWithShape="1">
            <a:blip r:embed="rId4">
              <a:alphaModFix/>
            </a:blip>
            <a:stretch>
              <a:fillRect b="0" l="0" r="0" t="0"/>
            </a:stretch>
          </a:blipFill>
          <a:ln>
            <a:noFill/>
          </a:ln>
        </p:spPr>
      </p:sp>
      <p:sp>
        <p:nvSpPr>
          <p:cNvPr id="416" name="Google Shape;416;p19"/>
          <p:cNvSpPr/>
          <p:nvPr/>
        </p:nvSpPr>
        <p:spPr>
          <a:xfrm>
            <a:off x="1316029" y="2731504"/>
            <a:ext cx="1855677" cy="1505418"/>
          </a:xfrm>
          <a:custGeom>
            <a:rect b="b" l="l" r="r" t="t"/>
            <a:pathLst>
              <a:path extrusionOk="0" h="1505418" w="1855677">
                <a:moveTo>
                  <a:pt x="0" y="0"/>
                </a:moveTo>
                <a:lnTo>
                  <a:pt x="1855678" y="0"/>
                </a:lnTo>
                <a:lnTo>
                  <a:pt x="1855678" y="1505419"/>
                </a:lnTo>
                <a:lnTo>
                  <a:pt x="0" y="1505419"/>
                </a:lnTo>
                <a:lnTo>
                  <a:pt x="0" y="0"/>
                </a:lnTo>
                <a:close/>
              </a:path>
            </a:pathLst>
          </a:custGeom>
          <a:blipFill rotWithShape="1">
            <a:blip r:embed="rId5">
              <a:alphaModFix/>
            </a:blip>
            <a:stretch>
              <a:fillRect b="0" l="0" r="0" t="0"/>
            </a:stretch>
          </a:blipFill>
          <a:ln>
            <a:noFill/>
          </a:ln>
        </p:spPr>
      </p:sp>
      <p:sp>
        <p:nvSpPr>
          <p:cNvPr id="417" name="Google Shape;417;p19"/>
          <p:cNvSpPr/>
          <p:nvPr/>
        </p:nvSpPr>
        <p:spPr>
          <a:xfrm>
            <a:off x="4116694" y="2888554"/>
            <a:ext cx="2696737" cy="2696737"/>
          </a:xfrm>
          <a:custGeom>
            <a:rect b="b" l="l" r="r" t="t"/>
            <a:pathLst>
              <a:path extrusionOk="0" h="2696737" w="2696737">
                <a:moveTo>
                  <a:pt x="0" y="0"/>
                </a:moveTo>
                <a:lnTo>
                  <a:pt x="2696737" y="0"/>
                </a:lnTo>
                <a:lnTo>
                  <a:pt x="2696737" y="2696737"/>
                </a:lnTo>
                <a:lnTo>
                  <a:pt x="0" y="2696737"/>
                </a:lnTo>
                <a:lnTo>
                  <a:pt x="0" y="0"/>
                </a:lnTo>
                <a:close/>
              </a:path>
            </a:pathLst>
          </a:custGeom>
          <a:blipFill rotWithShape="1">
            <a:blip r:embed="rId6">
              <a:alphaModFix/>
            </a:blip>
            <a:stretch>
              <a:fillRect b="0" l="0" r="0" t="0"/>
            </a:stretch>
          </a:blipFill>
          <a:ln>
            <a:noFill/>
          </a:ln>
        </p:spPr>
      </p:sp>
      <p:sp>
        <p:nvSpPr>
          <p:cNvPr id="418" name="Google Shape;418;p19"/>
          <p:cNvSpPr/>
          <p:nvPr/>
        </p:nvSpPr>
        <p:spPr>
          <a:xfrm>
            <a:off x="8230403" y="1068647"/>
            <a:ext cx="1827194" cy="2035871"/>
          </a:xfrm>
          <a:custGeom>
            <a:rect b="b" l="l" r="r" t="t"/>
            <a:pathLst>
              <a:path extrusionOk="0" h="2035871" w="1827194">
                <a:moveTo>
                  <a:pt x="0" y="0"/>
                </a:moveTo>
                <a:lnTo>
                  <a:pt x="1827194" y="0"/>
                </a:lnTo>
                <a:lnTo>
                  <a:pt x="1827194" y="2035871"/>
                </a:lnTo>
                <a:lnTo>
                  <a:pt x="0" y="2035871"/>
                </a:lnTo>
                <a:lnTo>
                  <a:pt x="0" y="0"/>
                </a:lnTo>
                <a:close/>
              </a:path>
            </a:pathLst>
          </a:custGeom>
          <a:blipFill rotWithShape="1">
            <a:blip r:embed="rId7">
              <a:alphaModFix/>
            </a:blip>
            <a:stretch>
              <a:fillRect b="0" l="0" r="0" t="0"/>
            </a:stretch>
          </a:blipFill>
          <a:ln>
            <a:noFill/>
          </a:ln>
        </p:spPr>
      </p:sp>
      <p:sp>
        <p:nvSpPr>
          <p:cNvPr id="419" name="Google Shape;419;p19"/>
          <p:cNvSpPr/>
          <p:nvPr/>
        </p:nvSpPr>
        <p:spPr>
          <a:xfrm>
            <a:off x="7964974" y="4114800"/>
            <a:ext cx="2358052" cy="2057400"/>
          </a:xfrm>
          <a:custGeom>
            <a:rect b="b" l="l" r="r" t="t"/>
            <a:pathLst>
              <a:path extrusionOk="0" h="2057400" w="2358052">
                <a:moveTo>
                  <a:pt x="0" y="0"/>
                </a:moveTo>
                <a:lnTo>
                  <a:pt x="2358052" y="0"/>
                </a:lnTo>
                <a:lnTo>
                  <a:pt x="2358052" y="2057400"/>
                </a:lnTo>
                <a:lnTo>
                  <a:pt x="0" y="2057400"/>
                </a:lnTo>
                <a:lnTo>
                  <a:pt x="0" y="0"/>
                </a:lnTo>
                <a:close/>
              </a:path>
            </a:pathLst>
          </a:custGeom>
          <a:blipFill rotWithShape="1">
            <a:blip r:embed="rId8">
              <a:alphaModFix/>
            </a:blip>
            <a:stretch>
              <a:fillRect b="0" l="0" r="0" t="0"/>
            </a:stretch>
          </a:blipFill>
          <a:ln>
            <a:noFill/>
          </a:ln>
        </p:spPr>
      </p:sp>
      <p:sp>
        <p:nvSpPr>
          <p:cNvPr id="420" name="Google Shape;420;p19"/>
          <p:cNvSpPr/>
          <p:nvPr/>
        </p:nvSpPr>
        <p:spPr>
          <a:xfrm>
            <a:off x="2529114" y="6775386"/>
            <a:ext cx="3984847" cy="1957556"/>
          </a:xfrm>
          <a:custGeom>
            <a:rect b="b" l="l" r="r" t="t"/>
            <a:pathLst>
              <a:path extrusionOk="0" h="1957556" w="3984847">
                <a:moveTo>
                  <a:pt x="0" y="0"/>
                </a:moveTo>
                <a:lnTo>
                  <a:pt x="3984847" y="0"/>
                </a:lnTo>
                <a:lnTo>
                  <a:pt x="3984847" y="1957556"/>
                </a:lnTo>
                <a:lnTo>
                  <a:pt x="0" y="1957556"/>
                </a:lnTo>
                <a:lnTo>
                  <a:pt x="0" y="0"/>
                </a:lnTo>
                <a:close/>
              </a:path>
            </a:pathLst>
          </a:custGeom>
          <a:blipFill rotWithShape="1">
            <a:blip r:embed="rId9">
              <a:alphaModFix/>
            </a:blip>
            <a:stretch>
              <a:fillRect b="0" l="0" r="0" t="0"/>
            </a:stretch>
          </a:blipFill>
          <a:ln>
            <a:noFill/>
          </a:ln>
        </p:spPr>
      </p:sp>
      <p:sp>
        <p:nvSpPr>
          <p:cNvPr id="421" name="Google Shape;421;p19"/>
          <p:cNvSpPr txBox="1"/>
          <p:nvPr/>
        </p:nvSpPr>
        <p:spPr>
          <a:xfrm>
            <a:off x="1028700" y="1095375"/>
            <a:ext cx="13265244" cy="991208"/>
          </a:xfrm>
          <a:prstGeom prst="rect">
            <a:avLst/>
          </a:prstGeom>
          <a:noFill/>
          <a:ln>
            <a:noFill/>
          </a:ln>
        </p:spPr>
        <p:txBody>
          <a:bodyPr anchorCtr="0" anchor="t" bIns="0" lIns="0" spcFirstLastPara="1" rIns="0" wrap="square" tIns="0">
            <a:spAutoFit/>
          </a:bodyPr>
          <a:lstStyle/>
          <a:p>
            <a:pPr indent="0" lvl="0" marL="0" marR="0" rtl="0" algn="l">
              <a:lnSpc>
                <a:spcPct val="110001"/>
              </a:lnSpc>
              <a:spcBef>
                <a:spcPts val="0"/>
              </a:spcBef>
              <a:spcAft>
                <a:spcPts val="0"/>
              </a:spcAft>
              <a:buNone/>
            </a:pPr>
            <a:r>
              <a:rPr lang="en-US" sz="6999">
                <a:solidFill>
                  <a:srgbClr val="033C5B"/>
                </a:solidFill>
                <a:latin typeface="Arial"/>
                <a:ea typeface="Arial"/>
                <a:cs typeface="Arial"/>
                <a:sym typeface="Arial"/>
              </a:rPr>
              <a:t>Icons Library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108" name="Shape 108"/>
        <p:cNvGrpSpPr/>
        <p:nvPr/>
      </p:nvGrpSpPr>
      <p:grpSpPr>
        <a:xfrm>
          <a:off x="0" y="0"/>
          <a:ext cx="0" cy="0"/>
          <a:chOff x="0" y="0"/>
          <a:chExt cx="0" cy="0"/>
        </a:xfrm>
      </p:grpSpPr>
      <p:sp>
        <p:nvSpPr>
          <p:cNvPr id="109" name="Google Shape;109;p3"/>
          <p:cNvSpPr/>
          <p:nvPr/>
        </p:nvSpPr>
        <p:spPr>
          <a:xfrm>
            <a:off x="17044742" y="-150232"/>
            <a:ext cx="1246758" cy="8963824"/>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
          <p:cNvSpPr/>
          <p:nvPr/>
        </p:nvSpPr>
        <p:spPr>
          <a:xfrm rot="10800000">
            <a:off x="13961765" y="-1849"/>
            <a:ext cx="4329736" cy="4322808"/>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111" name="Google Shape;111;p3"/>
          <p:cNvSpPr txBox="1"/>
          <p:nvPr/>
        </p:nvSpPr>
        <p:spPr>
          <a:xfrm>
            <a:off x="1028700" y="1095375"/>
            <a:ext cx="14058900" cy="987450"/>
          </a:xfrm>
          <a:prstGeom prst="rect">
            <a:avLst/>
          </a:prstGeom>
          <a:noFill/>
          <a:ln>
            <a:noFill/>
          </a:ln>
        </p:spPr>
        <p:txBody>
          <a:bodyPr anchorCtr="0" anchor="t" bIns="0" lIns="0" spcFirstLastPara="1" rIns="0" wrap="square" tIns="0">
            <a:spAutoFit/>
          </a:bodyPr>
          <a:lstStyle/>
          <a:p>
            <a:pPr indent="0" lvl="0" marL="0" marR="0" rtl="0" algn="l">
              <a:lnSpc>
                <a:spcPct val="192474"/>
              </a:lnSpc>
              <a:spcBef>
                <a:spcPts val="0"/>
              </a:spcBef>
              <a:spcAft>
                <a:spcPts val="0"/>
              </a:spcAft>
              <a:buNone/>
            </a:pPr>
            <a:r>
              <a:rPr b="0" i="0" lang="en-US" sz="4000" u="none" cap="none" strike="noStrike">
                <a:solidFill>
                  <a:srgbClr val="033C5B"/>
                </a:solidFill>
                <a:latin typeface="Arial"/>
                <a:ea typeface="Arial"/>
                <a:cs typeface="Arial"/>
                <a:sym typeface="Arial"/>
              </a:rPr>
              <a:t>Understand the role of the teacher as a knowledge manager</a:t>
            </a:r>
            <a:endParaRPr b="0" i="0" sz="4000" u="none" cap="none" strike="noStrike">
              <a:solidFill>
                <a:srgbClr val="033C5B"/>
              </a:solidFill>
              <a:latin typeface="Arial"/>
              <a:ea typeface="Arial"/>
              <a:cs typeface="Arial"/>
              <a:sym typeface="Arial"/>
            </a:endParaRPr>
          </a:p>
        </p:txBody>
      </p:sp>
      <p:sp>
        <p:nvSpPr>
          <p:cNvPr id="112" name="Google Shape;112;p3"/>
          <p:cNvSpPr txBox="1"/>
          <p:nvPr/>
        </p:nvSpPr>
        <p:spPr>
          <a:xfrm>
            <a:off x="1028700" y="2431398"/>
            <a:ext cx="4214091" cy="2754537"/>
          </a:xfrm>
          <a:prstGeom prst="rect">
            <a:avLst/>
          </a:prstGeom>
          <a:noFill/>
          <a:ln>
            <a:noFill/>
          </a:ln>
        </p:spPr>
        <p:txBody>
          <a:bodyPr anchorCtr="0" anchor="t" bIns="0" lIns="0" spcFirstLastPara="1" rIns="0" wrap="square" tIns="0">
            <a:spAutoFit/>
          </a:bodyPr>
          <a:lstStyle/>
          <a:p>
            <a:pPr indent="0" lvl="0" marL="0" marR="0" rtl="0" algn="l">
              <a:lnSpc>
                <a:spcPct val="139961"/>
              </a:lnSpc>
              <a:spcBef>
                <a:spcPts val="0"/>
              </a:spcBef>
              <a:spcAft>
                <a:spcPts val="0"/>
              </a:spcAft>
              <a:buNone/>
            </a:pPr>
            <a:r>
              <a:rPr b="0" i="0" lang="en-US" sz="2599" u="none" cap="none" strike="noStrike">
                <a:solidFill>
                  <a:srgbClr val="121212"/>
                </a:solidFill>
                <a:latin typeface="Arial"/>
                <a:ea typeface="Arial"/>
                <a:cs typeface="Arial"/>
                <a:sym typeface="Arial"/>
              </a:rPr>
              <a:t>The teacher:</a:t>
            </a:r>
            <a:br>
              <a:rPr b="0" i="0" lang="en-US" sz="2599" u="none" cap="none" strike="noStrike">
                <a:solidFill>
                  <a:srgbClr val="121212"/>
                </a:solidFill>
                <a:latin typeface="Arial"/>
                <a:ea typeface="Arial"/>
                <a:cs typeface="Arial"/>
                <a:sym typeface="Arial"/>
              </a:rPr>
            </a:br>
            <a:r>
              <a:rPr b="0" i="0" lang="en-US" sz="2599" u="none" cap="none" strike="noStrike">
                <a:solidFill>
                  <a:srgbClr val="121212"/>
                </a:solidFill>
                <a:latin typeface="Arial"/>
                <a:ea typeface="Arial"/>
                <a:cs typeface="Arial"/>
                <a:sym typeface="Arial"/>
              </a:rPr>
              <a:t> </a:t>
            </a:r>
            <a:br>
              <a:rPr b="0" i="0" lang="en-US" sz="2599" u="none" cap="none" strike="noStrike">
                <a:solidFill>
                  <a:srgbClr val="121212"/>
                </a:solidFill>
                <a:latin typeface="Arial"/>
                <a:ea typeface="Arial"/>
                <a:cs typeface="Arial"/>
                <a:sym typeface="Arial"/>
              </a:rPr>
            </a:br>
            <a:r>
              <a:rPr b="1" i="0" lang="en-US" sz="2600" u="none" cap="none" strike="noStrike">
                <a:solidFill>
                  <a:schemeClr val="dk1"/>
                </a:solidFill>
                <a:latin typeface="Arial"/>
                <a:ea typeface="Arial"/>
                <a:cs typeface="Arial"/>
                <a:sym typeface="Arial"/>
              </a:rPr>
              <a:t>Evolves</a:t>
            </a:r>
            <a:r>
              <a:rPr b="0" i="0" lang="en-US" sz="2600" u="none" cap="none" strike="noStrike">
                <a:solidFill>
                  <a:schemeClr val="dk1"/>
                </a:solidFill>
                <a:latin typeface="Arial"/>
                <a:ea typeface="Arial"/>
                <a:cs typeface="Arial"/>
                <a:sym typeface="Arial"/>
              </a:rPr>
              <a:t> from being the sole source of knowledge to a facilitator of knowledge discovery and application</a:t>
            </a:r>
            <a:endParaRPr b="0" i="0" sz="2600" u="none" cap="none" strike="noStrike">
              <a:solidFill>
                <a:srgbClr val="121212"/>
              </a:solidFill>
              <a:latin typeface="Arial"/>
              <a:ea typeface="Arial"/>
              <a:cs typeface="Arial"/>
              <a:sym typeface="Arial"/>
            </a:endParaRPr>
          </a:p>
        </p:txBody>
      </p:sp>
      <p:sp>
        <p:nvSpPr>
          <p:cNvPr id="113" name="Google Shape;113;p3"/>
          <p:cNvSpPr/>
          <p:nvPr/>
        </p:nvSpPr>
        <p:spPr>
          <a:xfrm>
            <a:off x="16826047" y="607663"/>
            <a:ext cx="842075" cy="842075"/>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3">
              <a:alphaModFix/>
            </a:blip>
            <a:stretch>
              <a:fillRect b="0" l="0" r="0" t="0"/>
            </a:stretch>
          </a:blipFill>
          <a:ln>
            <a:noFill/>
          </a:ln>
        </p:spPr>
      </p:sp>
      <p:sp>
        <p:nvSpPr>
          <p:cNvPr id="115" name="Google Shape;115;p3"/>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4">
              <a:alphaModFix/>
            </a:blip>
            <a:stretch>
              <a:fillRect b="0" l="0" r="0" t="0"/>
            </a:stretch>
          </a:blipFill>
          <a:ln>
            <a:noFill/>
          </a:ln>
        </p:spPr>
      </p:sp>
      <p:sp>
        <p:nvSpPr>
          <p:cNvPr id="116" name="Google Shape;116;p3"/>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b="0" i="0" lang="en-US" sz="1400" u="none" cap="none" strike="noStrike">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17" name="Google Shape;117;p3"/>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3"/>
          <p:cNvSpPr txBox="1"/>
          <p:nvPr/>
        </p:nvSpPr>
        <p:spPr>
          <a:xfrm>
            <a:off x="920830" y="6092844"/>
            <a:ext cx="4305300" cy="129266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600" u="none" cap="none" strike="noStrike">
                <a:solidFill>
                  <a:schemeClr val="dk1"/>
                </a:solidFill>
                <a:latin typeface="Arial"/>
                <a:ea typeface="Arial"/>
                <a:cs typeface="Arial"/>
                <a:sym typeface="Arial"/>
              </a:rPr>
              <a:t>Guides </a:t>
            </a:r>
            <a:r>
              <a:rPr b="0" i="0" lang="en-US" sz="2600" u="none" cap="none" strike="noStrike">
                <a:solidFill>
                  <a:schemeClr val="dk1"/>
                </a:solidFill>
                <a:latin typeface="Arial"/>
                <a:ea typeface="Arial"/>
                <a:cs typeface="Arial"/>
                <a:sym typeface="Arial"/>
              </a:rPr>
              <a:t>students through the process of knowledge acquisition</a:t>
            </a:r>
            <a:endParaRPr sz="2600">
              <a:solidFill>
                <a:schemeClr val="dk1"/>
              </a:solidFill>
              <a:latin typeface="Arial"/>
              <a:ea typeface="Arial"/>
              <a:cs typeface="Arial"/>
              <a:sym typeface="Arial"/>
            </a:endParaRPr>
          </a:p>
        </p:txBody>
      </p:sp>
      <p:sp>
        <p:nvSpPr>
          <p:cNvPr id="119" name="Google Shape;119;p3"/>
          <p:cNvSpPr txBox="1"/>
          <p:nvPr/>
        </p:nvSpPr>
        <p:spPr>
          <a:xfrm>
            <a:off x="6400800" y="3086100"/>
            <a:ext cx="3657600" cy="24929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Helps</a:t>
            </a:r>
            <a:r>
              <a:rPr lang="en-US" sz="2600">
                <a:solidFill>
                  <a:schemeClr val="dk1"/>
                </a:solidFill>
                <a:latin typeface="Arial"/>
                <a:ea typeface="Arial"/>
                <a:cs typeface="Arial"/>
                <a:sym typeface="Arial"/>
              </a:rPr>
              <a:t> students structure newly acquired information in a meaningful way, facilitating easier recall and application</a:t>
            </a:r>
            <a:endParaRPr sz="2600">
              <a:solidFill>
                <a:schemeClr val="dk1"/>
              </a:solidFill>
              <a:latin typeface="Arial"/>
              <a:ea typeface="Arial"/>
              <a:cs typeface="Arial"/>
              <a:sym typeface="Arial"/>
            </a:endParaRPr>
          </a:p>
        </p:txBody>
      </p:sp>
      <p:sp>
        <p:nvSpPr>
          <p:cNvPr id="120" name="Google Shape;120;p3"/>
          <p:cNvSpPr txBox="1"/>
          <p:nvPr/>
        </p:nvSpPr>
        <p:spPr>
          <a:xfrm>
            <a:off x="6553200" y="6287726"/>
            <a:ext cx="3048000" cy="20928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Supports</a:t>
            </a:r>
            <a:r>
              <a:rPr lang="en-US" sz="2600">
                <a:solidFill>
                  <a:schemeClr val="dk1"/>
                </a:solidFill>
                <a:latin typeface="Arial"/>
                <a:ea typeface="Arial"/>
                <a:cs typeface="Arial"/>
                <a:sym typeface="Arial"/>
              </a:rPr>
              <a:t> students as they integrate new information with existing knowledge</a:t>
            </a:r>
            <a:endParaRPr sz="2600">
              <a:solidFill>
                <a:schemeClr val="dk1"/>
              </a:solidFill>
              <a:latin typeface="Arial"/>
              <a:ea typeface="Arial"/>
              <a:cs typeface="Arial"/>
              <a:sym typeface="Arial"/>
            </a:endParaRPr>
          </a:p>
        </p:txBody>
      </p:sp>
      <p:sp>
        <p:nvSpPr>
          <p:cNvPr id="121" name="Google Shape;121;p3"/>
          <p:cNvSpPr txBox="1"/>
          <p:nvPr/>
        </p:nvSpPr>
        <p:spPr>
          <a:xfrm>
            <a:off x="11506200" y="3392959"/>
            <a:ext cx="2895600" cy="449353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Fosters</a:t>
            </a:r>
            <a:r>
              <a:rPr lang="en-US" sz="2600">
                <a:solidFill>
                  <a:schemeClr val="dk1"/>
                </a:solidFill>
                <a:latin typeface="Arial"/>
                <a:ea typeface="Arial"/>
                <a:cs typeface="Arial"/>
                <a:sym typeface="Arial"/>
              </a:rPr>
              <a:t> an environment of knowledge innovation, prompting students to think critically and creatively to produce original ideas and solutions.</a:t>
            </a:r>
            <a:endParaRPr sz="26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4"/>
          <p:cNvSpPr/>
          <p:nvPr/>
        </p:nvSpPr>
        <p:spPr>
          <a:xfrm>
            <a:off x="17041242" y="-2062956"/>
            <a:ext cx="1246758" cy="10437232"/>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p:nvPr/>
        </p:nvSpPr>
        <p:spPr>
          <a:xfrm>
            <a:off x="-213919" y="-2717471"/>
            <a:ext cx="623379" cy="1434845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4"/>
          <p:cNvSpPr/>
          <p:nvPr/>
        </p:nvSpPr>
        <p:spPr>
          <a:xfrm rot="-5400000">
            <a:off x="8522371" y="-8522371"/>
            <a:ext cx="1246758" cy="18291501"/>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rot="-5400000">
            <a:off x="17469080" y="0"/>
            <a:ext cx="818920" cy="818920"/>
          </a:xfrm>
          <a:custGeom>
            <a:rect b="b" l="l" r="r" t="t"/>
            <a:pathLst>
              <a:path extrusionOk="0" h="818920" w="818920">
                <a:moveTo>
                  <a:pt x="0" y="0"/>
                </a:moveTo>
                <a:lnTo>
                  <a:pt x="818920" y="0"/>
                </a:lnTo>
                <a:lnTo>
                  <a:pt x="818920" y="818920"/>
                </a:lnTo>
                <a:lnTo>
                  <a:pt x="0" y="818920"/>
                </a:lnTo>
                <a:lnTo>
                  <a:pt x="0" y="0"/>
                </a:lnTo>
                <a:close/>
              </a:path>
            </a:pathLst>
          </a:custGeom>
          <a:blipFill rotWithShape="1">
            <a:blip r:embed="rId3">
              <a:alphaModFix/>
            </a:blip>
            <a:stretch>
              <a:fillRect b="0" l="0" r="0" t="0"/>
            </a:stretch>
          </a:blipFill>
          <a:ln>
            <a:noFill/>
          </a:ln>
        </p:spPr>
      </p:sp>
      <p:sp>
        <p:nvSpPr>
          <p:cNvPr id="130" name="Google Shape;130;p4"/>
          <p:cNvSpPr/>
          <p:nvPr/>
        </p:nvSpPr>
        <p:spPr>
          <a:xfrm rot="5400000">
            <a:off x="0" y="9464579"/>
            <a:ext cx="818920" cy="818920"/>
          </a:xfrm>
          <a:custGeom>
            <a:rect b="b" l="l" r="r" t="t"/>
            <a:pathLst>
              <a:path extrusionOk="0" h="818920" w="818920">
                <a:moveTo>
                  <a:pt x="0" y="0"/>
                </a:moveTo>
                <a:lnTo>
                  <a:pt x="818920" y="0"/>
                </a:lnTo>
                <a:lnTo>
                  <a:pt x="818920" y="818920"/>
                </a:lnTo>
                <a:lnTo>
                  <a:pt x="0" y="818920"/>
                </a:lnTo>
                <a:lnTo>
                  <a:pt x="0" y="0"/>
                </a:lnTo>
                <a:close/>
              </a:path>
            </a:pathLst>
          </a:custGeom>
          <a:blipFill rotWithShape="1">
            <a:blip r:embed="rId3">
              <a:alphaModFix/>
            </a:blip>
            <a:stretch>
              <a:fillRect b="0" l="0" r="0" t="0"/>
            </a:stretch>
          </a:blipFill>
          <a:ln>
            <a:noFill/>
          </a:ln>
        </p:spPr>
      </p:sp>
      <p:sp>
        <p:nvSpPr>
          <p:cNvPr id="131" name="Google Shape;131;p4"/>
          <p:cNvSpPr/>
          <p:nvPr/>
        </p:nvSpPr>
        <p:spPr>
          <a:xfrm>
            <a:off x="385667" y="409460"/>
            <a:ext cx="433253" cy="433253"/>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p:nvPr/>
        </p:nvSpPr>
        <p:spPr>
          <a:xfrm>
            <a:off x="17469080" y="9464579"/>
            <a:ext cx="433253" cy="433253"/>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txBox="1"/>
          <p:nvPr/>
        </p:nvSpPr>
        <p:spPr>
          <a:xfrm>
            <a:off x="818920" y="1579139"/>
            <a:ext cx="12181388" cy="2502288"/>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Understand the role of the teacher as a knowledge manager</a:t>
            </a:r>
            <a:endParaRPr/>
          </a:p>
          <a:p>
            <a:pPr indent="0" lvl="0" marL="0" marR="0" rtl="0" algn="l">
              <a:lnSpc>
                <a:spcPct val="110001"/>
              </a:lnSpc>
              <a:spcBef>
                <a:spcPts val="0"/>
              </a:spcBef>
              <a:spcAft>
                <a:spcPts val="0"/>
              </a:spcAft>
              <a:buNone/>
            </a:pPr>
            <a:r>
              <a:t/>
            </a:r>
            <a:endParaRPr sz="8799">
              <a:solidFill>
                <a:srgbClr val="033C5B"/>
              </a:solidFill>
              <a:latin typeface="Arial"/>
              <a:ea typeface="Arial"/>
              <a:cs typeface="Arial"/>
              <a:sym typeface="Arial"/>
            </a:endParaRPr>
          </a:p>
        </p:txBody>
      </p:sp>
      <p:sp>
        <p:nvSpPr>
          <p:cNvPr id="134" name="Google Shape;134;p4"/>
          <p:cNvSpPr txBox="1"/>
          <p:nvPr/>
        </p:nvSpPr>
        <p:spPr>
          <a:xfrm>
            <a:off x="1529204" y="3309715"/>
            <a:ext cx="2933700" cy="2769989"/>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2600">
                <a:solidFill>
                  <a:srgbClr val="121212"/>
                </a:solidFill>
                <a:latin typeface="Arial"/>
                <a:ea typeface="Arial"/>
                <a:cs typeface="Arial"/>
                <a:sym typeface="Arial"/>
              </a:rPr>
              <a:t>Responsibilties: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Curate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Facilitate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Mediate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Innovate </a:t>
            </a:r>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p:txBody>
      </p:sp>
      <p:sp>
        <p:nvSpPr>
          <p:cNvPr id="135" name="Google Shape;135;p4"/>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4">
              <a:alphaModFix/>
            </a:blip>
            <a:stretch>
              <a:fillRect b="0" l="0" r="0" t="0"/>
            </a:stretch>
          </a:blipFill>
          <a:ln>
            <a:noFill/>
          </a:ln>
        </p:spPr>
      </p:sp>
      <p:sp>
        <p:nvSpPr>
          <p:cNvPr id="136" name="Google Shape;136;p4"/>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5">
              <a:alphaModFix/>
            </a:blip>
            <a:stretch>
              <a:fillRect b="0" l="0" r="0" t="0"/>
            </a:stretch>
          </a:blipFill>
          <a:ln>
            <a:noFill/>
          </a:ln>
        </p:spPr>
      </p:sp>
      <p:sp>
        <p:nvSpPr>
          <p:cNvPr id="137" name="Google Shape;137;p4"/>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38" name="Google Shape;138;p4"/>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txBox="1"/>
          <p:nvPr/>
        </p:nvSpPr>
        <p:spPr>
          <a:xfrm>
            <a:off x="5181600" y="3309715"/>
            <a:ext cx="11856141" cy="24929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Outcome: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A learning environment where students actively participate in the creation and management of their knowledge, leading to a deeper learning and greater retention</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Students are equipped with skills not just for the classroom, but for lifelong learning and problem-solving in varied contexts</a:t>
            </a:r>
            <a:endParaRPr sz="2600">
              <a:solidFill>
                <a:schemeClr val="dk1"/>
              </a:solidFill>
              <a:latin typeface="Arial"/>
              <a:ea typeface="Arial"/>
              <a:cs typeface="Arial"/>
              <a:sym typeface="Arial"/>
            </a:endParaRPr>
          </a:p>
        </p:txBody>
      </p:sp>
      <p:pic>
        <p:nvPicPr>
          <p:cNvPr id="140" name="Google Shape;140;p4"/>
          <p:cNvPicPr preferRelativeResize="0"/>
          <p:nvPr/>
        </p:nvPicPr>
        <p:blipFill rotWithShape="1">
          <a:blip r:embed="rId6">
            <a:alphaModFix/>
          </a:blip>
          <a:srcRect b="0" l="0" r="0" t="0"/>
          <a:stretch/>
        </p:blipFill>
        <p:spPr>
          <a:xfrm>
            <a:off x="362921" y="5539607"/>
            <a:ext cx="3062844" cy="326703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144" name="Shape 144"/>
        <p:cNvGrpSpPr/>
        <p:nvPr/>
      </p:nvGrpSpPr>
      <p:grpSpPr>
        <a:xfrm>
          <a:off x="0" y="0"/>
          <a:ext cx="0" cy="0"/>
          <a:chOff x="0" y="0"/>
          <a:chExt cx="0" cy="0"/>
        </a:xfrm>
      </p:grpSpPr>
      <p:sp>
        <p:nvSpPr>
          <p:cNvPr id="145" name="Google Shape;145;p5"/>
          <p:cNvSpPr/>
          <p:nvPr/>
        </p:nvSpPr>
        <p:spPr>
          <a:xfrm>
            <a:off x="0" y="0"/>
            <a:ext cx="9144000" cy="880406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5"/>
          <p:cNvSpPr/>
          <p:nvPr/>
        </p:nvSpPr>
        <p:spPr>
          <a:xfrm>
            <a:off x="0" y="1157630"/>
            <a:ext cx="9144000" cy="7646437"/>
          </a:xfrm>
          <a:custGeom>
            <a:rect b="b" l="l" r="r" t="t"/>
            <a:pathLst>
              <a:path extrusionOk="0" h="5310026" w="6350000">
                <a:moveTo>
                  <a:pt x="6350000" y="5310026"/>
                </a:moveTo>
                <a:lnTo>
                  <a:pt x="0" y="5310026"/>
                </a:lnTo>
                <a:lnTo>
                  <a:pt x="0" y="0"/>
                </a:lnTo>
                <a:lnTo>
                  <a:pt x="6350000" y="5310026"/>
                </a:lnTo>
                <a:close/>
              </a:path>
            </a:pathLst>
          </a:custGeom>
          <a:solidFill>
            <a:srgbClr val="053249"/>
          </a:solidFill>
          <a:ln>
            <a:noFill/>
          </a:ln>
        </p:spPr>
      </p:sp>
      <p:sp>
        <p:nvSpPr>
          <p:cNvPr id="147" name="Google Shape;147;p5"/>
          <p:cNvSpPr/>
          <p:nvPr/>
        </p:nvSpPr>
        <p:spPr>
          <a:xfrm flipH="1">
            <a:off x="-117412" y="6453106"/>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3">
              <a:alphaModFix/>
            </a:blip>
            <a:stretch>
              <a:fillRect b="0" l="0" r="0" t="0"/>
            </a:stretch>
          </a:blipFill>
          <a:ln>
            <a:noFill/>
          </a:ln>
        </p:spPr>
      </p:sp>
      <p:sp>
        <p:nvSpPr>
          <p:cNvPr id="148" name="Google Shape;148;p5"/>
          <p:cNvSpPr/>
          <p:nvPr/>
        </p:nvSpPr>
        <p:spPr>
          <a:xfrm flipH="1" rot="10800000">
            <a:off x="5310106" y="0"/>
            <a:ext cx="3833894" cy="3833894"/>
          </a:xfrm>
          <a:custGeom>
            <a:rect b="b" l="l" r="r" t="t"/>
            <a:pathLst>
              <a:path extrusionOk="0" h="3833894" w="3833894">
                <a:moveTo>
                  <a:pt x="3833894" y="0"/>
                </a:moveTo>
                <a:lnTo>
                  <a:pt x="0" y="0"/>
                </a:lnTo>
                <a:lnTo>
                  <a:pt x="0" y="3833894"/>
                </a:lnTo>
                <a:lnTo>
                  <a:pt x="3833894" y="3833894"/>
                </a:lnTo>
                <a:lnTo>
                  <a:pt x="3833894" y="0"/>
                </a:lnTo>
                <a:close/>
              </a:path>
            </a:pathLst>
          </a:custGeom>
          <a:blipFill rotWithShape="1">
            <a:blip r:embed="rId4">
              <a:alphaModFix/>
            </a:blip>
            <a:stretch>
              <a:fillRect b="0" l="0" r="0" t="0"/>
            </a:stretch>
          </a:blipFill>
          <a:ln>
            <a:noFill/>
          </a:ln>
        </p:spPr>
      </p:sp>
      <p:sp>
        <p:nvSpPr>
          <p:cNvPr id="149" name="Google Shape;149;p5"/>
          <p:cNvSpPr txBox="1"/>
          <p:nvPr/>
        </p:nvSpPr>
        <p:spPr>
          <a:xfrm>
            <a:off x="9613816" y="685839"/>
            <a:ext cx="8521784" cy="224080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Navigate and integrate various forms of knowledge in the classroom</a:t>
            </a:r>
            <a:endParaRPr/>
          </a:p>
          <a:p>
            <a:pPr indent="0" lvl="0" marL="0" marR="0" rtl="0" algn="l">
              <a:lnSpc>
                <a:spcPct val="110000"/>
              </a:lnSpc>
              <a:spcBef>
                <a:spcPts val="0"/>
              </a:spcBef>
              <a:spcAft>
                <a:spcPts val="0"/>
              </a:spcAft>
              <a:buNone/>
            </a:pPr>
            <a:r>
              <a:t/>
            </a:r>
            <a:endParaRPr sz="7000">
              <a:solidFill>
                <a:srgbClr val="033C5B"/>
              </a:solidFill>
              <a:latin typeface="Arial"/>
              <a:ea typeface="Arial"/>
              <a:cs typeface="Arial"/>
              <a:sym typeface="Arial"/>
            </a:endParaRPr>
          </a:p>
        </p:txBody>
      </p:sp>
      <p:sp>
        <p:nvSpPr>
          <p:cNvPr id="150" name="Google Shape;150;p5"/>
          <p:cNvSpPr txBox="1"/>
          <p:nvPr/>
        </p:nvSpPr>
        <p:spPr>
          <a:xfrm>
            <a:off x="9372600" y="2844543"/>
            <a:ext cx="6457864" cy="4585871"/>
          </a:xfrm>
          <a:prstGeom prst="rect">
            <a:avLst/>
          </a:prstGeom>
          <a:noFill/>
          <a:ln>
            <a:noFill/>
          </a:ln>
        </p:spPr>
        <p:txBody>
          <a:bodyPr anchorCtr="0" anchor="t" bIns="0" lIns="0" spcFirstLastPara="1" rIns="0" wrap="square" tIns="0">
            <a:spAutoFit/>
          </a:bodyPr>
          <a:lstStyle/>
          <a:p>
            <a:pPr indent="0" lvl="0" marL="0" marR="0" rtl="0" algn="l">
              <a:lnSpc>
                <a:spcPct val="139961"/>
              </a:lnSpc>
              <a:spcBef>
                <a:spcPts val="0"/>
              </a:spcBef>
              <a:spcAft>
                <a:spcPts val="0"/>
              </a:spcAft>
              <a:buNone/>
            </a:pPr>
            <a:r>
              <a:rPr lang="en-US" sz="2600" u="sng">
                <a:solidFill>
                  <a:srgbClr val="121212"/>
                </a:solidFill>
                <a:latin typeface="Arial"/>
                <a:ea typeface="Arial"/>
                <a:cs typeface="Arial"/>
                <a:sym typeface="Arial"/>
              </a:rPr>
              <a:t>Facilitating Knowledge Navigation </a:t>
            </a:r>
            <a:endParaRPr/>
          </a:p>
          <a:p>
            <a:pPr indent="0" lvl="0" marL="0" marR="0" rtl="0" algn="l">
              <a:lnSpc>
                <a:spcPct val="139961"/>
              </a:lnSpc>
              <a:spcBef>
                <a:spcPts val="0"/>
              </a:spcBef>
              <a:spcAft>
                <a:spcPts val="0"/>
              </a:spcAft>
              <a:buNone/>
            </a:pPr>
            <a:r>
              <a:t/>
            </a:r>
            <a:endParaRPr sz="2600" u="sng">
              <a:solidFill>
                <a:srgbClr val="121212"/>
              </a:solidFill>
              <a:latin typeface="Arial"/>
              <a:ea typeface="Arial"/>
              <a:cs typeface="Arial"/>
              <a:sym typeface="Arial"/>
            </a:endParaRPr>
          </a:p>
          <a:p>
            <a:pPr indent="0" lvl="0" marL="0" marR="0" rtl="0" algn="l">
              <a:spcBef>
                <a:spcPts val="0"/>
              </a:spcBef>
              <a:spcAft>
                <a:spcPts val="0"/>
              </a:spcAft>
              <a:buNone/>
            </a:pPr>
            <a:r>
              <a:rPr lang="en-US" sz="2600">
                <a:solidFill>
                  <a:schemeClr val="dk1"/>
                </a:solidFill>
                <a:latin typeface="Arial"/>
                <a:ea typeface="Arial"/>
                <a:cs typeface="Arial"/>
                <a:sym typeface="Arial"/>
              </a:rPr>
              <a:t>Teachers guide students through the vast sea of information, helping them discern credible sources and relevant data.</a:t>
            </a:r>
            <a:endParaRPr/>
          </a:p>
          <a:p>
            <a:pPr indent="0" lvl="0" marL="0" marR="0" rtl="0" algn="l">
              <a:spcBef>
                <a:spcPts val="0"/>
              </a:spcBef>
              <a:spcAft>
                <a:spcPts val="0"/>
              </a:spcAft>
              <a:buNone/>
            </a:pPr>
            <a:r>
              <a:t/>
            </a:r>
            <a:endParaRPr sz="2600">
              <a:solidFill>
                <a:schemeClr val="dk1"/>
              </a:solidFill>
              <a:latin typeface="Arial"/>
              <a:ea typeface="Arial"/>
              <a:cs typeface="Arial"/>
              <a:sym typeface="Arial"/>
            </a:endParaRPr>
          </a:p>
          <a:p>
            <a:pPr indent="0" lvl="0" marL="0" marR="0" rtl="0" algn="l">
              <a:spcBef>
                <a:spcPts val="0"/>
              </a:spcBef>
              <a:spcAft>
                <a:spcPts val="0"/>
              </a:spcAft>
              <a:buNone/>
            </a:pPr>
            <a:r>
              <a:rPr lang="en-US" sz="2600">
                <a:solidFill>
                  <a:schemeClr val="dk1"/>
                </a:solidFill>
                <a:latin typeface="Arial"/>
                <a:ea typeface="Arial"/>
                <a:cs typeface="Arial"/>
                <a:sym typeface="Arial"/>
              </a:rPr>
              <a:t>They model how to connect different pieces of knowledge and fit them into a broader context, encouraging cross-disciplinary thinking.</a:t>
            </a:r>
            <a:endParaRPr/>
          </a:p>
          <a:p>
            <a:pPr indent="0" lvl="0" marL="0" marR="0" rtl="0" algn="l">
              <a:lnSpc>
                <a:spcPct val="140015"/>
              </a:lnSpc>
              <a:spcBef>
                <a:spcPts val="0"/>
              </a:spcBef>
              <a:spcAft>
                <a:spcPts val="0"/>
              </a:spcAft>
              <a:buNone/>
            </a:pPr>
            <a:r>
              <a:t/>
            </a:r>
            <a:endParaRPr sz="2599">
              <a:solidFill>
                <a:srgbClr val="121212"/>
              </a:solidFill>
              <a:latin typeface="Arial"/>
              <a:ea typeface="Arial"/>
              <a:cs typeface="Arial"/>
              <a:sym typeface="Arial"/>
            </a:endParaRPr>
          </a:p>
        </p:txBody>
      </p:sp>
      <p:sp>
        <p:nvSpPr>
          <p:cNvPr id="151" name="Google Shape;151;p5"/>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152" name="Google Shape;152;p5"/>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153" name="Google Shape;153;p5"/>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54" name="Google Shape;154;p5"/>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5" name="Google Shape;155;p5"/>
          <p:cNvPicPr preferRelativeResize="0"/>
          <p:nvPr/>
        </p:nvPicPr>
        <p:blipFill rotWithShape="1">
          <a:blip r:embed="rId7">
            <a:alphaModFix/>
          </a:blip>
          <a:srcRect b="0" l="0" r="0" t="0"/>
          <a:stretch/>
        </p:blipFill>
        <p:spPr>
          <a:xfrm>
            <a:off x="2603416" y="1231185"/>
            <a:ext cx="3298030" cy="58631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159" name="Shape 159"/>
        <p:cNvGrpSpPr/>
        <p:nvPr/>
      </p:nvGrpSpPr>
      <p:grpSpPr>
        <a:xfrm>
          <a:off x="0" y="0"/>
          <a:ext cx="0" cy="0"/>
          <a:chOff x="0" y="0"/>
          <a:chExt cx="0" cy="0"/>
        </a:xfrm>
      </p:grpSpPr>
      <p:sp>
        <p:nvSpPr>
          <p:cNvPr id="160" name="Google Shape;160;p6"/>
          <p:cNvSpPr txBox="1"/>
          <p:nvPr/>
        </p:nvSpPr>
        <p:spPr>
          <a:xfrm>
            <a:off x="3058697" y="773904"/>
            <a:ext cx="13265244" cy="123110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4000">
                <a:solidFill>
                  <a:srgbClr val="033C5B"/>
                </a:solidFill>
                <a:latin typeface="Arial"/>
                <a:ea typeface="Arial"/>
                <a:cs typeface="Arial"/>
                <a:sym typeface="Arial"/>
              </a:rPr>
              <a:t>Navigate and integrate various forms of knowledge in the classroom</a:t>
            </a:r>
            <a:endParaRPr sz="4000">
              <a:solidFill>
                <a:srgbClr val="033C5B"/>
              </a:solidFill>
              <a:latin typeface="Arial"/>
              <a:ea typeface="Arial"/>
              <a:cs typeface="Arial"/>
              <a:sym typeface="Arial"/>
            </a:endParaRPr>
          </a:p>
        </p:txBody>
      </p:sp>
      <p:sp>
        <p:nvSpPr>
          <p:cNvPr id="161" name="Google Shape;161;p6"/>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6"/>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163" name="Google Shape;163;p6"/>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165" name="Google Shape;165;p6"/>
          <p:cNvSpPr txBox="1"/>
          <p:nvPr/>
        </p:nvSpPr>
        <p:spPr>
          <a:xfrm>
            <a:off x="3093147" y="2302024"/>
            <a:ext cx="4408903" cy="2769989"/>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1" lang="en-US" sz="2599">
                <a:solidFill>
                  <a:srgbClr val="121212"/>
                </a:solidFill>
                <a:latin typeface="Arial"/>
                <a:ea typeface="Arial"/>
                <a:cs typeface="Arial"/>
                <a:sym typeface="Arial"/>
              </a:rPr>
              <a:t>Integrating knowledge forms: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Competing knowledge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Complementary knowledge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Unique contributions </a:t>
            </a:r>
            <a:endParaRPr/>
          </a:p>
          <a:p>
            <a:pPr indent="-457200" lvl="0" marL="457200" marR="0" rtl="0" algn="l">
              <a:lnSpc>
                <a:spcPct val="140015"/>
              </a:lnSpc>
              <a:spcBef>
                <a:spcPts val="0"/>
              </a:spcBef>
              <a:spcAft>
                <a:spcPts val="0"/>
              </a:spcAft>
              <a:buClr>
                <a:srgbClr val="121212"/>
              </a:buClr>
              <a:buSzPts val="2599"/>
              <a:buFont typeface="Arial"/>
              <a:buChar char="•"/>
            </a:pPr>
            <a:r>
              <a:rPr lang="en-US" sz="2599">
                <a:solidFill>
                  <a:srgbClr val="121212"/>
                </a:solidFill>
                <a:latin typeface="Arial"/>
                <a:ea typeface="Arial"/>
                <a:cs typeface="Arial"/>
                <a:sym typeface="Arial"/>
              </a:rPr>
              <a:t>Common ground </a:t>
            </a:r>
            <a:endParaRPr/>
          </a:p>
          <a:p>
            <a:pPr indent="0" lvl="0" marL="0" marR="0" rtl="0" algn="l">
              <a:lnSpc>
                <a:spcPct val="140015"/>
              </a:lnSpc>
              <a:spcBef>
                <a:spcPts val="0"/>
              </a:spcBef>
              <a:spcAft>
                <a:spcPts val="0"/>
              </a:spcAft>
              <a:buNone/>
            </a:pPr>
            <a:r>
              <a:t/>
            </a:r>
            <a:endParaRPr sz="2599">
              <a:solidFill>
                <a:srgbClr val="121212"/>
              </a:solidFill>
              <a:latin typeface="Arial"/>
              <a:ea typeface="Arial"/>
              <a:cs typeface="Arial"/>
              <a:sym typeface="Arial"/>
            </a:endParaRPr>
          </a:p>
        </p:txBody>
      </p:sp>
      <p:sp>
        <p:nvSpPr>
          <p:cNvPr id="166" name="Google Shape;166;p6"/>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167" name="Google Shape;167;p6"/>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168" name="Google Shape;168;p6"/>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9" name="Google Shape;169;p6"/>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6"/>
          <p:cNvSpPr txBox="1"/>
          <p:nvPr/>
        </p:nvSpPr>
        <p:spPr>
          <a:xfrm>
            <a:off x="9982200" y="2302023"/>
            <a:ext cx="3657600" cy="276998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In-class strategies:</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Collaborative learning</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Problem-based learning</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Peer teaching  </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 name="Google Shape;171;p6"/>
          <p:cNvSpPr txBox="1"/>
          <p:nvPr/>
        </p:nvSpPr>
        <p:spPr>
          <a:xfrm>
            <a:off x="2890312" y="5753100"/>
            <a:ext cx="12273488" cy="236988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Outcome: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Students develop a multifaceted understanding of subjects, prepared to think critically and creatively.</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They learn to value diversity in thought and approach, seeing it as a resource rather than a barrier to learning.</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72" name="Google Shape;172;p6"/>
          <p:cNvPicPr preferRelativeResize="0"/>
          <p:nvPr/>
        </p:nvPicPr>
        <p:blipFill rotWithShape="1">
          <a:blip r:embed="rId7">
            <a:alphaModFix/>
          </a:blip>
          <a:srcRect b="0" l="0" r="0" t="0"/>
          <a:stretch/>
        </p:blipFill>
        <p:spPr>
          <a:xfrm>
            <a:off x="14173200" y="2857500"/>
            <a:ext cx="3219450" cy="3219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176" name="Shape 176"/>
        <p:cNvGrpSpPr/>
        <p:nvPr/>
      </p:nvGrpSpPr>
      <p:grpSpPr>
        <a:xfrm>
          <a:off x="0" y="0"/>
          <a:ext cx="0" cy="0"/>
          <a:chOff x="0" y="0"/>
          <a:chExt cx="0" cy="0"/>
        </a:xfrm>
      </p:grpSpPr>
      <p:sp>
        <p:nvSpPr>
          <p:cNvPr id="177" name="Google Shape;177;p7"/>
          <p:cNvSpPr txBox="1"/>
          <p:nvPr/>
        </p:nvSpPr>
        <p:spPr>
          <a:xfrm>
            <a:off x="1337656" y="966416"/>
            <a:ext cx="11834641" cy="894347"/>
          </a:xfrm>
          <a:prstGeom prst="rect">
            <a:avLst/>
          </a:prstGeom>
          <a:noFill/>
          <a:ln>
            <a:noFill/>
          </a:ln>
        </p:spPr>
        <p:txBody>
          <a:bodyPr anchorCtr="0" anchor="t" bIns="0" lIns="0" spcFirstLastPara="1" rIns="0" wrap="square" tIns="0">
            <a:spAutoFit/>
          </a:bodyPr>
          <a:lstStyle/>
          <a:p>
            <a:pPr indent="0" lvl="0" marL="0" marR="0" rtl="0" algn="l">
              <a:lnSpc>
                <a:spcPct val="192474"/>
              </a:lnSpc>
              <a:spcBef>
                <a:spcPts val="0"/>
              </a:spcBef>
              <a:spcAft>
                <a:spcPts val="0"/>
              </a:spcAft>
              <a:buNone/>
            </a:pPr>
            <a:r>
              <a:rPr lang="en-US" sz="4000">
                <a:solidFill>
                  <a:srgbClr val="033C5B"/>
                </a:solidFill>
                <a:latin typeface="Arial"/>
                <a:ea typeface="Arial"/>
                <a:cs typeface="Arial"/>
                <a:sym typeface="Arial"/>
              </a:rPr>
              <a:t>Implement role-playing as an educational strategy </a:t>
            </a:r>
            <a:endParaRPr/>
          </a:p>
        </p:txBody>
      </p:sp>
      <p:sp>
        <p:nvSpPr>
          <p:cNvPr id="178" name="Google Shape;178;p7"/>
          <p:cNvSpPr txBox="1"/>
          <p:nvPr/>
        </p:nvSpPr>
        <p:spPr>
          <a:xfrm>
            <a:off x="1561782" y="2256647"/>
            <a:ext cx="4065283" cy="446276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600">
                <a:solidFill>
                  <a:schemeClr val="dk1"/>
                </a:solidFill>
                <a:latin typeface="Arial"/>
                <a:ea typeface="Arial"/>
                <a:cs typeface="Arial"/>
                <a:sym typeface="Arial"/>
              </a:rPr>
              <a:t>Role-playing is an interactive learning activity where students simulate real-life scenarios by acting out roles.</a:t>
            </a:r>
            <a:endParaRPr/>
          </a:p>
          <a:p>
            <a:pPr indent="0" lvl="0" marL="0" marR="0" rtl="0" algn="l">
              <a:spcBef>
                <a:spcPts val="0"/>
              </a:spcBef>
              <a:spcAft>
                <a:spcPts val="0"/>
              </a:spcAft>
              <a:buNone/>
            </a:pPr>
            <a:r>
              <a:rPr lang="en-US" sz="2600">
                <a:solidFill>
                  <a:schemeClr val="dk1"/>
                </a:solidFill>
                <a:latin typeface="Arial"/>
                <a:ea typeface="Arial"/>
                <a:cs typeface="Arial"/>
                <a:sym typeface="Arial"/>
              </a:rPr>
              <a:t>It serves to increase engagement, enhance empathy, and provide a dynamic way to analyze and solve problems.</a:t>
            </a:r>
            <a:endParaRPr/>
          </a:p>
          <a:p>
            <a:pPr indent="0" lvl="0" marL="0" marR="0" rtl="0" algn="l">
              <a:lnSpc>
                <a:spcPct val="140000"/>
              </a:lnSpc>
              <a:spcBef>
                <a:spcPts val="0"/>
              </a:spcBef>
              <a:spcAft>
                <a:spcPts val="0"/>
              </a:spcAft>
              <a:buNone/>
            </a:pPr>
            <a:r>
              <a:t/>
            </a:r>
            <a:endParaRPr sz="2600">
              <a:solidFill>
                <a:srgbClr val="121212"/>
              </a:solidFill>
              <a:latin typeface="Arial"/>
              <a:ea typeface="Arial"/>
              <a:cs typeface="Arial"/>
              <a:sym typeface="Arial"/>
            </a:endParaRPr>
          </a:p>
        </p:txBody>
      </p:sp>
      <p:sp>
        <p:nvSpPr>
          <p:cNvPr id="179" name="Google Shape;179;p7"/>
          <p:cNvSpPr/>
          <p:nvPr/>
        </p:nvSpPr>
        <p:spPr>
          <a:xfrm>
            <a:off x="17259300" y="-150232"/>
            <a:ext cx="1032201" cy="8963824"/>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7"/>
          <p:cNvSpPr/>
          <p:nvPr/>
        </p:nvSpPr>
        <p:spPr>
          <a:xfrm>
            <a:off x="0" y="-75116"/>
            <a:ext cx="1028700" cy="888870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7"/>
          <p:cNvSpPr/>
          <p:nvPr/>
        </p:nvSpPr>
        <p:spPr>
          <a:xfrm rot="5400000">
            <a:off x="-824" y="824"/>
            <a:ext cx="1030349" cy="1028700"/>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182" name="Google Shape;182;p7"/>
          <p:cNvSpPr/>
          <p:nvPr/>
        </p:nvSpPr>
        <p:spPr>
          <a:xfrm>
            <a:off x="0" y="5257590"/>
            <a:ext cx="1028700" cy="3556002"/>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7"/>
          <p:cNvSpPr/>
          <p:nvPr/>
        </p:nvSpPr>
        <p:spPr>
          <a:xfrm>
            <a:off x="17259300" y="5257590"/>
            <a:ext cx="1028700" cy="3556002"/>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7"/>
          <p:cNvSpPr/>
          <p:nvPr/>
        </p:nvSpPr>
        <p:spPr>
          <a:xfrm rot="10800000">
            <a:off x="17257651" y="1649"/>
            <a:ext cx="1030349" cy="1028700"/>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185" name="Google Shape;185;p7"/>
          <p:cNvSpPr/>
          <p:nvPr/>
        </p:nvSpPr>
        <p:spPr>
          <a:xfrm>
            <a:off x="310962" y="9525000"/>
            <a:ext cx="406777" cy="406777"/>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7"/>
          <p:cNvSpPr/>
          <p:nvPr/>
        </p:nvSpPr>
        <p:spPr>
          <a:xfrm>
            <a:off x="17572012" y="9525000"/>
            <a:ext cx="406777" cy="406777"/>
          </a:xfrm>
          <a:custGeom>
            <a:rect b="b" l="l" r="r" t="t"/>
            <a:pathLst>
              <a:path extrusionOk="0" h="6350000" w="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7"/>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3">
              <a:alphaModFix/>
            </a:blip>
            <a:stretch>
              <a:fillRect b="0" l="0" r="0" t="0"/>
            </a:stretch>
          </a:blipFill>
          <a:ln>
            <a:noFill/>
          </a:ln>
        </p:spPr>
      </p:sp>
      <p:sp>
        <p:nvSpPr>
          <p:cNvPr id="188" name="Google Shape;188;p7"/>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4">
              <a:alphaModFix/>
            </a:blip>
            <a:stretch>
              <a:fillRect b="0" l="0" r="0" t="0"/>
            </a:stretch>
          </a:blipFill>
          <a:ln>
            <a:noFill/>
          </a:ln>
        </p:spPr>
      </p:sp>
      <p:sp>
        <p:nvSpPr>
          <p:cNvPr id="189" name="Google Shape;189;p7"/>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90" name="Google Shape;190;p7"/>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7"/>
          <p:cNvSpPr txBox="1"/>
          <p:nvPr/>
        </p:nvSpPr>
        <p:spPr>
          <a:xfrm>
            <a:off x="6477000" y="2290487"/>
            <a:ext cx="3733800" cy="289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Benefits of role-playing:</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Enhances engagement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Develop soft skills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Facilitates deep understanding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Provides safe practice</a:t>
            </a:r>
            <a:endParaRPr sz="2600">
              <a:solidFill>
                <a:schemeClr val="dk1"/>
              </a:solidFill>
              <a:latin typeface="Arial"/>
              <a:ea typeface="Arial"/>
              <a:cs typeface="Arial"/>
              <a:sym typeface="Arial"/>
            </a:endParaRPr>
          </a:p>
        </p:txBody>
      </p:sp>
      <p:sp>
        <p:nvSpPr>
          <p:cNvPr id="192" name="Google Shape;192;p7"/>
          <p:cNvSpPr txBox="1"/>
          <p:nvPr/>
        </p:nvSpPr>
        <p:spPr>
          <a:xfrm>
            <a:off x="6477000" y="5865772"/>
            <a:ext cx="7924800" cy="20928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Strategies for successful role-playing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Clear objectives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Structured scenarios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Diverse roles </a:t>
            </a:r>
            <a:endParaRPr/>
          </a:p>
          <a:p>
            <a:pPr indent="-457200" lvl="0" marL="457200" marR="0" rtl="0" algn="l">
              <a:spcBef>
                <a:spcPts val="0"/>
              </a:spcBef>
              <a:spcAft>
                <a:spcPts val="0"/>
              </a:spcAft>
              <a:buClr>
                <a:schemeClr val="dk1"/>
              </a:buClr>
              <a:buSzPts val="2600"/>
              <a:buFont typeface="Arial"/>
              <a:buChar char="•"/>
            </a:pPr>
            <a:r>
              <a:rPr lang="en-US" sz="2600">
                <a:solidFill>
                  <a:schemeClr val="dk1"/>
                </a:solidFill>
                <a:latin typeface="Arial"/>
                <a:ea typeface="Arial"/>
                <a:cs typeface="Arial"/>
                <a:sym typeface="Arial"/>
              </a:rPr>
              <a:t>Debriefing </a:t>
            </a:r>
            <a:endParaRPr sz="2600">
              <a:solidFill>
                <a:schemeClr val="dk1"/>
              </a:solidFill>
              <a:latin typeface="Arial"/>
              <a:ea typeface="Arial"/>
              <a:cs typeface="Arial"/>
              <a:sym typeface="Arial"/>
            </a:endParaRPr>
          </a:p>
        </p:txBody>
      </p:sp>
      <p:pic>
        <p:nvPicPr>
          <p:cNvPr id="193" name="Google Shape;193;p7"/>
          <p:cNvPicPr preferRelativeResize="0"/>
          <p:nvPr/>
        </p:nvPicPr>
        <p:blipFill rotWithShape="1">
          <a:blip r:embed="rId5">
            <a:alphaModFix/>
          </a:blip>
          <a:srcRect b="0" l="0" r="0" t="0"/>
          <a:stretch/>
        </p:blipFill>
        <p:spPr>
          <a:xfrm>
            <a:off x="12675565" y="2890443"/>
            <a:ext cx="2590800" cy="2590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197" name="Shape 197"/>
        <p:cNvGrpSpPr/>
        <p:nvPr/>
      </p:nvGrpSpPr>
      <p:grpSpPr>
        <a:xfrm>
          <a:off x="0" y="0"/>
          <a:ext cx="0" cy="0"/>
          <a:chOff x="0" y="0"/>
          <a:chExt cx="0" cy="0"/>
        </a:xfrm>
      </p:grpSpPr>
      <p:sp>
        <p:nvSpPr>
          <p:cNvPr id="198" name="Google Shape;198;p8"/>
          <p:cNvSpPr txBox="1"/>
          <p:nvPr/>
        </p:nvSpPr>
        <p:spPr>
          <a:xfrm>
            <a:off x="734018" y="1789147"/>
            <a:ext cx="14353581" cy="2487861"/>
          </a:xfrm>
          <a:prstGeom prst="rect">
            <a:avLst/>
          </a:prstGeom>
          <a:noFill/>
          <a:ln>
            <a:noFill/>
          </a:ln>
        </p:spPr>
        <p:txBody>
          <a:bodyPr anchorCtr="0" anchor="t" bIns="0" lIns="0" spcFirstLastPara="1" rIns="0" wrap="square" tIns="0">
            <a:spAutoFit/>
          </a:bodyPr>
          <a:lstStyle/>
          <a:p>
            <a:pPr indent="0" lvl="0" marL="0" marR="0" rtl="0" algn="l">
              <a:lnSpc>
                <a:spcPct val="242000"/>
              </a:lnSpc>
              <a:spcBef>
                <a:spcPts val="0"/>
              </a:spcBef>
              <a:spcAft>
                <a:spcPts val="0"/>
              </a:spcAft>
              <a:buNone/>
            </a:pPr>
            <a:r>
              <a:rPr lang="en-US" sz="4000">
                <a:solidFill>
                  <a:srgbClr val="033C5B"/>
                </a:solidFill>
                <a:latin typeface="Arial"/>
                <a:ea typeface="Arial"/>
                <a:cs typeface="Arial"/>
                <a:sym typeface="Arial"/>
              </a:rPr>
              <a:t>Implement role-playing as an educational strategy </a:t>
            </a:r>
            <a:endParaRPr/>
          </a:p>
          <a:p>
            <a:pPr indent="0" lvl="0" marL="0" marR="0" rtl="0" algn="l">
              <a:lnSpc>
                <a:spcPct val="110012"/>
              </a:lnSpc>
              <a:spcBef>
                <a:spcPts val="0"/>
              </a:spcBef>
              <a:spcAft>
                <a:spcPts val="0"/>
              </a:spcAft>
              <a:buNone/>
            </a:pPr>
            <a:r>
              <a:t/>
            </a:r>
            <a:endParaRPr sz="8799">
              <a:solidFill>
                <a:srgbClr val="033C5B"/>
              </a:solidFill>
              <a:latin typeface="Arial"/>
              <a:ea typeface="Arial"/>
              <a:cs typeface="Arial"/>
              <a:sym typeface="Arial"/>
            </a:endParaRPr>
          </a:p>
        </p:txBody>
      </p:sp>
      <p:sp>
        <p:nvSpPr>
          <p:cNvPr id="199" name="Google Shape;199;p8"/>
          <p:cNvSpPr/>
          <p:nvPr/>
        </p:nvSpPr>
        <p:spPr>
          <a:xfrm>
            <a:off x="17044742" y="-150232"/>
            <a:ext cx="1246758" cy="8954299"/>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8"/>
          <p:cNvSpPr/>
          <p:nvPr/>
        </p:nvSpPr>
        <p:spPr>
          <a:xfrm rot="-5400000">
            <a:off x="8522371" y="-8522371"/>
            <a:ext cx="1246758" cy="18291501"/>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8"/>
          <p:cNvSpPr/>
          <p:nvPr/>
        </p:nvSpPr>
        <p:spPr>
          <a:xfrm rot="10800000">
            <a:off x="13961765" y="-1849"/>
            <a:ext cx="4329736" cy="4322808"/>
          </a:xfrm>
          <a:custGeom>
            <a:rect b="b" l="l" r="r" t="t"/>
            <a:pathLst>
              <a:path extrusionOk="0" h="6339840" w="6350000">
                <a:moveTo>
                  <a:pt x="6350000" y="6339840"/>
                </a:moveTo>
                <a:lnTo>
                  <a:pt x="0" y="6339840"/>
                </a:lnTo>
                <a:lnTo>
                  <a:pt x="0" y="0"/>
                </a:lnTo>
                <a:lnTo>
                  <a:pt x="6350000" y="6339840"/>
                </a:lnTo>
                <a:close/>
              </a:path>
            </a:pathLst>
          </a:custGeom>
          <a:solidFill>
            <a:srgbClr val="053249"/>
          </a:solidFill>
          <a:ln>
            <a:noFill/>
          </a:ln>
        </p:spPr>
      </p:sp>
      <p:sp>
        <p:nvSpPr>
          <p:cNvPr id="202" name="Google Shape;202;p8"/>
          <p:cNvSpPr/>
          <p:nvPr/>
        </p:nvSpPr>
        <p:spPr>
          <a:xfrm flipH="1" rot="10800000">
            <a:off x="16406647" y="0"/>
            <a:ext cx="1884854" cy="1884854"/>
          </a:xfrm>
          <a:custGeom>
            <a:rect b="b" l="l" r="r" t="t"/>
            <a:pathLst>
              <a:path extrusionOk="0" h="1884854" w="1884854">
                <a:moveTo>
                  <a:pt x="1884854" y="0"/>
                </a:moveTo>
                <a:lnTo>
                  <a:pt x="0" y="0"/>
                </a:lnTo>
                <a:lnTo>
                  <a:pt x="0" y="1884854"/>
                </a:lnTo>
                <a:lnTo>
                  <a:pt x="1884854" y="1884854"/>
                </a:lnTo>
                <a:lnTo>
                  <a:pt x="1884854" y="0"/>
                </a:lnTo>
                <a:close/>
              </a:path>
            </a:pathLst>
          </a:custGeom>
          <a:blipFill rotWithShape="1">
            <a:blip r:embed="rId3">
              <a:alphaModFix/>
            </a:blip>
            <a:stretch>
              <a:fillRect b="0" l="0" r="0" t="0"/>
            </a:stretch>
          </a:blipFill>
          <a:ln>
            <a:noFill/>
          </a:ln>
        </p:spPr>
      </p:sp>
      <p:sp>
        <p:nvSpPr>
          <p:cNvPr id="203" name="Google Shape;203;p8"/>
          <p:cNvSpPr txBox="1"/>
          <p:nvPr/>
        </p:nvSpPr>
        <p:spPr>
          <a:xfrm>
            <a:off x="826141" y="3439751"/>
            <a:ext cx="6521344" cy="1846659"/>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2600">
                <a:solidFill>
                  <a:srgbClr val="121212"/>
                </a:solidFill>
                <a:latin typeface="Arial"/>
                <a:ea typeface="Arial"/>
                <a:cs typeface="Arial"/>
                <a:sym typeface="Arial"/>
              </a:rPr>
              <a:t>Customising role-play for your classroom: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Tailored scenarios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Role suitability </a:t>
            </a:r>
            <a:endParaRPr/>
          </a:p>
          <a:p>
            <a:pPr indent="-457200" lvl="0" marL="457200" marR="0" rtl="0" algn="l">
              <a:lnSpc>
                <a:spcPct val="140000"/>
              </a:lnSpc>
              <a:spcBef>
                <a:spcPts val="0"/>
              </a:spcBef>
              <a:spcAft>
                <a:spcPts val="0"/>
              </a:spcAft>
              <a:buClr>
                <a:srgbClr val="121212"/>
              </a:buClr>
              <a:buSzPts val="2600"/>
              <a:buFont typeface="Arial"/>
              <a:buChar char="•"/>
            </a:pPr>
            <a:r>
              <a:rPr lang="en-US" sz="2600">
                <a:solidFill>
                  <a:srgbClr val="121212"/>
                </a:solidFill>
                <a:latin typeface="Arial"/>
                <a:ea typeface="Arial"/>
                <a:cs typeface="Arial"/>
                <a:sym typeface="Arial"/>
              </a:rPr>
              <a:t>Flexibility </a:t>
            </a:r>
            <a:endParaRPr sz="2600">
              <a:solidFill>
                <a:srgbClr val="121212"/>
              </a:solidFill>
              <a:latin typeface="Arial"/>
              <a:ea typeface="Arial"/>
              <a:cs typeface="Arial"/>
              <a:sym typeface="Arial"/>
            </a:endParaRPr>
          </a:p>
        </p:txBody>
      </p:sp>
      <p:sp>
        <p:nvSpPr>
          <p:cNvPr id="204" name="Google Shape;204;p8"/>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4">
              <a:alphaModFix/>
            </a:blip>
            <a:stretch>
              <a:fillRect b="0" l="0" r="0" t="0"/>
            </a:stretch>
          </a:blipFill>
          <a:ln>
            <a:noFill/>
          </a:ln>
        </p:spPr>
      </p:sp>
      <p:sp>
        <p:nvSpPr>
          <p:cNvPr id="205" name="Google Shape;205;p8"/>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5">
              <a:alphaModFix/>
            </a:blip>
            <a:stretch>
              <a:fillRect b="0" l="0" r="0" t="0"/>
            </a:stretch>
          </a:blipFill>
          <a:ln>
            <a:noFill/>
          </a:ln>
        </p:spPr>
      </p:sp>
      <p:sp>
        <p:nvSpPr>
          <p:cNvPr id="206" name="Google Shape;206;p8"/>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07" name="Google Shape;207;p8"/>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8"/>
          <p:cNvSpPr txBox="1"/>
          <p:nvPr/>
        </p:nvSpPr>
        <p:spPr>
          <a:xfrm>
            <a:off x="7910808" y="3476492"/>
            <a:ext cx="8676733" cy="24929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600">
                <a:solidFill>
                  <a:schemeClr val="dk1"/>
                </a:solidFill>
                <a:latin typeface="Arial"/>
                <a:ea typeface="Arial"/>
                <a:cs typeface="Arial"/>
                <a:sym typeface="Arial"/>
              </a:rPr>
              <a:t>Challenges and Solutions: </a:t>
            </a:r>
            <a:endParaRPr/>
          </a:p>
          <a:p>
            <a:pPr indent="0" lvl="0" marL="0" marR="0" rtl="0" algn="l">
              <a:spcBef>
                <a:spcPts val="0"/>
              </a:spcBef>
              <a:spcAft>
                <a:spcPts val="0"/>
              </a:spcAft>
              <a:buNone/>
            </a:pPr>
            <a:r>
              <a:rPr lang="en-US" sz="2600">
                <a:solidFill>
                  <a:schemeClr val="dk1"/>
                </a:solidFill>
                <a:latin typeface="Arial"/>
                <a:ea typeface="Arial"/>
                <a:cs typeface="Arial"/>
                <a:sym typeface="Arial"/>
              </a:rPr>
              <a:t>Inhibition vs Dominance  </a:t>
            </a:r>
            <a:br>
              <a:rPr lang="en-US" sz="2600">
                <a:solidFill>
                  <a:schemeClr val="dk1"/>
                </a:solidFill>
                <a:latin typeface="Arial"/>
                <a:ea typeface="Arial"/>
                <a:cs typeface="Arial"/>
                <a:sym typeface="Arial"/>
              </a:rPr>
            </a:br>
            <a:r>
              <a:rPr lang="en-US" sz="2600">
                <a:solidFill>
                  <a:schemeClr val="dk1"/>
                </a:solidFill>
                <a:latin typeface="Arial"/>
                <a:ea typeface="Arial"/>
                <a:cs typeface="Arial"/>
                <a:sym typeface="Arial"/>
              </a:rPr>
              <a:t>Some students may feel shy; warm-up exercises can help ease them</a:t>
            </a:r>
            <a:endParaRPr/>
          </a:p>
          <a:p>
            <a:pPr indent="0" lvl="0" marL="0" marR="0" rtl="0" algn="l">
              <a:spcBef>
                <a:spcPts val="0"/>
              </a:spcBef>
              <a:spcAft>
                <a:spcPts val="0"/>
              </a:spcAft>
              <a:buNone/>
            </a:pPr>
            <a:r>
              <a:rPr lang="en-US" sz="2600">
                <a:solidFill>
                  <a:schemeClr val="dk1"/>
                </a:solidFill>
                <a:latin typeface="Arial"/>
                <a:ea typeface="Arial"/>
                <a:cs typeface="Arial"/>
                <a:sym typeface="Arial"/>
              </a:rPr>
              <a:t>Prevent some students from dominating by setting clear rules and encouraging other students</a:t>
            </a:r>
            <a:endParaRPr sz="2600">
              <a:solidFill>
                <a:schemeClr val="dk1"/>
              </a:solidFill>
              <a:latin typeface="Arial"/>
              <a:ea typeface="Arial"/>
              <a:cs typeface="Arial"/>
              <a:sym typeface="Arial"/>
            </a:endParaRPr>
          </a:p>
        </p:txBody>
      </p:sp>
      <p:sp>
        <p:nvSpPr>
          <p:cNvPr id="209" name="Google Shape;209;p8"/>
          <p:cNvSpPr txBox="1"/>
          <p:nvPr/>
        </p:nvSpPr>
        <p:spPr>
          <a:xfrm>
            <a:off x="508526" y="6222292"/>
            <a:ext cx="1503627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a:ea typeface="Arial"/>
                <a:cs typeface="Arial"/>
                <a:sym typeface="Arial"/>
              </a:rPr>
              <a:t> </a:t>
            </a:r>
            <a:endParaRPr sz="2400">
              <a:solidFill>
                <a:schemeClr val="dk1"/>
              </a:solidFill>
              <a:latin typeface="Arial"/>
              <a:ea typeface="Arial"/>
              <a:cs typeface="Arial"/>
              <a:sym typeface="Arial"/>
            </a:endParaRPr>
          </a:p>
        </p:txBody>
      </p:sp>
      <p:pic>
        <p:nvPicPr>
          <p:cNvPr id="210" name="Google Shape;210;p8"/>
          <p:cNvPicPr preferRelativeResize="0"/>
          <p:nvPr/>
        </p:nvPicPr>
        <p:blipFill rotWithShape="1">
          <a:blip r:embed="rId6">
            <a:alphaModFix/>
          </a:blip>
          <a:srcRect b="0" l="0" r="0" t="0"/>
          <a:stretch/>
        </p:blipFill>
        <p:spPr>
          <a:xfrm>
            <a:off x="826141" y="6453124"/>
            <a:ext cx="2012981" cy="201298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8F8F8"/>
        </a:solidFill>
      </p:bgPr>
    </p:bg>
    <p:spTree>
      <p:nvGrpSpPr>
        <p:cNvPr id="214" name="Shape 214"/>
        <p:cNvGrpSpPr/>
        <p:nvPr/>
      </p:nvGrpSpPr>
      <p:grpSpPr>
        <a:xfrm>
          <a:off x="0" y="0"/>
          <a:ext cx="0" cy="0"/>
          <a:chOff x="0" y="0"/>
          <a:chExt cx="0" cy="0"/>
        </a:xfrm>
      </p:grpSpPr>
      <p:sp>
        <p:nvSpPr>
          <p:cNvPr id="215" name="Google Shape;215;p9"/>
          <p:cNvSpPr txBox="1"/>
          <p:nvPr/>
        </p:nvSpPr>
        <p:spPr>
          <a:xfrm>
            <a:off x="2956987" y="-38241"/>
            <a:ext cx="13265244" cy="1102097"/>
          </a:xfrm>
          <a:prstGeom prst="rect">
            <a:avLst/>
          </a:prstGeom>
          <a:noFill/>
          <a:ln>
            <a:noFill/>
          </a:ln>
        </p:spPr>
        <p:txBody>
          <a:bodyPr anchorCtr="0" anchor="t" bIns="0" lIns="0" spcFirstLastPara="1" rIns="0" wrap="square" tIns="0">
            <a:spAutoFit/>
          </a:bodyPr>
          <a:lstStyle/>
          <a:p>
            <a:pPr indent="0" lvl="0" marL="0" marR="0" rtl="0" algn="l">
              <a:lnSpc>
                <a:spcPct val="242000"/>
              </a:lnSpc>
              <a:spcBef>
                <a:spcPts val="0"/>
              </a:spcBef>
              <a:spcAft>
                <a:spcPts val="0"/>
              </a:spcAft>
              <a:buNone/>
            </a:pPr>
            <a:r>
              <a:rPr lang="en-US" sz="4000">
                <a:solidFill>
                  <a:srgbClr val="033C5B"/>
                </a:solidFill>
                <a:latin typeface="Arial"/>
                <a:ea typeface="Arial"/>
                <a:cs typeface="Arial"/>
                <a:sym typeface="Arial"/>
              </a:rPr>
              <a:t>Implement role-playing as an educational strategy </a:t>
            </a:r>
            <a:endParaRPr sz="4000">
              <a:solidFill>
                <a:srgbClr val="033C5B"/>
              </a:solidFill>
              <a:latin typeface="Arial"/>
              <a:ea typeface="Arial"/>
              <a:cs typeface="Arial"/>
              <a:sym typeface="Arial"/>
            </a:endParaRPr>
          </a:p>
        </p:txBody>
      </p:sp>
      <p:sp>
        <p:nvSpPr>
          <p:cNvPr id="216" name="Google Shape;216;p9"/>
          <p:cNvSpPr/>
          <p:nvPr/>
        </p:nvSpPr>
        <p:spPr>
          <a:xfrm>
            <a:off x="-130877" y="-38241"/>
            <a:ext cx="2766824" cy="5218616"/>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9"/>
          <p:cNvSpPr/>
          <p:nvPr/>
        </p:nvSpPr>
        <p:spPr>
          <a:xfrm rot="5400000">
            <a:off x="0" y="2507553"/>
            <a:ext cx="2635947" cy="2635947"/>
          </a:xfrm>
          <a:custGeom>
            <a:rect b="b" l="l" r="r" t="t"/>
            <a:pathLst>
              <a:path extrusionOk="0" h="2635947" w="2635947">
                <a:moveTo>
                  <a:pt x="0" y="0"/>
                </a:moveTo>
                <a:lnTo>
                  <a:pt x="2635947" y="0"/>
                </a:lnTo>
                <a:lnTo>
                  <a:pt x="2635947" y="2635947"/>
                </a:lnTo>
                <a:lnTo>
                  <a:pt x="0" y="2635947"/>
                </a:lnTo>
                <a:lnTo>
                  <a:pt x="0" y="0"/>
                </a:lnTo>
                <a:close/>
              </a:path>
            </a:pathLst>
          </a:custGeom>
          <a:blipFill rotWithShape="1">
            <a:blip r:embed="rId3">
              <a:alphaModFix/>
            </a:blip>
            <a:stretch>
              <a:fillRect b="0" l="0" r="0" t="0"/>
            </a:stretch>
          </a:blipFill>
          <a:ln>
            <a:noFill/>
          </a:ln>
        </p:spPr>
      </p:sp>
      <p:sp>
        <p:nvSpPr>
          <p:cNvPr id="218" name="Google Shape;218;p9"/>
          <p:cNvSpPr/>
          <p:nvPr/>
        </p:nvSpPr>
        <p:spPr>
          <a:xfrm>
            <a:off x="-130877" y="5143500"/>
            <a:ext cx="2766824" cy="3665330"/>
          </a:xfrm>
          <a:prstGeom prst="rect">
            <a:avLst/>
          </a:prstGeom>
          <a:solidFill>
            <a:srgbClr val="05324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9"/>
          <p:cNvSpPr/>
          <p:nvPr/>
        </p:nvSpPr>
        <p:spPr>
          <a:xfrm flipH="1" rot="5400000">
            <a:off x="0" y="5143500"/>
            <a:ext cx="2635947" cy="2635947"/>
          </a:xfrm>
          <a:custGeom>
            <a:rect b="b" l="l" r="r" t="t"/>
            <a:pathLst>
              <a:path extrusionOk="0" h="2635947" w="2635947">
                <a:moveTo>
                  <a:pt x="2635947" y="0"/>
                </a:moveTo>
                <a:lnTo>
                  <a:pt x="0" y="0"/>
                </a:lnTo>
                <a:lnTo>
                  <a:pt x="0" y="2635947"/>
                </a:lnTo>
                <a:lnTo>
                  <a:pt x="2635947" y="2635947"/>
                </a:lnTo>
                <a:lnTo>
                  <a:pt x="2635947" y="0"/>
                </a:lnTo>
                <a:close/>
              </a:path>
            </a:pathLst>
          </a:custGeom>
          <a:blipFill rotWithShape="1">
            <a:blip r:embed="rId4">
              <a:alphaModFix/>
            </a:blip>
            <a:stretch>
              <a:fillRect b="0" l="0" r="0" t="0"/>
            </a:stretch>
          </a:blipFill>
          <a:ln>
            <a:noFill/>
          </a:ln>
        </p:spPr>
      </p:sp>
      <p:sp>
        <p:nvSpPr>
          <p:cNvPr id="220" name="Google Shape;220;p9"/>
          <p:cNvSpPr/>
          <p:nvPr/>
        </p:nvSpPr>
        <p:spPr>
          <a:xfrm>
            <a:off x="559140" y="8374275"/>
            <a:ext cx="2331172" cy="2331172"/>
          </a:xfrm>
          <a:custGeom>
            <a:rect b="b" l="l" r="r" t="t"/>
            <a:pathLst>
              <a:path extrusionOk="0" h="2331172" w="2331172">
                <a:moveTo>
                  <a:pt x="0" y="0"/>
                </a:moveTo>
                <a:lnTo>
                  <a:pt x="2331172" y="0"/>
                </a:lnTo>
                <a:lnTo>
                  <a:pt x="2331172" y="2331172"/>
                </a:lnTo>
                <a:lnTo>
                  <a:pt x="0" y="2331172"/>
                </a:lnTo>
                <a:lnTo>
                  <a:pt x="0" y="0"/>
                </a:lnTo>
                <a:close/>
              </a:path>
            </a:pathLst>
          </a:custGeom>
          <a:blipFill rotWithShape="1">
            <a:blip r:embed="rId5">
              <a:alphaModFix/>
            </a:blip>
            <a:stretch>
              <a:fillRect b="0" l="0" r="0" t="0"/>
            </a:stretch>
          </a:blipFill>
          <a:ln>
            <a:noFill/>
          </a:ln>
        </p:spPr>
      </p:sp>
      <p:sp>
        <p:nvSpPr>
          <p:cNvPr id="221" name="Google Shape;221;p9"/>
          <p:cNvSpPr/>
          <p:nvPr/>
        </p:nvSpPr>
        <p:spPr>
          <a:xfrm>
            <a:off x="2956987" y="9142466"/>
            <a:ext cx="2590889" cy="699540"/>
          </a:xfrm>
          <a:custGeom>
            <a:rect b="b" l="l" r="r" t="t"/>
            <a:pathLst>
              <a:path extrusionOk="0" h="699540" w="2590889">
                <a:moveTo>
                  <a:pt x="0" y="0"/>
                </a:moveTo>
                <a:lnTo>
                  <a:pt x="2590889" y="0"/>
                </a:lnTo>
                <a:lnTo>
                  <a:pt x="2590889" y="699540"/>
                </a:lnTo>
                <a:lnTo>
                  <a:pt x="0" y="699540"/>
                </a:lnTo>
                <a:lnTo>
                  <a:pt x="0" y="0"/>
                </a:lnTo>
                <a:close/>
              </a:path>
            </a:pathLst>
          </a:custGeom>
          <a:blipFill rotWithShape="1">
            <a:blip r:embed="rId6">
              <a:alphaModFix/>
            </a:blip>
            <a:stretch>
              <a:fillRect b="0" l="0" r="0" t="0"/>
            </a:stretch>
          </a:blipFill>
          <a:ln>
            <a:noFill/>
          </a:ln>
        </p:spPr>
      </p:sp>
      <p:sp>
        <p:nvSpPr>
          <p:cNvPr id="222" name="Google Shape;222;p9"/>
          <p:cNvSpPr txBox="1"/>
          <p:nvPr/>
        </p:nvSpPr>
        <p:spPr>
          <a:xfrm>
            <a:off x="5627065" y="9243317"/>
            <a:ext cx="12041056" cy="488314"/>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lang="en-US" sz="1400">
                <a:solidFill>
                  <a:srgbClr val="121212"/>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223" name="Google Shape;223;p9"/>
          <p:cNvSpPr/>
          <p:nvPr/>
        </p:nvSpPr>
        <p:spPr>
          <a:xfrm rot="5400000">
            <a:off x="9139238" y="173356"/>
            <a:ext cx="9525" cy="17270948"/>
          </a:xfrm>
          <a:prstGeom prst="rect">
            <a:avLst/>
          </a:prstGeom>
          <a:solidFill>
            <a:srgbClr val="FB8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4" name="Google Shape;224;p9"/>
          <p:cNvPicPr preferRelativeResize="0"/>
          <p:nvPr/>
        </p:nvPicPr>
        <p:blipFill rotWithShape="1">
          <a:blip r:embed="rId7">
            <a:alphaModFix/>
          </a:blip>
          <a:srcRect b="0" l="0" r="0" t="0"/>
          <a:stretch/>
        </p:blipFill>
        <p:spPr>
          <a:xfrm>
            <a:off x="4114800" y="4760883"/>
            <a:ext cx="3828288" cy="3828288"/>
          </a:xfrm>
          <a:prstGeom prst="rect">
            <a:avLst/>
          </a:prstGeom>
          <a:noFill/>
          <a:ln>
            <a:noFill/>
          </a:ln>
        </p:spPr>
      </p:pic>
      <p:sp>
        <p:nvSpPr>
          <p:cNvPr id="225" name="Google Shape;225;p9"/>
          <p:cNvSpPr/>
          <p:nvPr/>
        </p:nvSpPr>
        <p:spPr>
          <a:xfrm>
            <a:off x="7010400" y="5448300"/>
            <a:ext cx="533400" cy="228600"/>
          </a:xfrm>
          <a:prstGeom prst="ellipse">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26" name="Google Shape;226;p9"/>
          <p:cNvSpPr/>
          <p:nvPr/>
        </p:nvSpPr>
        <p:spPr>
          <a:xfrm>
            <a:off x="8305800" y="4823770"/>
            <a:ext cx="450160" cy="346519"/>
          </a:xfrm>
          <a:prstGeom prst="ellipse">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27" name="Google Shape;227;p9"/>
          <p:cNvSpPr txBox="1"/>
          <p:nvPr/>
        </p:nvSpPr>
        <p:spPr>
          <a:xfrm>
            <a:off x="10515600" y="1759220"/>
            <a:ext cx="7010400" cy="28623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One very nice approach to implement is to gradually learn the personalities of each student and what this could mean for the role they will be dealing with. On the one hand, this could be used to provide compatible roles to make the learning process more enjoyable for the student. On the other hand incompatible roles can be given to students in order to get them out of their comfort zones. If they are struggling, you may guide them to request help when necessary. Rather than struggling individually, the learner should understand that weaknesses are both challenges they can overcome and grow and opportunities to implement a bigger pool of solutions offered by the whole team. </a:t>
            </a:r>
            <a:endParaRPr sz="1800">
              <a:solidFill>
                <a:schemeClr val="dk1"/>
              </a:solidFill>
              <a:latin typeface="Calibri"/>
              <a:ea typeface="Calibri"/>
              <a:cs typeface="Calibri"/>
              <a:sym typeface="Calibri"/>
            </a:endParaRPr>
          </a:p>
        </p:txBody>
      </p:sp>
      <p:sp>
        <p:nvSpPr>
          <p:cNvPr id="228" name="Google Shape;228;p9"/>
          <p:cNvSpPr/>
          <p:nvPr/>
        </p:nvSpPr>
        <p:spPr>
          <a:xfrm>
            <a:off x="8095488" y="1063856"/>
            <a:ext cx="10192512" cy="4902996"/>
          </a:xfrm>
          <a:prstGeom prst="ellipse">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29" name="Google Shape;229;p9"/>
          <p:cNvSpPr txBox="1"/>
          <p:nvPr/>
        </p:nvSpPr>
        <p:spPr>
          <a:xfrm>
            <a:off x="9121129" y="1940267"/>
            <a:ext cx="7924800"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One very nice approach to implement is to gradually learn the personalities of each student and what this could mean for the role they will be dealing with. On the one hand, this could be used to provide compatible roles to make the learning process more enjoyable for the student. On the other hand incompatible roles can be given to students in order to get them out of their comfort zones. If they are struggling, you may guide them to request help when necessary. Rather than struggling individually, the learner should understand that weaknesses are both challenges they can overcome and grow and opportunities to implement a bigger pool of solutions offered by the whole team. </a:t>
            </a:r>
            <a:endParaRPr sz="1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Domna Kyriakidi</dc:creator>
</cp:coreProperties>
</file>