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10287000" cx="18288000"/>
  <p:notesSz cx="6858000" cy="9144000"/>
  <p:embeddedFontLst>
    <p:embeddedFont>
      <p:font typeface="Arial Black"/>
      <p:regular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8" roundtripDataSignature="AMtx7mh/KQRqdSGCdQYxRRXbJRNQaggOL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customschemas.google.com/relationships/presentationmetadata" Target="metadata"/><Relationship Id="rId27" Type="http://schemas.openxmlformats.org/officeDocument/2006/relationships/font" Target="fonts/ArialBlack-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2c7e5e8067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g2c7e5e8067d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3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3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2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2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2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2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2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2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2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3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30"/>
          <p:cNvSpPr/>
          <p:nvPr>
            <p:ph idx="2" type="pic"/>
          </p:nvPr>
        </p:nvSpPr>
        <p:spPr>
          <a:xfrm>
            <a:off x="1792288" y="612775"/>
            <a:ext cx="5486400" cy="4114800"/>
          </a:xfrm>
          <a:prstGeom prst="rect">
            <a:avLst/>
          </a:prstGeom>
          <a:noFill/>
          <a:ln>
            <a:noFill/>
          </a:ln>
        </p:spPr>
      </p:sp>
      <p:sp>
        <p:nvSpPr>
          <p:cNvPr id="64" name="Google Shape;64;p3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1.png"/><Relationship Id="rId5"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png"/><Relationship Id="rId5"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15.png"/><Relationship Id="rId5" Type="http://schemas.openxmlformats.org/officeDocument/2006/relationships/image" Target="../media/image13.png"/><Relationship Id="rId6" Type="http://schemas.openxmlformats.org/officeDocument/2006/relationships/image" Target="../media/image1.png"/><Relationship Id="rId7" Type="http://schemas.openxmlformats.org/officeDocument/2006/relationships/image" Target="../media/image2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1.png"/><Relationship Id="rId6"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1.png"/><Relationship Id="rId6"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13.png"/><Relationship Id="rId6" Type="http://schemas.openxmlformats.org/officeDocument/2006/relationships/image" Target="../media/image1.png"/><Relationship Id="rId7" Type="http://schemas.openxmlformats.org/officeDocument/2006/relationships/image" Target="../media/image2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3.png"/><Relationship Id="rId4" Type="http://schemas.openxmlformats.org/officeDocument/2006/relationships/image" Target="../media/image1.png"/><Relationship Id="rId5"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1.png"/><Relationship Id="rId4" Type="http://schemas.openxmlformats.org/officeDocument/2006/relationships/image" Target="../media/image15.png"/><Relationship Id="rId5" Type="http://schemas.openxmlformats.org/officeDocument/2006/relationships/image" Target="../media/image13.png"/><Relationship Id="rId6" Type="http://schemas.openxmlformats.org/officeDocument/2006/relationships/image" Target="../media/image1.png"/><Relationship Id="rId7" Type="http://schemas.openxmlformats.org/officeDocument/2006/relationships/image" Target="../media/image2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1.png"/><Relationship Id="rId6"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1.png"/><Relationship Id="rId7"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9.jpg"/><Relationship Id="rId6" Type="http://schemas.openxmlformats.org/officeDocument/2006/relationships/image" Target="../media/image13.png"/><Relationship Id="rId7"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1.png"/><Relationship Id="rId7"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1.png"/><Relationship Id="rId4" Type="http://schemas.openxmlformats.org/officeDocument/2006/relationships/hyperlink" Target="https://flippedlearning.org/" TargetMode="External"/><Relationship Id="rId5" Type="http://schemas.openxmlformats.org/officeDocument/2006/relationships/hyperlink" Target="https://tinyurl.com/2bv36uvn" TargetMode="External"/><Relationship Id="rId6" Type="http://schemas.openxmlformats.org/officeDocument/2006/relationships/image" Target="../media/image13.png"/><Relationship Id="rId7"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3.png"/><Relationship Id="rId5" Type="http://schemas.openxmlformats.org/officeDocument/2006/relationships/image" Target="../media/image1.png"/><Relationship Id="rId6"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3.png"/><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5.png"/><Relationship Id="rId5" Type="http://schemas.openxmlformats.org/officeDocument/2006/relationships/image" Target="../media/image8.jpg"/><Relationship Id="rId6" Type="http://schemas.openxmlformats.org/officeDocument/2006/relationships/image" Target="../media/image13.png"/><Relationship Id="rId7"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1.png"/><Relationship Id="rId6" Type="http://schemas.openxmlformats.org/officeDocument/2006/relationships/image" Target="../media/image2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png"/><Relationship Id="rId5"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nvSpPr>
        <p:spPr>
          <a:xfrm>
            <a:off x="1028700" y="3544664"/>
            <a:ext cx="9259269" cy="2769989"/>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i="0" lang="en-US" sz="3200" u="none" cap="none" strike="noStrike">
                <a:solidFill>
                  <a:srgbClr val="FB8709"/>
                </a:solidFill>
                <a:latin typeface="Arial"/>
                <a:ea typeface="Arial"/>
                <a:cs typeface="Arial"/>
                <a:sym typeface="Arial"/>
              </a:rPr>
              <a:t>Implementing the Flipped Classroom Approach and Collaborative Learning</a:t>
            </a:r>
            <a:endParaRPr/>
          </a:p>
          <a:p>
            <a:pPr indent="0" lvl="0" marL="0" marR="0" rtl="0" algn="l">
              <a:lnSpc>
                <a:spcPct val="150000"/>
              </a:lnSpc>
              <a:spcBef>
                <a:spcPts val="0"/>
              </a:spcBef>
              <a:spcAft>
                <a:spcPts val="0"/>
              </a:spcAft>
              <a:buNone/>
            </a:pPr>
            <a:r>
              <a:rPr b="0" i="0" lang="en-US" sz="2800" u="none" cap="none" strike="noStrike">
                <a:solidFill>
                  <a:srgbClr val="053249"/>
                </a:solidFill>
                <a:latin typeface="Arial"/>
                <a:ea typeface="Arial"/>
                <a:cs typeface="Arial"/>
                <a:sym typeface="Arial"/>
              </a:rPr>
              <a:t>Launching the Flipped Classroom: Implementation Strategies and Considerations</a:t>
            </a:r>
            <a:endParaRPr/>
          </a:p>
        </p:txBody>
      </p:sp>
      <p:sp>
        <p:nvSpPr>
          <p:cNvPr id="85" name="Google Shape;85;p1"/>
          <p:cNvSpPr/>
          <p:nvPr/>
        </p:nvSpPr>
        <p:spPr>
          <a:xfrm rot="10800000">
            <a:off x="9673884" y="-1920219"/>
            <a:ext cx="10305338" cy="10262060"/>
          </a:xfrm>
          <a:custGeom>
            <a:rect b="b" l="l" r="r" t="t"/>
            <a:pathLst>
              <a:path extrusionOk="0" h="6323333" w="6350000">
                <a:moveTo>
                  <a:pt x="6350000" y="6323333"/>
                </a:moveTo>
                <a:lnTo>
                  <a:pt x="0" y="6323333"/>
                </a:lnTo>
                <a:lnTo>
                  <a:pt x="0" y="0"/>
                </a:lnTo>
                <a:lnTo>
                  <a:pt x="6350000" y="6323333"/>
                </a:lnTo>
                <a:close/>
              </a:path>
            </a:pathLst>
          </a:custGeom>
          <a:solidFill>
            <a:srgbClr val="FB8709"/>
          </a:solidFill>
          <a:ln>
            <a:noFill/>
          </a:ln>
        </p:spPr>
      </p:sp>
      <p:sp>
        <p:nvSpPr>
          <p:cNvPr id="86" name="Google Shape;86;p1"/>
          <p:cNvSpPr/>
          <p:nvPr/>
        </p:nvSpPr>
        <p:spPr>
          <a:xfrm rot="-5400000">
            <a:off x="13579297" y="5173799"/>
            <a:ext cx="5050689" cy="5175713"/>
          </a:xfrm>
          <a:custGeom>
            <a:rect b="b" l="l" r="r" t="t"/>
            <a:pathLst>
              <a:path extrusionOk="0" h="6507187" w="6350000">
                <a:moveTo>
                  <a:pt x="6350000" y="6507187"/>
                </a:moveTo>
                <a:lnTo>
                  <a:pt x="0" y="6507187"/>
                </a:lnTo>
                <a:lnTo>
                  <a:pt x="0" y="0"/>
                </a:lnTo>
                <a:lnTo>
                  <a:pt x="6350000" y="6507187"/>
                </a:lnTo>
                <a:close/>
              </a:path>
            </a:pathLst>
          </a:custGeom>
          <a:solidFill>
            <a:srgbClr val="053249"/>
          </a:solidFill>
          <a:ln>
            <a:noFill/>
          </a:ln>
        </p:spPr>
      </p:sp>
      <p:sp>
        <p:nvSpPr>
          <p:cNvPr id="87" name="Google Shape;87;p1"/>
          <p:cNvSpPr/>
          <p:nvPr/>
        </p:nvSpPr>
        <p:spPr>
          <a:xfrm>
            <a:off x="685288" y="6503003"/>
            <a:ext cx="3367356" cy="3367356"/>
          </a:xfrm>
          <a:custGeom>
            <a:rect b="b" l="l" r="r" t="t"/>
            <a:pathLst>
              <a:path extrusionOk="0" h="3367356" w="3367356">
                <a:moveTo>
                  <a:pt x="0" y="0"/>
                </a:moveTo>
                <a:lnTo>
                  <a:pt x="3367356" y="0"/>
                </a:lnTo>
                <a:lnTo>
                  <a:pt x="3367356" y="3367356"/>
                </a:lnTo>
                <a:lnTo>
                  <a:pt x="0" y="3367356"/>
                </a:lnTo>
                <a:lnTo>
                  <a:pt x="0" y="0"/>
                </a:lnTo>
                <a:close/>
              </a:path>
            </a:pathLst>
          </a:custGeom>
          <a:blipFill rotWithShape="1">
            <a:blip r:embed="rId3">
              <a:alphaModFix/>
            </a:blip>
            <a:stretch>
              <a:fillRect b="0" l="0" r="0" t="0"/>
            </a:stretch>
          </a:blipFill>
          <a:ln>
            <a:noFill/>
          </a:ln>
        </p:spPr>
      </p:sp>
      <p:sp>
        <p:nvSpPr>
          <p:cNvPr id="88" name="Google Shape;88;p1"/>
          <p:cNvSpPr/>
          <p:nvPr/>
        </p:nvSpPr>
        <p:spPr>
          <a:xfrm>
            <a:off x="685288" y="8961260"/>
            <a:ext cx="3742515" cy="1010479"/>
          </a:xfrm>
          <a:custGeom>
            <a:rect b="b" l="l" r="r" t="t"/>
            <a:pathLst>
              <a:path extrusionOk="0" h="1010479" w="3742515">
                <a:moveTo>
                  <a:pt x="0" y="0"/>
                </a:moveTo>
                <a:lnTo>
                  <a:pt x="3742515" y="0"/>
                </a:lnTo>
                <a:lnTo>
                  <a:pt x="3742515" y="1010479"/>
                </a:lnTo>
                <a:lnTo>
                  <a:pt x="0" y="1010479"/>
                </a:lnTo>
                <a:lnTo>
                  <a:pt x="0" y="0"/>
                </a:lnTo>
                <a:close/>
              </a:path>
            </a:pathLst>
          </a:custGeom>
          <a:blipFill rotWithShape="1">
            <a:blip r:embed="rId4">
              <a:alphaModFix/>
            </a:blip>
            <a:stretch>
              <a:fillRect b="0" l="0" r="0" t="0"/>
            </a:stretch>
          </a:blipFill>
          <a:ln>
            <a:noFill/>
          </a:ln>
        </p:spPr>
      </p:sp>
      <p:sp>
        <p:nvSpPr>
          <p:cNvPr id="89" name="Google Shape;89;p1"/>
          <p:cNvSpPr txBox="1"/>
          <p:nvPr/>
        </p:nvSpPr>
        <p:spPr>
          <a:xfrm>
            <a:off x="1028700" y="1501381"/>
            <a:ext cx="11295250" cy="1071880"/>
          </a:xfrm>
          <a:prstGeom prst="rect">
            <a:avLst/>
          </a:prstGeom>
          <a:noFill/>
          <a:ln>
            <a:noFill/>
          </a:ln>
        </p:spPr>
        <p:txBody>
          <a:bodyPr anchorCtr="0" anchor="t" bIns="0" lIns="0" spcFirstLastPara="1" rIns="0" wrap="square" tIns="0">
            <a:spAutoFit/>
          </a:bodyPr>
          <a:lstStyle/>
          <a:p>
            <a:pPr indent="0" lvl="0" marL="0" marR="0" rtl="0" algn="l">
              <a:lnSpc>
                <a:spcPct val="121006"/>
              </a:lnSpc>
              <a:spcBef>
                <a:spcPts val="0"/>
              </a:spcBef>
              <a:spcAft>
                <a:spcPts val="0"/>
              </a:spcAft>
              <a:buNone/>
            </a:pPr>
            <a:r>
              <a:rPr b="0" i="0" lang="en-US" sz="3499" u="none" cap="none" strike="noStrike">
                <a:solidFill>
                  <a:srgbClr val="053249"/>
                </a:solidFill>
                <a:latin typeface="Arial"/>
                <a:ea typeface="Arial"/>
                <a:cs typeface="Arial"/>
                <a:sym typeface="Arial"/>
              </a:rPr>
              <a:t>CollaboratiVET Curriculum for VET teachers/trainers/educators </a:t>
            </a:r>
            <a:endParaRPr/>
          </a:p>
        </p:txBody>
      </p:sp>
      <p:sp>
        <p:nvSpPr>
          <p:cNvPr id="90" name="Google Shape;90;p1"/>
          <p:cNvSpPr/>
          <p:nvPr/>
        </p:nvSpPr>
        <p:spPr>
          <a:xfrm>
            <a:off x="11148434" y="560351"/>
            <a:ext cx="6110866" cy="9166299"/>
          </a:xfrm>
          <a:custGeom>
            <a:rect b="b" l="l" r="r" t="t"/>
            <a:pathLst>
              <a:path extrusionOk="0" h="9525000" w="6350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b="0" l="-62460" r="-6246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
          <p:cNvSpPr txBox="1"/>
          <p:nvPr/>
        </p:nvSpPr>
        <p:spPr>
          <a:xfrm>
            <a:off x="4325513" y="9144970"/>
            <a:ext cx="6720632" cy="83629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2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indent="0" lvl="0" marL="0" marR="0" rtl="0" algn="just">
              <a:lnSpc>
                <a:spcPct val="140000"/>
              </a:lnSpc>
              <a:spcBef>
                <a:spcPts val="0"/>
              </a:spcBef>
              <a:spcAft>
                <a:spcPts val="0"/>
              </a:spcAft>
              <a:buNone/>
            </a:pPr>
            <a:r>
              <a:t/>
            </a:r>
            <a:endParaRPr b="0" i="0" sz="1200" u="none" cap="none" strike="noStrike">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30" name="Shape 230"/>
        <p:cNvGrpSpPr/>
        <p:nvPr/>
      </p:nvGrpSpPr>
      <p:grpSpPr>
        <a:xfrm>
          <a:off x="0" y="0"/>
          <a:ext cx="0" cy="0"/>
          <a:chOff x="0" y="0"/>
          <a:chExt cx="0" cy="0"/>
        </a:xfrm>
      </p:grpSpPr>
      <p:sp>
        <p:nvSpPr>
          <p:cNvPr id="231" name="Google Shape;231;p10"/>
          <p:cNvSpPr txBox="1"/>
          <p:nvPr/>
        </p:nvSpPr>
        <p:spPr>
          <a:xfrm>
            <a:off x="1337656" y="966416"/>
            <a:ext cx="11834641" cy="1009635"/>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Pre-Class Preparation</a:t>
            </a:r>
            <a:endParaRPr/>
          </a:p>
        </p:txBody>
      </p:sp>
      <p:sp>
        <p:nvSpPr>
          <p:cNvPr id="232" name="Google Shape;232;p10"/>
          <p:cNvSpPr txBox="1"/>
          <p:nvPr/>
        </p:nvSpPr>
        <p:spPr>
          <a:xfrm>
            <a:off x="1561782" y="2256647"/>
            <a:ext cx="4214091" cy="461665"/>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Energizers  </a:t>
            </a:r>
            <a:endParaRPr/>
          </a:p>
        </p:txBody>
      </p:sp>
      <p:sp>
        <p:nvSpPr>
          <p:cNvPr id="233" name="Google Shape;233;p10"/>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10"/>
          <p:cNvSpPr/>
          <p:nvPr/>
        </p:nvSpPr>
        <p:spPr>
          <a:xfrm>
            <a:off x="0" y="-75116"/>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0"/>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36" name="Google Shape;236;p10"/>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0"/>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0"/>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39" name="Google Shape;239;p10"/>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0"/>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0"/>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42" name="Google Shape;242;p10"/>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43" name="Google Shape;243;p10"/>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44" name="Google Shape;244;p10"/>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0"/>
          <p:cNvSpPr txBox="1"/>
          <p:nvPr/>
        </p:nvSpPr>
        <p:spPr>
          <a:xfrm>
            <a:off x="1561781" y="3086100"/>
            <a:ext cx="4214091"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Purpose of Energizers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 revive energy levels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 shift mood and mindset</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 increase participation and engagement</a:t>
            </a:r>
            <a:endParaRPr/>
          </a:p>
        </p:txBody>
      </p:sp>
      <p:sp>
        <p:nvSpPr>
          <p:cNvPr id="246" name="Google Shape;246;p10"/>
          <p:cNvSpPr txBox="1"/>
          <p:nvPr/>
        </p:nvSpPr>
        <p:spPr>
          <a:xfrm>
            <a:off x="6553200" y="3085185"/>
            <a:ext cx="5181600" cy="169277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Key Characteristics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They are active</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They are fun and light-hearted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They are brief</a:t>
            </a:r>
            <a:endParaRPr/>
          </a:p>
        </p:txBody>
      </p:sp>
      <p:sp>
        <p:nvSpPr>
          <p:cNvPr id="247" name="Google Shape;247;p10"/>
          <p:cNvSpPr txBox="1"/>
          <p:nvPr/>
        </p:nvSpPr>
        <p:spPr>
          <a:xfrm>
            <a:off x="11822357" y="3085185"/>
            <a:ext cx="3934603"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Examples</a:t>
            </a:r>
            <a:r>
              <a:rPr lang="en-US" sz="2600">
                <a:solidFill>
                  <a:schemeClr val="dk1"/>
                </a:solidFill>
                <a:latin typeface="Arial"/>
                <a:ea typeface="Arial"/>
                <a:cs typeface="Arial"/>
                <a:sym typeface="Arial"/>
              </a:rPr>
              <a:t>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Stretch Breaks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Quick Games</a:t>
            </a:r>
            <a:endParaRPr/>
          </a:p>
        </p:txBody>
      </p:sp>
      <p:pic>
        <p:nvPicPr>
          <p:cNvPr id="248" name="Google Shape;248;p10"/>
          <p:cNvPicPr preferRelativeResize="0"/>
          <p:nvPr/>
        </p:nvPicPr>
        <p:blipFill>
          <a:blip r:embed="rId5">
            <a:alphaModFix/>
          </a:blip>
          <a:stretch>
            <a:fillRect/>
          </a:stretch>
        </p:blipFill>
        <p:spPr>
          <a:xfrm>
            <a:off x="12517012" y="5638452"/>
            <a:ext cx="1905000" cy="1905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0" st="0"/>
                                            </p:txEl>
                                          </p:spTgt>
                                        </p:tgtEl>
                                        <p:attrNameLst>
                                          <p:attrName>style.visibility</p:attrName>
                                        </p:attrNameLst>
                                      </p:cBhvr>
                                      <p:to>
                                        <p:strVal val="visible"/>
                                      </p:to>
                                    </p:set>
                                    <p:animEffect filter="fade" transition="in">
                                      <p:cBhvr>
                                        <p:cTn dur="500"/>
                                        <p:tgtEl>
                                          <p:spTgt spid="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1" st="1"/>
                                            </p:txEl>
                                          </p:spTgt>
                                        </p:tgtEl>
                                        <p:attrNameLst>
                                          <p:attrName>style.visibility</p:attrName>
                                        </p:attrNameLst>
                                      </p:cBhvr>
                                      <p:to>
                                        <p:strVal val="visible"/>
                                      </p:to>
                                    </p:set>
                                    <p:animEffect filter="fade" transition="in">
                                      <p:cBhvr>
                                        <p:cTn dur="500"/>
                                        <p:tgtEl>
                                          <p:spTgt spid="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2" st="2"/>
                                            </p:txEl>
                                          </p:spTgt>
                                        </p:tgtEl>
                                        <p:attrNameLst>
                                          <p:attrName>style.visibility</p:attrName>
                                        </p:attrNameLst>
                                      </p:cBhvr>
                                      <p:to>
                                        <p:strVal val="visible"/>
                                      </p:to>
                                    </p:set>
                                    <p:animEffect filter="fade" transition="in">
                                      <p:cBhvr>
                                        <p:cTn dur="500"/>
                                        <p:tgtEl>
                                          <p:spTgt spid="24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3" st="3"/>
                                            </p:txEl>
                                          </p:spTgt>
                                        </p:tgtEl>
                                        <p:attrNameLst>
                                          <p:attrName>style.visibility</p:attrName>
                                        </p:attrNameLst>
                                      </p:cBhvr>
                                      <p:to>
                                        <p:strVal val="visible"/>
                                      </p:to>
                                    </p:set>
                                    <p:animEffect filter="fade" transition="in">
                                      <p:cBhvr>
                                        <p:cTn dur="500"/>
                                        <p:tgtEl>
                                          <p:spTgt spid="24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
                                            <p:txEl>
                                              <p:pRg end="0" st="0"/>
                                            </p:txEl>
                                          </p:spTgt>
                                        </p:tgtEl>
                                        <p:attrNameLst>
                                          <p:attrName>style.visibility</p:attrName>
                                        </p:attrNameLst>
                                      </p:cBhvr>
                                      <p:to>
                                        <p:strVal val="visible"/>
                                      </p:to>
                                    </p:set>
                                    <p:animEffect filter="fade" transition="in">
                                      <p:cBhvr>
                                        <p:cTn dur="500"/>
                                        <p:tgtEl>
                                          <p:spTgt spid="24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
                                            <p:txEl>
                                              <p:pRg end="1" st="1"/>
                                            </p:txEl>
                                          </p:spTgt>
                                        </p:tgtEl>
                                        <p:attrNameLst>
                                          <p:attrName>style.visibility</p:attrName>
                                        </p:attrNameLst>
                                      </p:cBhvr>
                                      <p:to>
                                        <p:strVal val="visible"/>
                                      </p:to>
                                    </p:set>
                                    <p:animEffect filter="fade" transition="in">
                                      <p:cBhvr>
                                        <p:cTn dur="500"/>
                                        <p:tgtEl>
                                          <p:spTgt spid="24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
                                            <p:txEl>
                                              <p:pRg end="2" st="2"/>
                                            </p:txEl>
                                          </p:spTgt>
                                        </p:tgtEl>
                                        <p:attrNameLst>
                                          <p:attrName>style.visibility</p:attrName>
                                        </p:attrNameLst>
                                      </p:cBhvr>
                                      <p:to>
                                        <p:strVal val="visible"/>
                                      </p:to>
                                    </p:set>
                                    <p:animEffect filter="fade" transition="in">
                                      <p:cBhvr>
                                        <p:cTn dur="500"/>
                                        <p:tgtEl>
                                          <p:spTgt spid="24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
                                            <p:txEl>
                                              <p:pRg end="3" st="3"/>
                                            </p:txEl>
                                          </p:spTgt>
                                        </p:tgtEl>
                                        <p:attrNameLst>
                                          <p:attrName>style.visibility</p:attrName>
                                        </p:attrNameLst>
                                      </p:cBhvr>
                                      <p:to>
                                        <p:strVal val="visible"/>
                                      </p:to>
                                    </p:set>
                                    <p:animEffect filter="fade" transition="in">
                                      <p:cBhvr>
                                        <p:cTn dur="500"/>
                                        <p:tgtEl>
                                          <p:spTgt spid="24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xEl>
                                              <p:pRg end="0" st="0"/>
                                            </p:txEl>
                                          </p:spTgt>
                                        </p:tgtEl>
                                        <p:attrNameLst>
                                          <p:attrName>style.visibility</p:attrName>
                                        </p:attrNameLst>
                                      </p:cBhvr>
                                      <p:to>
                                        <p:strVal val="visible"/>
                                      </p:to>
                                    </p:set>
                                    <p:animEffect filter="fade" transition="in">
                                      <p:cBhvr>
                                        <p:cTn dur="500"/>
                                        <p:tgtEl>
                                          <p:spTgt spid="24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xEl>
                                              <p:pRg end="1" st="1"/>
                                            </p:txEl>
                                          </p:spTgt>
                                        </p:tgtEl>
                                        <p:attrNameLst>
                                          <p:attrName>style.visibility</p:attrName>
                                        </p:attrNameLst>
                                      </p:cBhvr>
                                      <p:to>
                                        <p:strVal val="visible"/>
                                      </p:to>
                                    </p:set>
                                    <p:animEffect filter="fade" transition="in">
                                      <p:cBhvr>
                                        <p:cTn dur="500"/>
                                        <p:tgtEl>
                                          <p:spTgt spid="24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xEl>
                                              <p:pRg end="2" st="2"/>
                                            </p:txEl>
                                          </p:spTgt>
                                        </p:tgtEl>
                                        <p:attrNameLst>
                                          <p:attrName>style.visibility</p:attrName>
                                        </p:attrNameLst>
                                      </p:cBhvr>
                                      <p:to>
                                        <p:strVal val="visible"/>
                                      </p:to>
                                    </p:set>
                                    <p:animEffect filter="fade" transition="in">
                                      <p:cBhvr>
                                        <p:cTn dur="500"/>
                                        <p:tgtEl>
                                          <p:spTgt spid="247">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11"/>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11"/>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255" name="Google Shape;255;p11"/>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256" name="Google Shape;256;p11"/>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257" name="Google Shape;257;p11"/>
          <p:cNvSpPr txBox="1"/>
          <p:nvPr/>
        </p:nvSpPr>
        <p:spPr>
          <a:xfrm>
            <a:off x="9613815" y="685839"/>
            <a:ext cx="8054305" cy="1881797"/>
          </a:xfrm>
          <a:prstGeom prst="rect">
            <a:avLst/>
          </a:prstGeom>
          <a:noFill/>
          <a:ln>
            <a:noFill/>
          </a:ln>
        </p:spPr>
        <p:txBody>
          <a:bodyPr anchorCtr="0" anchor="t" bIns="0" lIns="0" spcFirstLastPara="1" rIns="0" wrap="square" tIns="0">
            <a:spAutoFit/>
          </a:bodyPr>
          <a:lstStyle/>
          <a:p>
            <a:pPr indent="0" lvl="0" marL="0" marR="0" rtl="0" algn="l">
              <a:lnSpc>
                <a:spcPct val="192500"/>
              </a:lnSpc>
              <a:spcBef>
                <a:spcPts val="0"/>
              </a:spcBef>
              <a:spcAft>
                <a:spcPts val="0"/>
              </a:spcAft>
              <a:buNone/>
            </a:pPr>
            <a:r>
              <a:rPr lang="en-US" sz="4000">
                <a:solidFill>
                  <a:srgbClr val="033C5B"/>
                </a:solidFill>
                <a:latin typeface="Arial"/>
                <a:ea typeface="Arial"/>
                <a:cs typeface="Arial"/>
                <a:sym typeface="Arial"/>
              </a:rPr>
              <a:t>Addressing Student Self- Regulation and Engagement </a:t>
            </a:r>
            <a:endParaRPr/>
          </a:p>
        </p:txBody>
      </p:sp>
      <p:sp>
        <p:nvSpPr>
          <p:cNvPr id="258" name="Google Shape;258;p11"/>
          <p:cNvSpPr txBox="1"/>
          <p:nvPr/>
        </p:nvSpPr>
        <p:spPr>
          <a:xfrm>
            <a:off x="9613815" y="2858163"/>
            <a:ext cx="6457864" cy="4616648"/>
          </a:xfrm>
          <a:prstGeom prst="rect">
            <a:avLst/>
          </a:prstGeom>
          <a:noFill/>
          <a:ln>
            <a:noFill/>
          </a:ln>
        </p:spPr>
        <p:txBody>
          <a:bodyPr anchorCtr="0" anchor="t" bIns="0" lIns="0" spcFirstLastPara="1" rIns="0" wrap="square" tIns="0">
            <a:spAutoFit/>
          </a:bodyPr>
          <a:lstStyle/>
          <a:p>
            <a:pPr indent="0" lvl="0" marL="0" marR="0" rtl="0" algn="l">
              <a:lnSpc>
                <a:spcPct val="129964"/>
              </a:lnSpc>
              <a:spcBef>
                <a:spcPts val="0"/>
              </a:spcBef>
              <a:spcAft>
                <a:spcPts val="0"/>
              </a:spcAft>
              <a:buNone/>
            </a:pPr>
            <a:br>
              <a:rPr lang="en-US" sz="2599">
                <a:solidFill>
                  <a:srgbClr val="121212"/>
                </a:solidFill>
                <a:latin typeface="Arial"/>
                <a:ea typeface="Arial"/>
                <a:cs typeface="Arial"/>
                <a:sym typeface="Arial"/>
              </a:rPr>
            </a:br>
            <a:r>
              <a:rPr lang="en-US" sz="2800">
                <a:solidFill>
                  <a:srgbClr val="0D0D0D"/>
                </a:solidFill>
                <a:latin typeface="Arial"/>
                <a:ea typeface="Arial"/>
                <a:cs typeface="Arial"/>
                <a:sym typeface="Arial"/>
              </a:rPr>
              <a:t>Self-regulation refers to a student's ability to manage their emotions, behavior, and attention to achieve long-term educational goals. Engagement is the visible outcome of motivation, the student's investment in learning and involvement in classroom activities. Both are crucial for success in a flipped classroom environment.</a:t>
            </a:r>
            <a:r>
              <a:rPr lang="en-US" sz="2800">
                <a:solidFill>
                  <a:schemeClr val="dk1"/>
                </a:solidFill>
                <a:latin typeface="Calibri"/>
                <a:ea typeface="Calibri"/>
                <a:cs typeface="Calibri"/>
                <a:sym typeface="Calibri"/>
              </a:rPr>
              <a:t>  </a:t>
            </a:r>
            <a:endParaRPr sz="2599">
              <a:solidFill>
                <a:srgbClr val="121212"/>
              </a:solidFill>
              <a:latin typeface="Arial"/>
              <a:ea typeface="Arial"/>
              <a:cs typeface="Arial"/>
              <a:sym typeface="Arial"/>
            </a:endParaRPr>
          </a:p>
        </p:txBody>
      </p:sp>
      <p:sp>
        <p:nvSpPr>
          <p:cNvPr id="259" name="Google Shape;259;p11"/>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260" name="Google Shape;260;p11"/>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61" name="Google Shape;261;p11"/>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62" name="Google Shape;262;p11"/>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3" name="Google Shape;263;p11"/>
          <p:cNvPicPr preferRelativeResize="0"/>
          <p:nvPr/>
        </p:nvPicPr>
        <p:blipFill rotWithShape="1">
          <a:blip r:embed="rId7">
            <a:alphaModFix/>
          </a:blip>
          <a:srcRect b="0" l="0" r="0" t="0"/>
          <a:stretch/>
        </p:blipFill>
        <p:spPr>
          <a:xfrm>
            <a:off x="1990411" y="2856118"/>
            <a:ext cx="5699760" cy="302799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2"/>
          <p:cNvSpPr txBox="1"/>
          <p:nvPr/>
        </p:nvSpPr>
        <p:spPr>
          <a:xfrm>
            <a:off x="734019" y="1789147"/>
            <a:ext cx="14177966" cy="925125"/>
          </a:xfrm>
          <a:prstGeom prst="rect">
            <a:avLst/>
          </a:prstGeom>
          <a:noFill/>
          <a:ln>
            <a:noFill/>
          </a:ln>
        </p:spPr>
        <p:txBody>
          <a:bodyPr anchorCtr="0" anchor="t" bIns="0" lIns="0" spcFirstLastPara="1" rIns="0" wrap="square" tIns="0">
            <a:spAutoFit/>
          </a:bodyPr>
          <a:lstStyle/>
          <a:p>
            <a:pPr indent="0" lvl="0" marL="0" marR="0" rtl="0" algn="l">
              <a:lnSpc>
                <a:spcPct val="160416"/>
              </a:lnSpc>
              <a:spcBef>
                <a:spcPts val="0"/>
              </a:spcBef>
              <a:spcAft>
                <a:spcPts val="0"/>
              </a:spcAft>
              <a:buNone/>
            </a:pPr>
            <a:r>
              <a:rPr lang="en-US" sz="4800">
                <a:solidFill>
                  <a:srgbClr val="033C5B"/>
                </a:solidFill>
                <a:latin typeface="Arial"/>
                <a:ea typeface="Arial"/>
                <a:cs typeface="Arial"/>
                <a:sym typeface="Arial"/>
              </a:rPr>
              <a:t>Addressing Student Self- Regulation and Engagement </a:t>
            </a:r>
            <a:endParaRPr/>
          </a:p>
        </p:txBody>
      </p:sp>
      <p:sp>
        <p:nvSpPr>
          <p:cNvPr id="269" name="Google Shape;269;p12"/>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2"/>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2"/>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72" name="Google Shape;272;p12"/>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273" name="Google Shape;273;p12"/>
          <p:cNvSpPr txBox="1"/>
          <p:nvPr/>
        </p:nvSpPr>
        <p:spPr>
          <a:xfrm>
            <a:off x="1524000" y="3273573"/>
            <a:ext cx="6103495" cy="276998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Challenges to Self-Regulation: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Distractions and time-management issues outside of class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Lack of intrinsic motivation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Difficulty in setting personal learning objectives </a:t>
            </a:r>
            <a:endParaRPr/>
          </a:p>
        </p:txBody>
      </p:sp>
      <p:sp>
        <p:nvSpPr>
          <p:cNvPr id="274" name="Google Shape;274;p12"/>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275" name="Google Shape;275;p12"/>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276" name="Google Shape;276;p12"/>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77" name="Google Shape;277;p12"/>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12"/>
          <p:cNvSpPr txBox="1"/>
          <p:nvPr/>
        </p:nvSpPr>
        <p:spPr>
          <a:xfrm>
            <a:off x="8229600" y="3274518"/>
            <a:ext cx="6477000"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Strategies for enhancing Self-Regulation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Set clear expectations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Provide organizational tools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Encourage goal setting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pic>
        <p:nvPicPr>
          <p:cNvPr id="279" name="Google Shape;279;p12"/>
          <p:cNvPicPr preferRelativeResize="0"/>
          <p:nvPr/>
        </p:nvPicPr>
        <p:blipFill rotWithShape="1">
          <a:blip r:embed="rId6">
            <a:alphaModFix/>
          </a:blip>
          <a:srcRect b="0" l="0" r="0" t="0"/>
          <a:stretch/>
        </p:blipFill>
        <p:spPr>
          <a:xfrm>
            <a:off x="13475316" y="5699257"/>
            <a:ext cx="2400355" cy="240035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0" st="0"/>
                                            </p:txEl>
                                          </p:spTgt>
                                        </p:tgtEl>
                                        <p:attrNameLst>
                                          <p:attrName>style.visibility</p:attrName>
                                        </p:attrNameLst>
                                      </p:cBhvr>
                                      <p:to>
                                        <p:strVal val="visible"/>
                                      </p:to>
                                    </p:set>
                                    <p:animEffect filter="fade" transition="in">
                                      <p:cBhvr>
                                        <p:cTn dur="500"/>
                                        <p:tgtEl>
                                          <p:spTgt spid="27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1" st="1"/>
                                            </p:txEl>
                                          </p:spTgt>
                                        </p:tgtEl>
                                        <p:attrNameLst>
                                          <p:attrName>style.visibility</p:attrName>
                                        </p:attrNameLst>
                                      </p:cBhvr>
                                      <p:to>
                                        <p:strVal val="visible"/>
                                      </p:to>
                                    </p:set>
                                    <p:animEffect filter="fade" transition="in">
                                      <p:cBhvr>
                                        <p:cTn dur="500"/>
                                        <p:tgtEl>
                                          <p:spTgt spid="27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2" st="2"/>
                                            </p:txEl>
                                          </p:spTgt>
                                        </p:tgtEl>
                                        <p:attrNameLst>
                                          <p:attrName>style.visibility</p:attrName>
                                        </p:attrNameLst>
                                      </p:cBhvr>
                                      <p:to>
                                        <p:strVal val="visible"/>
                                      </p:to>
                                    </p:set>
                                    <p:animEffect filter="fade" transition="in">
                                      <p:cBhvr>
                                        <p:cTn dur="500"/>
                                        <p:tgtEl>
                                          <p:spTgt spid="27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xEl>
                                              <p:pRg end="3" st="3"/>
                                            </p:txEl>
                                          </p:spTgt>
                                        </p:tgtEl>
                                        <p:attrNameLst>
                                          <p:attrName>style.visibility</p:attrName>
                                        </p:attrNameLst>
                                      </p:cBhvr>
                                      <p:to>
                                        <p:strVal val="visible"/>
                                      </p:to>
                                    </p:set>
                                    <p:animEffect filter="fade" transition="in">
                                      <p:cBhvr>
                                        <p:cTn dur="500"/>
                                        <p:tgtEl>
                                          <p:spTgt spid="27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xEl>
                                              <p:pRg end="0" st="0"/>
                                            </p:txEl>
                                          </p:spTgt>
                                        </p:tgtEl>
                                        <p:attrNameLst>
                                          <p:attrName>style.visibility</p:attrName>
                                        </p:attrNameLst>
                                      </p:cBhvr>
                                      <p:to>
                                        <p:strVal val="visible"/>
                                      </p:to>
                                    </p:set>
                                    <p:animEffect filter="fade" transition="in">
                                      <p:cBhvr>
                                        <p:cTn dur="500"/>
                                        <p:tgtEl>
                                          <p:spTgt spid="27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xEl>
                                              <p:pRg end="1" st="1"/>
                                            </p:txEl>
                                          </p:spTgt>
                                        </p:tgtEl>
                                        <p:attrNameLst>
                                          <p:attrName>style.visibility</p:attrName>
                                        </p:attrNameLst>
                                      </p:cBhvr>
                                      <p:to>
                                        <p:strVal val="visible"/>
                                      </p:to>
                                    </p:set>
                                    <p:animEffect filter="fade" transition="in">
                                      <p:cBhvr>
                                        <p:cTn dur="500"/>
                                        <p:tgtEl>
                                          <p:spTgt spid="27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xEl>
                                              <p:pRg end="2" st="2"/>
                                            </p:txEl>
                                          </p:spTgt>
                                        </p:tgtEl>
                                        <p:attrNameLst>
                                          <p:attrName>style.visibility</p:attrName>
                                        </p:attrNameLst>
                                      </p:cBhvr>
                                      <p:to>
                                        <p:strVal val="visible"/>
                                      </p:to>
                                    </p:set>
                                    <p:animEffect filter="fade" transition="in">
                                      <p:cBhvr>
                                        <p:cTn dur="500"/>
                                        <p:tgtEl>
                                          <p:spTgt spid="27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xEl>
                                              <p:pRg end="3" st="3"/>
                                            </p:txEl>
                                          </p:spTgt>
                                        </p:tgtEl>
                                        <p:attrNameLst>
                                          <p:attrName>style.visibility</p:attrName>
                                        </p:attrNameLst>
                                      </p:cBhvr>
                                      <p:to>
                                        <p:strVal val="visible"/>
                                      </p:to>
                                    </p:set>
                                    <p:animEffect filter="fade" transition="in">
                                      <p:cBhvr>
                                        <p:cTn dur="500"/>
                                        <p:tgtEl>
                                          <p:spTgt spid="27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xEl>
                                              <p:pRg end="4" st="4"/>
                                            </p:txEl>
                                          </p:spTgt>
                                        </p:tgtEl>
                                        <p:attrNameLst>
                                          <p:attrName>style.visibility</p:attrName>
                                        </p:attrNameLst>
                                      </p:cBhvr>
                                      <p:to>
                                        <p:strVal val="visible"/>
                                      </p:to>
                                    </p:set>
                                    <p:animEffect filter="fade" transition="in">
                                      <p:cBhvr>
                                        <p:cTn dur="500"/>
                                        <p:tgtEl>
                                          <p:spTgt spid="278">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3"/>
          <p:cNvSpPr txBox="1"/>
          <p:nvPr/>
        </p:nvSpPr>
        <p:spPr>
          <a:xfrm>
            <a:off x="734019" y="1789147"/>
            <a:ext cx="14177966" cy="925125"/>
          </a:xfrm>
          <a:prstGeom prst="rect">
            <a:avLst/>
          </a:prstGeom>
          <a:noFill/>
          <a:ln>
            <a:noFill/>
          </a:ln>
        </p:spPr>
        <p:txBody>
          <a:bodyPr anchorCtr="0" anchor="t" bIns="0" lIns="0" spcFirstLastPara="1" rIns="0" wrap="square" tIns="0">
            <a:spAutoFit/>
          </a:bodyPr>
          <a:lstStyle/>
          <a:p>
            <a:pPr indent="0" lvl="0" marL="0" marR="0" rtl="0" algn="l">
              <a:lnSpc>
                <a:spcPct val="160416"/>
              </a:lnSpc>
              <a:spcBef>
                <a:spcPts val="0"/>
              </a:spcBef>
              <a:spcAft>
                <a:spcPts val="0"/>
              </a:spcAft>
              <a:buNone/>
            </a:pPr>
            <a:r>
              <a:rPr lang="en-US" sz="4800">
                <a:solidFill>
                  <a:srgbClr val="033C5B"/>
                </a:solidFill>
                <a:latin typeface="Arial"/>
                <a:ea typeface="Arial"/>
                <a:cs typeface="Arial"/>
                <a:sym typeface="Arial"/>
              </a:rPr>
              <a:t>Addressing Student Self- Regulation and Engagement </a:t>
            </a:r>
            <a:endParaRPr/>
          </a:p>
        </p:txBody>
      </p:sp>
      <p:sp>
        <p:nvSpPr>
          <p:cNvPr id="285" name="Google Shape;285;p13"/>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13"/>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1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88" name="Google Shape;288;p13"/>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289" name="Google Shape;289;p13"/>
          <p:cNvSpPr txBox="1"/>
          <p:nvPr/>
        </p:nvSpPr>
        <p:spPr>
          <a:xfrm>
            <a:off x="1287905" y="3390901"/>
            <a:ext cx="4339160" cy="230832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Boosting Engagement: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Active learning techniques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Feedback loops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Connect learning to real-life</a:t>
            </a:r>
            <a:endParaRPr/>
          </a:p>
        </p:txBody>
      </p:sp>
      <p:sp>
        <p:nvSpPr>
          <p:cNvPr id="290" name="Google Shape;290;p1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291" name="Google Shape;291;p1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292" name="Google Shape;292;p1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93" name="Google Shape;293;p1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13"/>
          <p:cNvSpPr txBox="1"/>
          <p:nvPr/>
        </p:nvSpPr>
        <p:spPr>
          <a:xfrm>
            <a:off x="6265160" y="3399431"/>
            <a:ext cx="5562600"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Supporting self regulation and engagement</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Create support networks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Model self-regulation</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Personalize learning</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
        <p:nvSpPr>
          <p:cNvPr id="295" name="Google Shape;295;p13"/>
          <p:cNvSpPr txBox="1"/>
          <p:nvPr/>
        </p:nvSpPr>
        <p:spPr>
          <a:xfrm>
            <a:off x="11793019" y="3399431"/>
            <a:ext cx="3420643"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Monitoring Progress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Check-ins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Reflection Activities</a:t>
            </a:r>
            <a:endParaRPr/>
          </a:p>
        </p:txBody>
      </p:sp>
      <p:pic>
        <p:nvPicPr>
          <p:cNvPr id="296" name="Google Shape;296;p13"/>
          <p:cNvPicPr preferRelativeResize="0"/>
          <p:nvPr/>
        </p:nvPicPr>
        <p:blipFill rotWithShape="1">
          <a:blip r:embed="rId6">
            <a:alphaModFix/>
          </a:blip>
          <a:srcRect b="0" l="0" r="0" t="0"/>
          <a:stretch/>
        </p:blipFill>
        <p:spPr>
          <a:xfrm>
            <a:off x="12129436" y="5121817"/>
            <a:ext cx="2747807" cy="317483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14"/>
          <p:cNvSpPr txBox="1"/>
          <p:nvPr/>
        </p:nvSpPr>
        <p:spPr>
          <a:xfrm>
            <a:off x="1028700" y="827483"/>
            <a:ext cx="6990285" cy="1912575"/>
          </a:xfrm>
          <a:prstGeom prst="rect">
            <a:avLst/>
          </a:prstGeom>
          <a:noFill/>
          <a:ln>
            <a:noFill/>
          </a:ln>
        </p:spPr>
        <p:txBody>
          <a:bodyPr anchorCtr="0" anchor="t" bIns="0" lIns="0" spcFirstLastPara="1" rIns="0" wrap="square" tIns="0">
            <a:spAutoFit/>
          </a:bodyPr>
          <a:lstStyle/>
          <a:p>
            <a:pPr indent="0" lvl="0" marL="0" marR="0" rtl="0" algn="ctr">
              <a:lnSpc>
                <a:spcPct val="160395"/>
              </a:lnSpc>
              <a:spcBef>
                <a:spcPts val="0"/>
              </a:spcBef>
              <a:spcAft>
                <a:spcPts val="0"/>
              </a:spcAft>
              <a:buNone/>
            </a:pPr>
            <a:r>
              <a:rPr lang="en-US" sz="4800">
                <a:solidFill>
                  <a:srgbClr val="033C5B"/>
                </a:solidFill>
                <a:latin typeface="Arial"/>
                <a:ea typeface="Arial"/>
                <a:cs typeface="Arial"/>
                <a:sym typeface="Arial"/>
              </a:rPr>
              <a:t>Identifying when to flip and when not to flip</a:t>
            </a:r>
            <a:endParaRPr/>
          </a:p>
        </p:txBody>
      </p:sp>
      <p:sp>
        <p:nvSpPr>
          <p:cNvPr id="302" name="Google Shape;302;p14"/>
          <p:cNvSpPr txBox="1"/>
          <p:nvPr/>
        </p:nvSpPr>
        <p:spPr>
          <a:xfrm>
            <a:off x="940257" y="3355917"/>
            <a:ext cx="6990285" cy="3500958"/>
          </a:xfrm>
          <a:prstGeom prst="rect">
            <a:avLst/>
          </a:prstGeom>
          <a:noFill/>
          <a:ln>
            <a:noFill/>
          </a:ln>
        </p:spPr>
        <p:txBody>
          <a:bodyPr anchorCtr="0" anchor="t" bIns="0" lIns="0" spcFirstLastPara="1" rIns="0" wrap="square" tIns="0">
            <a:spAutoFit/>
          </a:bodyPr>
          <a:lstStyle/>
          <a:p>
            <a:pPr indent="0" lvl="1" marL="302259" marR="0" rtl="0" algn="l">
              <a:lnSpc>
                <a:spcPct val="140014"/>
              </a:lnSpc>
              <a:spcBef>
                <a:spcPts val="0"/>
              </a:spcBef>
              <a:spcAft>
                <a:spcPts val="0"/>
              </a:spcAft>
              <a:buNone/>
            </a:pPr>
            <a:r>
              <a:rPr b="0" i="0" lang="en-US" sz="2799" u="none" cap="none" strike="noStrike">
                <a:solidFill>
                  <a:srgbClr val="121212"/>
                </a:solidFill>
                <a:latin typeface="Arial"/>
                <a:ea typeface="Arial"/>
                <a:cs typeface="Arial"/>
                <a:sym typeface="Arial"/>
              </a:rPr>
              <a:t>Flipping a classroom should be a strategic choice, with the decision based on the following criteria: </a:t>
            </a:r>
            <a:endParaRPr/>
          </a:p>
          <a:p>
            <a:pPr indent="-457200" lvl="1" marL="75945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Content Suitability</a:t>
            </a:r>
            <a:endParaRPr/>
          </a:p>
          <a:p>
            <a:pPr indent="-457200" lvl="1" marL="75945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Student Readiness </a:t>
            </a:r>
            <a:endParaRPr/>
          </a:p>
          <a:p>
            <a:pPr indent="-457200" lvl="1" marL="75945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Learning outcomes</a:t>
            </a:r>
            <a:endParaRPr/>
          </a:p>
          <a:p>
            <a:pPr indent="0" lvl="1" marL="302259" marR="0" rtl="0" algn="l">
              <a:lnSpc>
                <a:spcPct val="140014"/>
              </a:lnSpc>
              <a:spcBef>
                <a:spcPts val="0"/>
              </a:spcBef>
              <a:spcAft>
                <a:spcPts val="0"/>
              </a:spcAft>
              <a:buNone/>
            </a:pPr>
            <a:r>
              <a:t/>
            </a:r>
            <a:endParaRPr b="0" i="0" sz="2799" u="none" cap="none" strike="noStrike">
              <a:solidFill>
                <a:srgbClr val="121212"/>
              </a:solidFill>
              <a:latin typeface="Arial"/>
              <a:ea typeface="Arial"/>
              <a:cs typeface="Arial"/>
              <a:sym typeface="Arial"/>
            </a:endParaRPr>
          </a:p>
        </p:txBody>
      </p:sp>
      <p:sp>
        <p:nvSpPr>
          <p:cNvPr id="303" name="Google Shape;303;p14"/>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14"/>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14"/>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306" name="Google Shape;306;p14"/>
          <p:cNvSpPr/>
          <p:nvPr/>
        </p:nvSpPr>
        <p:spPr>
          <a:xfrm rot="-5400000">
            <a:off x="15773400" y="-12336"/>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307" name="Google Shape;307;p14"/>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08" name="Google Shape;308;p14"/>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09" name="Google Shape;309;p14"/>
          <p:cNvSpPr/>
          <p:nvPr/>
        </p:nvSpPr>
        <p:spPr>
          <a:xfrm>
            <a:off x="14648385" y="1047750"/>
            <a:ext cx="3526292" cy="1524000"/>
          </a:xfrm>
          <a:prstGeom prst="ellipse">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2800">
                <a:solidFill>
                  <a:schemeClr val="lt1"/>
                </a:solidFill>
                <a:latin typeface="Arial Black"/>
                <a:ea typeface="Arial Black"/>
                <a:cs typeface="Arial Black"/>
                <a:sym typeface="Arial Black"/>
              </a:rPr>
              <a:t>To flip or not to flip</a:t>
            </a:r>
            <a:endParaRPr/>
          </a:p>
        </p:txBody>
      </p:sp>
      <p:sp>
        <p:nvSpPr>
          <p:cNvPr id="310" name="Google Shape;310;p14"/>
          <p:cNvSpPr/>
          <p:nvPr/>
        </p:nvSpPr>
        <p:spPr>
          <a:xfrm>
            <a:off x="15773400" y="2819050"/>
            <a:ext cx="381000" cy="311730"/>
          </a:xfrm>
          <a:prstGeom prst="ellipse">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1" name="Google Shape;311;p14"/>
          <p:cNvSpPr/>
          <p:nvPr/>
        </p:nvSpPr>
        <p:spPr>
          <a:xfrm>
            <a:off x="15316200" y="3467100"/>
            <a:ext cx="295807" cy="122147"/>
          </a:xfrm>
          <a:prstGeom prst="ellipse">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Free Shakespeare Poet photo and picture" id="312" name="Google Shape;312;p14"/>
          <p:cNvPicPr preferRelativeResize="0"/>
          <p:nvPr/>
        </p:nvPicPr>
        <p:blipFill rotWithShape="1">
          <a:blip r:embed="rId7">
            <a:alphaModFix/>
          </a:blip>
          <a:srcRect b="0" l="0" r="0" t="0"/>
          <a:stretch/>
        </p:blipFill>
        <p:spPr>
          <a:xfrm>
            <a:off x="9936707" y="2717039"/>
            <a:ext cx="4876800" cy="6248552"/>
          </a:xfrm>
          <a:prstGeom prst="rect">
            <a:avLst/>
          </a:prstGeom>
          <a:noFill/>
          <a:ln>
            <a:noFill/>
          </a:ln>
        </p:spPr>
      </p:pic>
      <p:sp>
        <p:nvSpPr>
          <p:cNvPr id="313" name="Google Shape;313;p14"/>
          <p:cNvSpPr txBox="1"/>
          <p:nvPr/>
        </p:nvSpPr>
        <p:spPr>
          <a:xfrm>
            <a:off x="5819847" y="9340751"/>
            <a:ext cx="12385299"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rgbClr val="121212"/>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15"/>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15"/>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320" name="Google Shape;320;p15"/>
          <p:cNvSpPr txBox="1"/>
          <p:nvPr/>
        </p:nvSpPr>
        <p:spPr>
          <a:xfrm>
            <a:off x="1028700" y="1095375"/>
            <a:ext cx="12181388" cy="677045"/>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lang="en-US" sz="3200">
                <a:solidFill>
                  <a:srgbClr val="033C5B"/>
                </a:solidFill>
                <a:latin typeface="Arial"/>
                <a:ea typeface="Arial"/>
                <a:cs typeface="Arial"/>
                <a:sym typeface="Arial"/>
              </a:rPr>
              <a:t>Identifying when to flip and when not to flip</a:t>
            </a:r>
            <a:endParaRPr/>
          </a:p>
        </p:txBody>
      </p:sp>
      <p:sp>
        <p:nvSpPr>
          <p:cNvPr id="321" name="Google Shape;321;p15"/>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1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323" name="Google Shape;323;p1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324" name="Google Shape;324;p1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25" name="Google Shape;325;p1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15"/>
          <p:cNvSpPr txBox="1"/>
          <p:nvPr/>
        </p:nvSpPr>
        <p:spPr>
          <a:xfrm>
            <a:off x="559140" y="2424760"/>
            <a:ext cx="15214260" cy="609397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Ideal Conditions for Flipping: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Complex concepts that require extended thought and can be introduced through multimedia</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Topics where students would benefit from peer interaction and hands-on practice in class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Subjects where students’ pre-class preparation can lead to more meaningful discussions and engagements during the class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en-US" sz="2600">
                <a:solidFill>
                  <a:schemeClr val="dk1"/>
                </a:solidFill>
                <a:latin typeface="Arial"/>
                <a:ea typeface="Arial"/>
                <a:cs typeface="Arial"/>
                <a:sym typeface="Arial"/>
              </a:rPr>
              <a:t>VS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When not to Flip: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If the material is foundational and straightforward, traditional teaching might be more effective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When students lack the resources or motivation to prepare outside of class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Topics that require immediate feedback or clarification from the instructor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a:p>
            <a:pPr indent="0" lvl="0" marL="0" marR="0" rtl="0" algn="l">
              <a:spcBef>
                <a:spcPts val="0"/>
              </a:spcBef>
              <a:spcAft>
                <a:spcPts val="0"/>
              </a:spcAft>
              <a:buNone/>
            </a:pPr>
            <a:r>
              <a:rPr b="1" lang="en-US" sz="2600">
                <a:solidFill>
                  <a:schemeClr val="dk1"/>
                </a:solidFill>
                <a:latin typeface="Arial"/>
                <a:ea typeface="Arial"/>
                <a:cs typeface="Arial"/>
                <a:sym typeface="Arial"/>
              </a:rPr>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16"/>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16"/>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333" name="Google Shape;333;p16"/>
          <p:cNvSpPr txBox="1"/>
          <p:nvPr/>
        </p:nvSpPr>
        <p:spPr>
          <a:xfrm>
            <a:off x="1028700" y="1095375"/>
            <a:ext cx="12181388" cy="677045"/>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lang="en-US" sz="3200">
                <a:solidFill>
                  <a:srgbClr val="033C5B"/>
                </a:solidFill>
                <a:latin typeface="Arial"/>
                <a:ea typeface="Arial"/>
                <a:cs typeface="Arial"/>
                <a:sym typeface="Arial"/>
              </a:rPr>
              <a:t>Identifying when to flip and when not to flip</a:t>
            </a:r>
            <a:endParaRPr/>
          </a:p>
        </p:txBody>
      </p:sp>
      <p:sp>
        <p:nvSpPr>
          <p:cNvPr id="334" name="Google Shape;334;p16"/>
          <p:cNvSpPr txBox="1"/>
          <p:nvPr/>
        </p:nvSpPr>
        <p:spPr>
          <a:xfrm>
            <a:off x="1029838" y="2536618"/>
            <a:ext cx="12933064" cy="4616648"/>
          </a:xfrm>
          <a:prstGeom prst="rect">
            <a:avLst/>
          </a:prstGeom>
          <a:noFill/>
          <a:ln>
            <a:noFill/>
          </a:ln>
        </p:spPr>
        <p:txBody>
          <a:bodyPr anchorCtr="0" anchor="t" bIns="0" lIns="0" spcFirstLastPara="1" rIns="0" wrap="square" tIns="0">
            <a:spAutoFit/>
          </a:bodyPr>
          <a:lstStyle/>
          <a:p>
            <a:pPr indent="0" lvl="0" marL="0" marR="0" rtl="0" algn="l">
              <a:lnSpc>
                <a:spcPct val="139961"/>
              </a:lnSpc>
              <a:spcBef>
                <a:spcPts val="0"/>
              </a:spcBef>
              <a:spcAft>
                <a:spcPts val="0"/>
              </a:spcAft>
              <a:buNone/>
            </a:pPr>
            <a:r>
              <a:rPr b="1" lang="en-US" sz="2600">
                <a:solidFill>
                  <a:srgbClr val="121212"/>
                </a:solidFill>
                <a:latin typeface="Arial"/>
                <a:ea typeface="Arial"/>
                <a:cs typeface="Arial"/>
                <a:sym typeface="Arial"/>
              </a:rPr>
              <a:t>Ensuring Effective flipping </a:t>
            </a:r>
            <a:endParaRPr/>
          </a:p>
          <a:p>
            <a:pPr indent="-342900" lvl="0" marL="342900" marR="0" rtl="0" algn="l">
              <a:lnSpc>
                <a:spcPct val="139961"/>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Prepare students by offering clear guidance and support</a:t>
            </a:r>
            <a:endParaRPr/>
          </a:p>
          <a:p>
            <a:pPr indent="-342900" lvl="0" marL="342900" marR="0" rtl="0" algn="l">
              <a:lnSpc>
                <a:spcPct val="139961"/>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Integrate with curriculum </a:t>
            </a:r>
            <a:endParaRPr/>
          </a:p>
          <a:p>
            <a:pPr indent="-342900" lvl="0" marL="342900" marR="0" rtl="0" algn="l">
              <a:lnSpc>
                <a:spcPct val="139961"/>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Feedback loops </a:t>
            </a:r>
            <a:endParaRPr/>
          </a:p>
          <a:p>
            <a:pPr indent="0" lvl="0" marL="0" marR="0" rtl="0" algn="l">
              <a:lnSpc>
                <a:spcPct val="139961"/>
              </a:lnSpc>
              <a:spcBef>
                <a:spcPts val="0"/>
              </a:spcBef>
              <a:spcAft>
                <a:spcPts val="0"/>
              </a:spcAft>
              <a:buNone/>
            </a:pPr>
            <a:r>
              <a:t/>
            </a:r>
            <a:endParaRPr b="1" sz="2600">
              <a:solidFill>
                <a:srgbClr val="121212"/>
              </a:solidFill>
              <a:latin typeface="Arial"/>
              <a:ea typeface="Arial"/>
              <a:cs typeface="Arial"/>
              <a:sym typeface="Arial"/>
            </a:endParaRPr>
          </a:p>
          <a:p>
            <a:pPr indent="0" lvl="0" marL="0" marR="0" rtl="0" algn="l">
              <a:lnSpc>
                <a:spcPct val="139961"/>
              </a:lnSpc>
              <a:spcBef>
                <a:spcPts val="0"/>
              </a:spcBef>
              <a:spcAft>
                <a:spcPts val="0"/>
              </a:spcAft>
              <a:buNone/>
            </a:pPr>
            <a:r>
              <a:rPr b="1" lang="en-US" sz="2600">
                <a:solidFill>
                  <a:srgbClr val="121212"/>
                </a:solidFill>
                <a:latin typeface="Arial"/>
                <a:ea typeface="Arial"/>
                <a:cs typeface="Arial"/>
                <a:sym typeface="Arial"/>
              </a:rPr>
              <a:t>Avoiding Common Pitfalls </a:t>
            </a:r>
            <a:endParaRPr/>
          </a:p>
          <a:p>
            <a:pPr indent="-342900" lvl="0" marL="342900" marR="0" rtl="0" algn="l">
              <a:lnSpc>
                <a:spcPct val="139961"/>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Not providing clear instructions for pre-class work </a:t>
            </a:r>
            <a:endParaRPr/>
          </a:p>
          <a:p>
            <a:pPr indent="-342900" lvl="0" marL="342900" marR="0" rtl="0" algn="l">
              <a:lnSpc>
                <a:spcPct val="139961"/>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Failing to use class time effectively to build upon pre-class learning </a:t>
            </a:r>
            <a:endParaRPr/>
          </a:p>
          <a:p>
            <a:pPr indent="-342900" lvl="0" marL="342900" marR="0" rtl="0" algn="l">
              <a:lnSpc>
                <a:spcPct val="139961"/>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Overloading students with too much pre-class work </a:t>
            </a:r>
            <a:endParaRPr/>
          </a:p>
          <a:p>
            <a:pPr indent="0" lvl="0" marL="0" marR="0" rtl="0" algn="l">
              <a:lnSpc>
                <a:spcPct val="151625"/>
              </a:lnSpc>
              <a:spcBef>
                <a:spcPts val="0"/>
              </a:spcBef>
              <a:spcAft>
                <a:spcPts val="0"/>
              </a:spcAft>
              <a:buNone/>
            </a:pPr>
            <a:r>
              <a:t/>
            </a:r>
            <a:endParaRPr sz="2400">
              <a:solidFill>
                <a:srgbClr val="121212"/>
              </a:solidFill>
              <a:latin typeface="Arial"/>
              <a:ea typeface="Arial"/>
              <a:cs typeface="Arial"/>
              <a:sym typeface="Arial"/>
            </a:endParaRPr>
          </a:p>
        </p:txBody>
      </p:sp>
      <p:sp>
        <p:nvSpPr>
          <p:cNvPr id="335" name="Google Shape;335;p16"/>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1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337" name="Google Shape;337;p1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338" name="Google Shape;338;p1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39" name="Google Shape;339;p1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0" name="Google Shape;340;p16"/>
          <p:cNvPicPr preferRelativeResize="0"/>
          <p:nvPr/>
        </p:nvPicPr>
        <p:blipFill rotWithShape="1">
          <a:blip r:embed="rId5">
            <a:alphaModFix/>
          </a:blip>
          <a:srcRect b="13558" l="0" r="0" t="0"/>
          <a:stretch/>
        </p:blipFill>
        <p:spPr>
          <a:xfrm>
            <a:off x="10902804" y="3205400"/>
            <a:ext cx="6117922" cy="351922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17"/>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17"/>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347" name="Google Shape;347;p17"/>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348" name="Google Shape;348;p17"/>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349" name="Google Shape;349;p17"/>
          <p:cNvSpPr txBox="1"/>
          <p:nvPr/>
        </p:nvSpPr>
        <p:spPr>
          <a:xfrm>
            <a:off x="9524999" y="685839"/>
            <a:ext cx="8143121" cy="1846659"/>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lang="en-US" sz="4000">
                <a:solidFill>
                  <a:srgbClr val="033C5B"/>
                </a:solidFill>
                <a:latin typeface="Arial"/>
                <a:ea typeface="Arial"/>
                <a:cs typeface="Arial"/>
                <a:sym typeface="Arial"/>
              </a:rPr>
              <a:t>Facilitating Learning Using Online Media</a:t>
            </a:r>
            <a:endParaRPr/>
          </a:p>
        </p:txBody>
      </p:sp>
      <p:sp>
        <p:nvSpPr>
          <p:cNvPr id="350" name="Google Shape;350;p17"/>
          <p:cNvSpPr txBox="1"/>
          <p:nvPr/>
        </p:nvSpPr>
        <p:spPr>
          <a:xfrm>
            <a:off x="9613815" y="2858163"/>
            <a:ext cx="6457864" cy="3679469"/>
          </a:xfrm>
          <a:prstGeom prst="rect">
            <a:avLst/>
          </a:prstGeom>
          <a:noFill/>
          <a:ln>
            <a:noFill/>
          </a:ln>
        </p:spPr>
        <p:txBody>
          <a:bodyPr anchorCtr="0" anchor="t" bIns="0" lIns="0" spcFirstLastPara="1" rIns="0" wrap="square" tIns="0">
            <a:spAutoFit/>
          </a:bodyPr>
          <a:lstStyle/>
          <a:p>
            <a:pPr indent="0" lvl="0" marL="0" marR="0" rtl="0" algn="l">
              <a:lnSpc>
                <a:spcPct val="129964"/>
              </a:lnSpc>
              <a:spcBef>
                <a:spcPts val="0"/>
              </a:spcBef>
              <a:spcAft>
                <a:spcPts val="0"/>
              </a:spcAft>
              <a:buNone/>
            </a:pPr>
            <a:br>
              <a:rPr lang="en-US" sz="2599">
                <a:solidFill>
                  <a:srgbClr val="121212"/>
                </a:solidFill>
                <a:latin typeface="Arial"/>
                <a:ea typeface="Arial"/>
                <a:cs typeface="Arial"/>
                <a:sym typeface="Arial"/>
              </a:rPr>
            </a:br>
            <a:r>
              <a:rPr lang="en-US" sz="2800">
                <a:solidFill>
                  <a:srgbClr val="0D0D0D"/>
                </a:solidFill>
                <a:latin typeface="Arial"/>
                <a:ea typeface="Arial"/>
                <a:cs typeface="Arial"/>
                <a:sym typeface="Arial"/>
              </a:rPr>
              <a:t>Online media has transformed the landscape of education, providing diverse platforms and tools that enhance teaching and learning. It offers flexibility, a wealth of resources, and the opportunity for interactive and personalized education experiences. </a:t>
            </a:r>
            <a:endParaRPr sz="2599">
              <a:solidFill>
                <a:srgbClr val="121212"/>
              </a:solidFill>
              <a:latin typeface="Arial"/>
              <a:ea typeface="Arial"/>
              <a:cs typeface="Arial"/>
              <a:sym typeface="Arial"/>
            </a:endParaRPr>
          </a:p>
        </p:txBody>
      </p:sp>
      <p:sp>
        <p:nvSpPr>
          <p:cNvPr id="351" name="Google Shape;351;p1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52" name="Google Shape;352;p1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53" name="Google Shape;353;p1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54" name="Google Shape;354;p1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5" name="Google Shape;355;p17"/>
          <p:cNvPicPr preferRelativeResize="0"/>
          <p:nvPr/>
        </p:nvPicPr>
        <p:blipFill rotWithShape="1">
          <a:blip r:embed="rId7">
            <a:alphaModFix/>
          </a:blip>
          <a:srcRect b="0" l="0" r="0" t="0"/>
          <a:stretch/>
        </p:blipFill>
        <p:spPr>
          <a:xfrm>
            <a:off x="1724726" y="2428072"/>
            <a:ext cx="5723516" cy="382089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18"/>
          <p:cNvSpPr txBox="1"/>
          <p:nvPr/>
        </p:nvSpPr>
        <p:spPr>
          <a:xfrm>
            <a:off x="734019" y="1789147"/>
            <a:ext cx="14177966" cy="925125"/>
          </a:xfrm>
          <a:prstGeom prst="rect">
            <a:avLst/>
          </a:prstGeom>
          <a:noFill/>
          <a:ln>
            <a:noFill/>
          </a:ln>
        </p:spPr>
        <p:txBody>
          <a:bodyPr anchorCtr="0" anchor="t" bIns="0" lIns="0" spcFirstLastPara="1" rIns="0" wrap="square" tIns="0">
            <a:spAutoFit/>
          </a:bodyPr>
          <a:lstStyle/>
          <a:p>
            <a:pPr indent="0" lvl="0" marL="0" marR="0" rtl="0" algn="l">
              <a:lnSpc>
                <a:spcPct val="160416"/>
              </a:lnSpc>
              <a:spcBef>
                <a:spcPts val="0"/>
              </a:spcBef>
              <a:spcAft>
                <a:spcPts val="0"/>
              </a:spcAft>
              <a:buNone/>
            </a:pPr>
            <a:r>
              <a:rPr lang="en-US" sz="4800">
                <a:solidFill>
                  <a:srgbClr val="033C5B"/>
                </a:solidFill>
                <a:latin typeface="Arial"/>
                <a:ea typeface="Arial"/>
                <a:cs typeface="Arial"/>
                <a:sym typeface="Arial"/>
              </a:rPr>
              <a:t>Facilitating Learning Using Online Media </a:t>
            </a:r>
            <a:endParaRPr/>
          </a:p>
        </p:txBody>
      </p:sp>
      <p:sp>
        <p:nvSpPr>
          <p:cNvPr id="361" name="Google Shape;361;p18"/>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8"/>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18"/>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364" name="Google Shape;364;p18"/>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365" name="Google Shape;365;p18"/>
          <p:cNvSpPr txBox="1"/>
          <p:nvPr/>
        </p:nvSpPr>
        <p:spPr>
          <a:xfrm>
            <a:off x="1524000" y="3273573"/>
            <a:ext cx="6103495" cy="230832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Advantages of online media: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Accessibility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Interactivity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Multimedia resources</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Collaboration</a:t>
            </a:r>
            <a:endParaRPr/>
          </a:p>
        </p:txBody>
      </p:sp>
      <p:sp>
        <p:nvSpPr>
          <p:cNvPr id="366" name="Google Shape;366;p1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367" name="Google Shape;367;p1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368" name="Google Shape;368;p1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69" name="Google Shape;369;p1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18"/>
          <p:cNvSpPr txBox="1"/>
          <p:nvPr/>
        </p:nvSpPr>
        <p:spPr>
          <a:xfrm>
            <a:off x="6262864" y="3326274"/>
            <a:ext cx="6477000"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Effective strategies for using OM</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Curate quality content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Encourage active participation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Monitor and guide discussions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Incorporate feedback tools</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
        <p:nvSpPr>
          <p:cNvPr id="371" name="Google Shape;371;p18"/>
          <p:cNvSpPr txBox="1"/>
          <p:nvPr/>
        </p:nvSpPr>
        <p:spPr>
          <a:xfrm>
            <a:off x="12039599" y="3326274"/>
            <a:ext cx="5005141" cy="169277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Challenges and Considerations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Digital literacy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Equitable access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Information overload</a:t>
            </a:r>
            <a:endParaRPr/>
          </a:p>
        </p:txBody>
      </p:sp>
      <p:pic>
        <p:nvPicPr>
          <p:cNvPr id="372" name="Google Shape;372;p18"/>
          <p:cNvPicPr preferRelativeResize="0"/>
          <p:nvPr/>
        </p:nvPicPr>
        <p:blipFill rotWithShape="1">
          <a:blip r:embed="rId6">
            <a:alphaModFix/>
          </a:blip>
          <a:srcRect b="0" l="0" r="0" t="0"/>
          <a:stretch/>
        </p:blipFill>
        <p:spPr>
          <a:xfrm>
            <a:off x="12366359" y="5382254"/>
            <a:ext cx="3520777" cy="281662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xEl>
                                              <p:pRg end="0" st="0"/>
                                            </p:txEl>
                                          </p:spTgt>
                                        </p:tgtEl>
                                        <p:attrNameLst>
                                          <p:attrName>style.visibility</p:attrName>
                                        </p:attrNameLst>
                                      </p:cBhvr>
                                      <p:to>
                                        <p:strVal val="visible"/>
                                      </p:to>
                                    </p:set>
                                    <p:animEffect filter="fade" transition="in">
                                      <p:cBhvr>
                                        <p:cTn dur="500"/>
                                        <p:tgtEl>
                                          <p:spTgt spid="36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xEl>
                                              <p:pRg end="1" st="1"/>
                                            </p:txEl>
                                          </p:spTgt>
                                        </p:tgtEl>
                                        <p:attrNameLst>
                                          <p:attrName>style.visibility</p:attrName>
                                        </p:attrNameLst>
                                      </p:cBhvr>
                                      <p:to>
                                        <p:strVal val="visible"/>
                                      </p:to>
                                    </p:set>
                                    <p:animEffect filter="fade" transition="in">
                                      <p:cBhvr>
                                        <p:cTn dur="500"/>
                                        <p:tgtEl>
                                          <p:spTgt spid="36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xEl>
                                              <p:pRg end="2" st="2"/>
                                            </p:txEl>
                                          </p:spTgt>
                                        </p:tgtEl>
                                        <p:attrNameLst>
                                          <p:attrName>style.visibility</p:attrName>
                                        </p:attrNameLst>
                                      </p:cBhvr>
                                      <p:to>
                                        <p:strVal val="visible"/>
                                      </p:to>
                                    </p:set>
                                    <p:animEffect filter="fade" transition="in">
                                      <p:cBhvr>
                                        <p:cTn dur="500"/>
                                        <p:tgtEl>
                                          <p:spTgt spid="36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xEl>
                                              <p:pRg end="3" st="3"/>
                                            </p:txEl>
                                          </p:spTgt>
                                        </p:tgtEl>
                                        <p:attrNameLst>
                                          <p:attrName>style.visibility</p:attrName>
                                        </p:attrNameLst>
                                      </p:cBhvr>
                                      <p:to>
                                        <p:strVal val="visible"/>
                                      </p:to>
                                    </p:set>
                                    <p:animEffect filter="fade" transition="in">
                                      <p:cBhvr>
                                        <p:cTn dur="500"/>
                                        <p:tgtEl>
                                          <p:spTgt spid="36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xEl>
                                              <p:pRg end="4" st="4"/>
                                            </p:txEl>
                                          </p:spTgt>
                                        </p:tgtEl>
                                        <p:attrNameLst>
                                          <p:attrName>style.visibility</p:attrName>
                                        </p:attrNameLst>
                                      </p:cBhvr>
                                      <p:to>
                                        <p:strVal val="visible"/>
                                      </p:to>
                                    </p:set>
                                    <p:animEffect filter="fade" transition="in">
                                      <p:cBhvr>
                                        <p:cTn dur="500"/>
                                        <p:tgtEl>
                                          <p:spTgt spid="36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0" st="0"/>
                                            </p:txEl>
                                          </p:spTgt>
                                        </p:tgtEl>
                                        <p:attrNameLst>
                                          <p:attrName>style.visibility</p:attrName>
                                        </p:attrNameLst>
                                      </p:cBhvr>
                                      <p:to>
                                        <p:strVal val="visible"/>
                                      </p:to>
                                    </p:set>
                                    <p:animEffect filter="fade" transition="in">
                                      <p:cBhvr>
                                        <p:cTn dur="500"/>
                                        <p:tgtEl>
                                          <p:spTgt spid="3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1" st="1"/>
                                            </p:txEl>
                                          </p:spTgt>
                                        </p:tgtEl>
                                        <p:attrNameLst>
                                          <p:attrName>style.visibility</p:attrName>
                                        </p:attrNameLst>
                                      </p:cBhvr>
                                      <p:to>
                                        <p:strVal val="visible"/>
                                      </p:to>
                                    </p:set>
                                    <p:animEffect filter="fade" transition="in">
                                      <p:cBhvr>
                                        <p:cTn dur="500"/>
                                        <p:tgtEl>
                                          <p:spTgt spid="3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2" st="2"/>
                                            </p:txEl>
                                          </p:spTgt>
                                        </p:tgtEl>
                                        <p:attrNameLst>
                                          <p:attrName>style.visibility</p:attrName>
                                        </p:attrNameLst>
                                      </p:cBhvr>
                                      <p:to>
                                        <p:strVal val="visible"/>
                                      </p:to>
                                    </p:set>
                                    <p:animEffect filter="fade" transition="in">
                                      <p:cBhvr>
                                        <p:cTn dur="500"/>
                                        <p:tgtEl>
                                          <p:spTgt spid="3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3" st="3"/>
                                            </p:txEl>
                                          </p:spTgt>
                                        </p:tgtEl>
                                        <p:attrNameLst>
                                          <p:attrName>style.visibility</p:attrName>
                                        </p:attrNameLst>
                                      </p:cBhvr>
                                      <p:to>
                                        <p:strVal val="visible"/>
                                      </p:to>
                                    </p:set>
                                    <p:animEffect filter="fade" transition="in">
                                      <p:cBhvr>
                                        <p:cTn dur="500"/>
                                        <p:tgtEl>
                                          <p:spTgt spid="37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4" st="4"/>
                                            </p:txEl>
                                          </p:spTgt>
                                        </p:tgtEl>
                                        <p:attrNameLst>
                                          <p:attrName>style.visibility</p:attrName>
                                        </p:attrNameLst>
                                      </p:cBhvr>
                                      <p:to>
                                        <p:strVal val="visible"/>
                                      </p:to>
                                    </p:set>
                                    <p:animEffect filter="fade" transition="in">
                                      <p:cBhvr>
                                        <p:cTn dur="500"/>
                                        <p:tgtEl>
                                          <p:spTgt spid="37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5" st="5"/>
                                            </p:txEl>
                                          </p:spTgt>
                                        </p:tgtEl>
                                        <p:attrNameLst>
                                          <p:attrName>style.visibility</p:attrName>
                                        </p:attrNameLst>
                                      </p:cBhvr>
                                      <p:to>
                                        <p:strVal val="visible"/>
                                      </p:to>
                                    </p:set>
                                    <p:animEffect filter="fade" transition="in">
                                      <p:cBhvr>
                                        <p:cTn dur="500"/>
                                        <p:tgtEl>
                                          <p:spTgt spid="37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xEl>
                                              <p:pRg end="0" st="0"/>
                                            </p:txEl>
                                          </p:spTgt>
                                        </p:tgtEl>
                                        <p:attrNameLst>
                                          <p:attrName>style.visibility</p:attrName>
                                        </p:attrNameLst>
                                      </p:cBhvr>
                                      <p:to>
                                        <p:strVal val="visible"/>
                                      </p:to>
                                    </p:set>
                                    <p:animEffect filter="fade" transition="in">
                                      <p:cBhvr>
                                        <p:cTn dur="500"/>
                                        <p:tgtEl>
                                          <p:spTgt spid="37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xEl>
                                              <p:pRg end="1" st="1"/>
                                            </p:txEl>
                                          </p:spTgt>
                                        </p:tgtEl>
                                        <p:attrNameLst>
                                          <p:attrName>style.visibility</p:attrName>
                                        </p:attrNameLst>
                                      </p:cBhvr>
                                      <p:to>
                                        <p:strVal val="visible"/>
                                      </p:to>
                                    </p:set>
                                    <p:animEffect filter="fade" transition="in">
                                      <p:cBhvr>
                                        <p:cTn dur="500"/>
                                        <p:tgtEl>
                                          <p:spTgt spid="37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xEl>
                                              <p:pRg end="2" st="2"/>
                                            </p:txEl>
                                          </p:spTgt>
                                        </p:tgtEl>
                                        <p:attrNameLst>
                                          <p:attrName>style.visibility</p:attrName>
                                        </p:attrNameLst>
                                      </p:cBhvr>
                                      <p:to>
                                        <p:strVal val="visible"/>
                                      </p:to>
                                    </p:set>
                                    <p:animEffect filter="fade" transition="in">
                                      <p:cBhvr>
                                        <p:cTn dur="500"/>
                                        <p:tgtEl>
                                          <p:spTgt spid="37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xEl>
                                              <p:pRg end="3" st="3"/>
                                            </p:txEl>
                                          </p:spTgt>
                                        </p:tgtEl>
                                        <p:attrNameLst>
                                          <p:attrName>style.visibility</p:attrName>
                                        </p:attrNameLst>
                                      </p:cBhvr>
                                      <p:to>
                                        <p:strVal val="visible"/>
                                      </p:to>
                                    </p:set>
                                    <p:animEffect filter="fade" transition="in">
                                      <p:cBhvr>
                                        <p:cTn dur="500"/>
                                        <p:tgtEl>
                                          <p:spTgt spid="371">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76" name="Shape 376"/>
        <p:cNvGrpSpPr/>
        <p:nvPr/>
      </p:nvGrpSpPr>
      <p:grpSpPr>
        <a:xfrm>
          <a:off x="0" y="0"/>
          <a:ext cx="0" cy="0"/>
          <a:chOff x="0" y="0"/>
          <a:chExt cx="0" cy="0"/>
        </a:xfrm>
      </p:grpSpPr>
      <p:sp>
        <p:nvSpPr>
          <p:cNvPr id="377" name="Google Shape;377;p19"/>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19"/>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379" name="Google Shape;379;p19"/>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19"/>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381" name="Google Shape;381;p1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82" name="Google Shape;382;p1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83" name="Google Shape;383;p1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19"/>
          <p:cNvSpPr/>
          <p:nvPr/>
        </p:nvSpPr>
        <p:spPr>
          <a:xfrm>
            <a:off x="14903577" y="4232068"/>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385" name="Google Shape;385;p19"/>
          <p:cNvSpPr txBox="1"/>
          <p:nvPr/>
        </p:nvSpPr>
        <p:spPr>
          <a:xfrm>
            <a:off x="3058697" y="773904"/>
            <a:ext cx="13265244" cy="1912575"/>
          </a:xfrm>
          <a:prstGeom prst="rect">
            <a:avLst/>
          </a:prstGeom>
          <a:noFill/>
          <a:ln>
            <a:noFill/>
          </a:ln>
        </p:spPr>
        <p:txBody>
          <a:bodyPr anchorCtr="0" anchor="t" bIns="0" lIns="0" spcFirstLastPara="1" rIns="0" wrap="square" tIns="0">
            <a:spAutoFit/>
          </a:bodyPr>
          <a:lstStyle/>
          <a:p>
            <a:pPr indent="0" lvl="0" marL="0" marR="0" rtl="0" algn="l">
              <a:lnSpc>
                <a:spcPct val="160395"/>
              </a:lnSpc>
              <a:spcBef>
                <a:spcPts val="0"/>
              </a:spcBef>
              <a:spcAft>
                <a:spcPts val="0"/>
              </a:spcAft>
              <a:buNone/>
            </a:pPr>
            <a:r>
              <a:rPr lang="en-US" sz="4800">
                <a:solidFill>
                  <a:srgbClr val="033C5B"/>
                </a:solidFill>
                <a:latin typeface="Arial"/>
                <a:ea typeface="Arial"/>
                <a:cs typeface="Arial"/>
                <a:sym typeface="Arial"/>
              </a:rPr>
              <a:t>Reflection Activity: Implementing the flipped classroom model</a:t>
            </a:r>
            <a:endParaRPr/>
          </a:p>
        </p:txBody>
      </p:sp>
      <p:sp>
        <p:nvSpPr>
          <p:cNvPr id="386" name="Google Shape;386;p1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87" name="Google Shape;387;p19"/>
          <p:cNvSpPr txBox="1"/>
          <p:nvPr/>
        </p:nvSpPr>
        <p:spPr>
          <a:xfrm>
            <a:off x="3352799" y="3086100"/>
            <a:ext cx="11550777" cy="5632311"/>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400"/>
              <a:buFont typeface="Arial"/>
              <a:buAutoNum type="arabicPeriod"/>
            </a:pPr>
            <a:r>
              <a:rPr b="1" lang="en-US" sz="2400">
                <a:solidFill>
                  <a:schemeClr val="dk1"/>
                </a:solidFill>
                <a:latin typeface="Arial"/>
                <a:ea typeface="Arial"/>
                <a:cs typeface="Arial"/>
                <a:sym typeface="Arial"/>
              </a:rPr>
              <a:t>Reflect on your current practice: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Write down 3 aspects of your current teaching practice that align with the flipped classroom model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Identify 1 aspect of your teaching practice that you feel could be immediately enhanced by implementing a flipped classroom approach</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2. Challenges and solutions: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List two challenges you anticipate might arise when flipping your classroom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For each challenge, propose a potential solution based on what you have learned in this unit </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3. Plan a flipped lesson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Choose a topic or lesson you currently teach you believe would benefit from the flipped model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Sketch a brief outline of what pre-class and in-class activities might look like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Describe how you would measure the success of this flipped lesson</a:t>
            </a:r>
            <a:endParaRPr/>
          </a:p>
          <a:p>
            <a:pPr indent="0" lvl="0" marL="0" marR="0" rtl="0" algn="l">
              <a:spcBef>
                <a:spcPts val="0"/>
              </a:spcBef>
              <a:spcAft>
                <a:spcPts val="0"/>
              </a:spcAft>
              <a:buNone/>
            </a:pPr>
            <a:r>
              <a:t/>
            </a:r>
            <a:endParaRPr sz="240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95" name="Shape 95"/>
        <p:cNvGrpSpPr/>
        <p:nvPr/>
      </p:nvGrpSpPr>
      <p:grpSpPr>
        <a:xfrm>
          <a:off x="0" y="0"/>
          <a:ext cx="0" cy="0"/>
          <a:chOff x="0" y="0"/>
          <a:chExt cx="0" cy="0"/>
        </a:xfrm>
      </p:grpSpPr>
      <p:sp>
        <p:nvSpPr>
          <p:cNvPr id="96" name="Google Shape;96;p2"/>
          <p:cNvSpPr txBox="1"/>
          <p:nvPr/>
        </p:nvSpPr>
        <p:spPr>
          <a:xfrm>
            <a:off x="1028700" y="827483"/>
            <a:ext cx="6990285" cy="1960191"/>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0" i="0" lang="en-US" sz="6999" u="none" cap="none" strike="noStrike">
                <a:solidFill>
                  <a:srgbClr val="033C5B"/>
                </a:solidFill>
                <a:latin typeface="Arial"/>
                <a:ea typeface="Arial"/>
                <a:cs typeface="Arial"/>
                <a:sym typeface="Arial"/>
              </a:rPr>
              <a:t>Learning Objectives</a:t>
            </a:r>
            <a:endParaRPr/>
          </a:p>
        </p:txBody>
      </p:sp>
      <p:sp>
        <p:nvSpPr>
          <p:cNvPr id="97" name="Google Shape;97;p2"/>
          <p:cNvSpPr txBox="1"/>
          <p:nvPr/>
        </p:nvSpPr>
        <p:spPr>
          <a:xfrm>
            <a:off x="1028700" y="3069101"/>
            <a:ext cx="6990285" cy="4501232"/>
          </a:xfrm>
          <a:prstGeom prst="rect">
            <a:avLst/>
          </a:prstGeom>
          <a:noFill/>
          <a:ln>
            <a:noFill/>
          </a:ln>
        </p:spPr>
        <p:txBody>
          <a:bodyPr anchorCtr="0" anchor="t" bIns="0" lIns="0" spcFirstLastPara="1" rIns="0" wrap="square" tIns="0">
            <a:spAutoFit/>
          </a:bodyPr>
          <a:lstStyle/>
          <a:p>
            <a:pPr indent="-302260" lvl="1" marL="60451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Understanding the Flipped Classroom Model </a:t>
            </a:r>
            <a:endParaRPr/>
          </a:p>
          <a:p>
            <a:pPr indent="-302260" lvl="1" marL="60451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Evaluating the Current Teaching Practice </a:t>
            </a:r>
            <a:endParaRPr/>
          </a:p>
          <a:p>
            <a:pPr indent="-302260" lvl="1" marL="60451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Implementing Ice-Breaker and Energizer activities</a:t>
            </a:r>
            <a:endParaRPr/>
          </a:p>
          <a:p>
            <a:pPr indent="-302260" lvl="1" marL="60451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Addressing Student Self-Regulation and Engagement </a:t>
            </a:r>
            <a:endParaRPr/>
          </a:p>
          <a:p>
            <a:pPr indent="-302260" lvl="1" marL="60451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Identifying When to Flip and When Not to </a:t>
            </a:r>
            <a:endParaRPr/>
          </a:p>
          <a:p>
            <a:pPr indent="-302260" lvl="1" marL="604519" marR="0" rtl="0" algn="l">
              <a:lnSpc>
                <a:spcPct val="140014"/>
              </a:lnSpc>
              <a:spcBef>
                <a:spcPts val="0"/>
              </a:spcBef>
              <a:spcAft>
                <a:spcPts val="0"/>
              </a:spcAft>
              <a:buClr>
                <a:srgbClr val="121212"/>
              </a:buClr>
              <a:buSzPts val="2799"/>
              <a:buFont typeface="Arial"/>
              <a:buChar char="•"/>
            </a:pPr>
            <a:r>
              <a:rPr b="0" i="0" lang="en-US" sz="2799" u="none" cap="none" strike="noStrike">
                <a:solidFill>
                  <a:srgbClr val="121212"/>
                </a:solidFill>
                <a:latin typeface="Arial"/>
                <a:ea typeface="Arial"/>
                <a:cs typeface="Arial"/>
                <a:sym typeface="Arial"/>
              </a:rPr>
              <a:t>Facilitating Learning Using Online Media</a:t>
            </a:r>
            <a:endParaRPr/>
          </a:p>
        </p:txBody>
      </p:sp>
      <p:sp>
        <p:nvSpPr>
          <p:cNvPr id="98" name="Google Shape;98;p2"/>
          <p:cNvSpPr/>
          <p:nvPr/>
        </p:nvSpPr>
        <p:spPr>
          <a:xfrm>
            <a:off x="9144000" y="3783991"/>
            <a:ext cx="9144000" cy="65030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2"/>
          <p:cNvSpPr/>
          <p:nvPr/>
        </p:nvSpPr>
        <p:spPr>
          <a:xfrm>
            <a:off x="9144000" y="0"/>
            <a:ext cx="9144000" cy="514350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
          <p:cNvSpPr/>
          <p:nvPr/>
        </p:nvSpPr>
        <p:spPr>
          <a:xfrm rot="5400000">
            <a:off x="9144000" y="7702914"/>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3">
              <a:alphaModFix/>
            </a:blip>
            <a:stretch>
              <a:fillRect b="0" l="0" r="0" t="0"/>
            </a:stretch>
          </a:blipFill>
          <a:ln>
            <a:noFill/>
          </a:ln>
        </p:spPr>
      </p:sp>
      <p:sp>
        <p:nvSpPr>
          <p:cNvPr id="101" name="Google Shape;101;p2"/>
          <p:cNvSpPr/>
          <p:nvPr/>
        </p:nvSpPr>
        <p:spPr>
          <a:xfrm rot="-5400000">
            <a:off x="15703914" y="0"/>
            <a:ext cx="2584086" cy="2584086"/>
          </a:xfrm>
          <a:custGeom>
            <a:rect b="b" l="l" r="r" t="t"/>
            <a:pathLst>
              <a:path extrusionOk="0" h="2584086" w="2584086">
                <a:moveTo>
                  <a:pt x="0" y="0"/>
                </a:moveTo>
                <a:lnTo>
                  <a:pt x="2584086" y="0"/>
                </a:lnTo>
                <a:lnTo>
                  <a:pt x="2584086" y="2584086"/>
                </a:lnTo>
                <a:lnTo>
                  <a:pt x="0" y="2584086"/>
                </a:lnTo>
                <a:lnTo>
                  <a:pt x="0" y="0"/>
                </a:lnTo>
                <a:close/>
              </a:path>
            </a:pathLst>
          </a:custGeom>
          <a:blipFill rotWithShape="1">
            <a:blip r:embed="rId4">
              <a:alphaModFix/>
            </a:blip>
            <a:stretch>
              <a:fillRect b="0" l="0" r="0" t="0"/>
            </a:stretch>
          </a:blipFill>
          <a:ln>
            <a:noFill/>
          </a:ln>
        </p:spPr>
      </p:sp>
      <p:sp>
        <p:nvSpPr>
          <p:cNvPr id="102" name="Google Shape;102;p2"/>
          <p:cNvSpPr/>
          <p:nvPr/>
        </p:nvSpPr>
        <p:spPr>
          <a:xfrm>
            <a:off x="11243339" y="2258982"/>
            <a:ext cx="4945322" cy="5769036"/>
          </a:xfrm>
          <a:custGeom>
            <a:rect b="b" l="l" r="r" t="t"/>
            <a:pathLst>
              <a:path extrusionOk="0" h="5769036" w="4945322">
                <a:moveTo>
                  <a:pt x="0" y="0"/>
                </a:moveTo>
                <a:lnTo>
                  <a:pt x="4945322" y="0"/>
                </a:lnTo>
                <a:lnTo>
                  <a:pt x="4945322" y="5769036"/>
                </a:lnTo>
                <a:lnTo>
                  <a:pt x="0" y="5769036"/>
                </a:lnTo>
                <a:lnTo>
                  <a:pt x="0" y="0"/>
                </a:lnTo>
                <a:close/>
              </a:path>
            </a:pathLst>
          </a:custGeom>
          <a:blipFill rotWithShape="1">
            <a:blip r:embed="rId5">
              <a:alphaModFix/>
            </a:blip>
            <a:stretch>
              <a:fillRect b="0" l="-37489" r="-37489" t="0"/>
            </a:stretch>
          </a:blipFill>
          <a:ln>
            <a:noFill/>
          </a:ln>
        </p:spPr>
      </p:sp>
      <p:sp>
        <p:nvSpPr>
          <p:cNvPr id="103" name="Google Shape;103;p2"/>
          <p:cNvSpPr/>
          <p:nvPr/>
        </p:nvSpPr>
        <p:spPr>
          <a:xfrm>
            <a:off x="385759" y="8288550"/>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04" name="Google Shape;104;p2"/>
          <p:cNvSpPr/>
          <p:nvPr/>
        </p:nvSpPr>
        <p:spPr>
          <a:xfrm>
            <a:off x="2874251" y="91043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500"/>
                                        <p:tgtEl>
                                          <p:spTgt spid="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391" name="Shape 391"/>
        <p:cNvGrpSpPr/>
        <p:nvPr/>
      </p:nvGrpSpPr>
      <p:grpSpPr>
        <a:xfrm>
          <a:off x="0" y="0"/>
          <a:ext cx="0" cy="0"/>
          <a:chOff x="0" y="0"/>
          <a:chExt cx="0" cy="0"/>
        </a:xfrm>
      </p:grpSpPr>
      <p:sp>
        <p:nvSpPr>
          <p:cNvPr id="392" name="Google Shape;392;p20"/>
          <p:cNvSpPr/>
          <p:nvPr/>
        </p:nvSpPr>
        <p:spPr>
          <a:xfrm>
            <a:off x="-130877" y="-38241"/>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20"/>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394" name="Google Shape;394;p20"/>
          <p:cNvSpPr/>
          <p:nvPr/>
        </p:nvSpPr>
        <p:spPr>
          <a:xfrm>
            <a:off x="-130877" y="5143500"/>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20"/>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396" name="Google Shape;396;p20"/>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397" name="Google Shape;397;p20"/>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398" name="Google Shape;398;p20"/>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20"/>
          <p:cNvSpPr/>
          <p:nvPr/>
        </p:nvSpPr>
        <p:spPr>
          <a:xfrm>
            <a:off x="14903577" y="4232068"/>
            <a:ext cx="2355723" cy="4114800"/>
          </a:xfrm>
          <a:custGeom>
            <a:rect b="b" l="l" r="r" t="t"/>
            <a:pathLst>
              <a:path extrusionOk="0" h="4114800" w="2355723">
                <a:moveTo>
                  <a:pt x="0" y="0"/>
                </a:moveTo>
                <a:lnTo>
                  <a:pt x="2355723" y="0"/>
                </a:lnTo>
                <a:lnTo>
                  <a:pt x="2355723" y="4114800"/>
                </a:lnTo>
                <a:lnTo>
                  <a:pt x="0" y="4114800"/>
                </a:lnTo>
                <a:lnTo>
                  <a:pt x="0" y="0"/>
                </a:lnTo>
                <a:close/>
              </a:path>
            </a:pathLst>
          </a:custGeom>
          <a:blipFill rotWithShape="1">
            <a:blip r:embed="rId7">
              <a:alphaModFix/>
            </a:blip>
            <a:stretch>
              <a:fillRect b="0" l="0" r="0" t="0"/>
            </a:stretch>
          </a:blipFill>
          <a:ln>
            <a:noFill/>
          </a:ln>
        </p:spPr>
      </p:sp>
      <p:sp>
        <p:nvSpPr>
          <p:cNvPr id="400" name="Google Shape;400;p20"/>
          <p:cNvSpPr txBox="1"/>
          <p:nvPr/>
        </p:nvSpPr>
        <p:spPr>
          <a:xfrm>
            <a:off x="3058697" y="773904"/>
            <a:ext cx="13265244" cy="1912575"/>
          </a:xfrm>
          <a:prstGeom prst="rect">
            <a:avLst/>
          </a:prstGeom>
          <a:noFill/>
          <a:ln>
            <a:noFill/>
          </a:ln>
        </p:spPr>
        <p:txBody>
          <a:bodyPr anchorCtr="0" anchor="t" bIns="0" lIns="0" spcFirstLastPara="1" rIns="0" wrap="square" tIns="0">
            <a:spAutoFit/>
          </a:bodyPr>
          <a:lstStyle/>
          <a:p>
            <a:pPr indent="0" lvl="0" marL="0" marR="0" rtl="0" algn="l">
              <a:lnSpc>
                <a:spcPct val="160395"/>
              </a:lnSpc>
              <a:spcBef>
                <a:spcPts val="0"/>
              </a:spcBef>
              <a:spcAft>
                <a:spcPts val="0"/>
              </a:spcAft>
              <a:buNone/>
            </a:pPr>
            <a:r>
              <a:rPr lang="en-US" sz="4800">
                <a:solidFill>
                  <a:srgbClr val="033C5B"/>
                </a:solidFill>
                <a:latin typeface="Arial"/>
                <a:ea typeface="Arial"/>
                <a:cs typeface="Arial"/>
                <a:sym typeface="Arial"/>
              </a:rPr>
              <a:t>Reflection Activity: Implementing the flipped classroom model</a:t>
            </a:r>
            <a:endParaRPr/>
          </a:p>
        </p:txBody>
      </p:sp>
      <p:sp>
        <p:nvSpPr>
          <p:cNvPr id="401" name="Google Shape;401;p20"/>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02" name="Google Shape;402;p20"/>
          <p:cNvSpPr txBox="1"/>
          <p:nvPr/>
        </p:nvSpPr>
        <p:spPr>
          <a:xfrm>
            <a:off x="3200400" y="2781300"/>
            <a:ext cx="11703177" cy="63709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Arial"/>
                <a:ea typeface="Arial"/>
                <a:cs typeface="Arial"/>
                <a:sym typeface="Arial"/>
              </a:rPr>
              <a:t>4. Student engagement:</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How will you ensure students are engaged with pre-class material? List two strategies</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How will you adapt your in-class activities to take advantage of students’ pre-class preparation? </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5. Feedback loop:</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Devise a method for receiving student feedback on the flipped lesson to assess their engagement and understanding </a:t>
            </a:r>
            <a:endParaRPr/>
          </a:p>
          <a:p>
            <a:pPr indent="0" lvl="0" marL="0" marR="0" rtl="0" algn="l">
              <a:spcBef>
                <a:spcPts val="0"/>
              </a:spcBef>
              <a:spcAft>
                <a:spcPts val="0"/>
              </a:spcAft>
              <a:buNone/>
            </a:pPr>
            <a:r>
              <a:rPr b="1" lang="en-US" sz="2400">
                <a:solidFill>
                  <a:schemeClr val="dk1"/>
                </a:solidFill>
                <a:latin typeface="Arial"/>
                <a:ea typeface="Arial"/>
                <a:cs typeface="Arial"/>
                <a:sym typeface="Arial"/>
              </a:rPr>
              <a:t>6. Personal growth: </a:t>
            </a:r>
            <a:endParaRPr/>
          </a:p>
          <a:p>
            <a:pPr indent="-342900" lvl="0" marL="342900" marR="0" rtl="0" algn="l">
              <a:spcBef>
                <a:spcPts val="0"/>
              </a:spcBef>
              <a:spcAft>
                <a:spcPts val="0"/>
              </a:spcAft>
              <a:buClr>
                <a:schemeClr val="dk1"/>
              </a:buClr>
              <a:buSzPts val="2400"/>
              <a:buFont typeface="Arial"/>
              <a:buChar char="•"/>
            </a:pPr>
            <a:r>
              <a:rPr lang="en-US" sz="2400">
                <a:solidFill>
                  <a:schemeClr val="dk1"/>
                </a:solidFill>
                <a:latin typeface="Arial"/>
                <a:ea typeface="Arial"/>
                <a:cs typeface="Arial"/>
                <a:sym typeface="Arial"/>
              </a:rPr>
              <a:t>Reflect on how the process of planning a flipped lesson contributes to your professional development as an educator. </a:t>
            </a:r>
            <a:endParaRPr/>
          </a:p>
          <a:p>
            <a:pPr indent="0" lvl="0" marL="0" marR="0" rtl="0" algn="l">
              <a:spcBef>
                <a:spcPts val="0"/>
              </a:spcBef>
              <a:spcAft>
                <a:spcPts val="0"/>
              </a:spcAft>
              <a:buNone/>
            </a:pPr>
            <a:r>
              <a:t/>
            </a:r>
            <a:endParaRPr sz="2400">
              <a:solidFill>
                <a:schemeClr val="dk1"/>
              </a:solidFill>
              <a:latin typeface="Arial"/>
              <a:ea typeface="Arial"/>
              <a:cs typeface="Arial"/>
              <a:sym typeface="Arial"/>
            </a:endParaRPr>
          </a:p>
          <a:p>
            <a:pPr indent="0" lvl="0" marL="0" marR="0" rtl="0" algn="l">
              <a:spcBef>
                <a:spcPts val="0"/>
              </a:spcBef>
              <a:spcAft>
                <a:spcPts val="0"/>
              </a:spcAft>
              <a:buNone/>
            </a:pPr>
            <a:r>
              <a:rPr lang="en-US" sz="2400">
                <a:solidFill>
                  <a:schemeClr val="dk1"/>
                </a:solidFill>
                <a:latin typeface="Arial"/>
                <a:ea typeface="Arial"/>
                <a:cs typeface="Arial"/>
                <a:sym typeface="Arial"/>
              </a:rPr>
              <a:t>Consider sharing your reflections with a colleague or in a professional learning community. </a:t>
            </a:r>
            <a:br>
              <a:rPr lang="en-US" sz="2400">
                <a:solidFill>
                  <a:schemeClr val="dk1"/>
                </a:solidFill>
                <a:latin typeface="Arial"/>
                <a:ea typeface="Arial"/>
                <a:cs typeface="Arial"/>
                <a:sym typeface="Arial"/>
              </a:rPr>
            </a:br>
            <a:r>
              <a:rPr lang="en-US" sz="2400">
                <a:solidFill>
                  <a:schemeClr val="dk1"/>
                </a:solidFill>
                <a:latin typeface="Arial"/>
                <a:ea typeface="Arial"/>
                <a:cs typeface="Arial"/>
                <a:sym typeface="Arial"/>
              </a:rPr>
              <a:t>How has your perspective on the flipped classroom model changed after this unit? </a:t>
            </a:r>
            <a:endParaRPr/>
          </a:p>
          <a:p>
            <a:pPr indent="0" lvl="0" marL="0" marR="0" rtl="0" algn="l">
              <a:spcBef>
                <a:spcPts val="0"/>
              </a:spcBef>
              <a:spcAft>
                <a:spcPts val="0"/>
              </a:spcAft>
              <a:buNone/>
            </a:pPr>
            <a:r>
              <a:rPr lang="en-US" sz="2400">
                <a:solidFill>
                  <a:schemeClr val="dk1"/>
                </a:solidFill>
                <a:latin typeface="Arial"/>
                <a:ea typeface="Arial"/>
                <a:cs typeface="Arial"/>
                <a:sym typeface="Arial"/>
              </a:rPr>
              <a:t>What is one action you will commit to in order to move towards implementing or improving a flipped classroom approach in your teaching? </a:t>
            </a:r>
            <a:endParaRPr/>
          </a:p>
          <a:p>
            <a:pPr indent="0" lvl="0" marL="0" marR="0" rtl="0" algn="l">
              <a:spcBef>
                <a:spcPts val="0"/>
              </a:spcBef>
              <a:spcAft>
                <a:spcPts val="0"/>
              </a:spcAft>
              <a:buNone/>
            </a:pPr>
            <a:r>
              <a:rPr lang="en-US" sz="2400">
                <a:solidFill>
                  <a:schemeClr val="dk1"/>
                </a:solidFill>
                <a:latin typeface="Arial"/>
                <a:ea typeface="Arial"/>
                <a:cs typeface="Arial"/>
                <a:sym typeface="Arial"/>
              </a:rPr>
              <a:t>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g2c7e5e8067d_0_0"/>
          <p:cNvSpPr txBox="1"/>
          <p:nvPr/>
        </p:nvSpPr>
        <p:spPr>
          <a:xfrm>
            <a:off x="734019" y="1789147"/>
            <a:ext cx="14178000" cy="738900"/>
          </a:xfrm>
          <a:prstGeom prst="rect">
            <a:avLst/>
          </a:prstGeom>
          <a:noFill/>
          <a:ln>
            <a:noFill/>
          </a:ln>
        </p:spPr>
        <p:txBody>
          <a:bodyPr anchorCtr="0" anchor="t" bIns="0" lIns="0" spcFirstLastPara="1" rIns="0" wrap="square" tIns="0">
            <a:spAutoFit/>
          </a:bodyPr>
          <a:lstStyle/>
          <a:p>
            <a:pPr indent="0" lvl="0" marL="0" marR="0" rtl="0" algn="l">
              <a:lnSpc>
                <a:spcPct val="160416"/>
              </a:lnSpc>
              <a:spcBef>
                <a:spcPts val="0"/>
              </a:spcBef>
              <a:spcAft>
                <a:spcPts val="0"/>
              </a:spcAft>
              <a:buNone/>
            </a:pPr>
            <a:r>
              <a:rPr lang="en-US" sz="4800">
                <a:solidFill>
                  <a:srgbClr val="033C5B"/>
                </a:solidFill>
              </a:rPr>
              <a:t>Additional Resources</a:t>
            </a:r>
            <a:endParaRPr/>
          </a:p>
        </p:txBody>
      </p:sp>
      <p:sp>
        <p:nvSpPr>
          <p:cNvPr id="408" name="Google Shape;408;g2c7e5e8067d_0_0"/>
          <p:cNvSpPr/>
          <p:nvPr/>
        </p:nvSpPr>
        <p:spPr>
          <a:xfrm>
            <a:off x="17044742" y="-150232"/>
            <a:ext cx="1246800" cy="89544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g2c7e5e8067d_0_0"/>
          <p:cNvSpPr/>
          <p:nvPr/>
        </p:nvSpPr>
        <p:spPr>
          <a:xfrm rot="-5400000">
            <a:off x="8522400" y="-8522441"/>
            <a:ext cx="1246800" cy="182916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g2c7e5e8067d_0_0"/>
          <p:cNvSpPr/>
          <p:nvPr/>
        </p:nvSpPr>
        <p:spPr>
          <a:xfrm rot="10800000">
            <a:off x="13957626" y="-5982"/>
            <a:ext cx="4333875" cy="4326941"/>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411" name="Google Shape;411;g2c7e5e8067d_0_0"/>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412" name="Google Shape;412;g2c7e5e8067d_0_0"/>
          <p:cNvSpPr txBox="1"/>
          <p:nvPr/>
        </p:nvSpPr>
        <p:spPr>
          <a:xfrm>
            <a:off x="1520250" y="3230800"/>
            <a:ext cx="14886300" cy="48825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rPr>
              <a:t> Books:</a:t>
            </a:r>
            <a:r>
              <a:rPr b="1" lang="en-US" sz="2600">
                <a:solidFill>
                  <a:srgbClr val="121212"/>
                </a:solidFill>
                <a:latin typeface="Arial"/>
                <a:ea typeface="Arial"/>
                <a:cs typeface="Arial"/>
                <a:sym typeface="Arial"/>
              </a:rPr>
              <a:t>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rPr>
              <a:t>“Flip your classroom, reach every student in every class every day”, by Jonathan Bergmann and Aaron Sams </a:t>
            </a:r>
            <a:endParaRPr sz="2600">
              <a:solidFill>
                <a:srgbClr val="121212"/>
              </a:solidFill>
            </a:endParaRPr>
          </a:p>
          <a:p>
            <a:pPr indent="-457200" lvl="0" marL="457200" marR="0" rtl="0" algn="l">
              <a:lnSpc>
                <a:spcPct val="140000"/>
              </a:lnSpc>
              <a:spcBef>
                <a:spcPts val="0"/>
              </a:spcBef>
              <a:spcAft>
                <a:spcPts val="0"/>
              </a:spcAft>
              <a:buClr>
                <a:srgbClr val="121212"/>
              </a:buClr>
              <a:buSzPts val="2600"/>
              <a:buChar char="•"/>
            </a:pPr>
            <a:r>
              <a:rPr lang="en-US" sz="2600">
                <a:solidFill>
                  <a:srgbClr val="121212"/>
                </a:solidFill>
              </a:rPr>
              <a:t>“Flipped learning: a guide for higher education faculty”, by Robert Talbert </a:t>
            </a:r>
            <a:endParaRPr sz="2600">
              <a:solidFill>
                <a:srgbClr val="121212"/>
              </a:solidFill>
            </a:endParaRPr>
          </a:p>
          <a:p>
            <a:pPr indent="0" lvl="0" marL="0" marR="0" rtl="0" algn="l">
              <a:lnSpc>
                <a:spcPct val="140000"/>
              </a:lnSpc>
              <a:spcBef>
                <a:spcPts val="0"/>
              </a:spcBef>
              <a:spcAft>
                <a:spcPts val="0"/>
              </a:spcAft>
              <a:buNone/>
            </a:pPr>
            <a:r>
              <a:rPr b="1" lang="en-US" sz="2600">
                <a:solidFill>
                  <a:srgbClr val="121212"/>
                </a:solidFill>
              </a:rPr>
              <a:t>Websites:</a:t>
            </a:r>
            <a:endParaRPr b="1" sz="2600">
              <a:solidFill>
                <a:srgbClr val="121212"/>
              </a:solidFill>
            </a:endParaRPr>
          </a:p>
          <a:p>
            <a:pPr indent="-393700" lvl="0" marL="457200" marR="0" rtl="0" algn="l">
              <a:lnSpc>
                <a:spcPct val="140000"/>
              </a:lnSpc>
              <a:spcBef>
                <a:spcPts val="0"/>
              </a:spcBef>
              <a:spcAft>
                <a:spcPts val="0"/>
              </a:spcAft>
              <a:buSzPts val="2600"/>
              <a:buChar char="•"/>
            </a:pPr>
            <a:r>
              <a:rPr lang="en-US" sz="2600">
                <a:solidFill>
                  <a:srgbClr val="121212"/>
                </a:solidFill>
              </a:rPr>
              <a:t>The flipped learning network </a:t>
            </a:r>
            <a:r>
              <a:rPr lang="en-US" sz="2600" u="sng">
                <a:solidFill>
                  <a:schemeClr val="hlink"/>
                </a:solidFill>
                <a:hlinkClick r:id="rId4"/>
              </a:rPr>
              <a:t>https://flippedlearning.org/</a:t>
            </a:r>
            <a:r>
              <a:rPr lang="en-US" sz="2600">
                <a:solidFill>
                  <a:srgbClr val="121212"/>
                </a:solidFill>
              </a:rPr>
              <a:t> </a:t>
            </a:r>
            <a:endParaRPr sz="2600">
              <a:solidFill>
                <a:srgbClr val="121212"/>
              </a:solidFill>
            </a:endParaRPr>
          </a:p>
          <a:p>
            <a:pPr indent="-393700" lvl="0" marL="457200" marR="0" rtl="0" algn="l">
              <a:lnSpc>
                <a:spcPct val="140000"/>
              </a:lnSpc>
              <a:spcBef>
                <a:spcPts val="0"/>
              </a:spcBef>
              <a:spcAft>
                <a:spcPts val="0"/>
              </a:spcAft>
              <a:buSzPts val="2600"/>
              <a:buChar char="•"/>
            </a:pPr>
            <a:r>
              <a:rPr lang="en-US" sz="2600">
                <a:solidFill>
                  <a:srgbClr val="121212"/>
                </a:solidFill>
              </a:rPr>
              <a:t>Khan academy </a:t>
            </a:r>
            <a:r>
              <a:rPr lang="en-US" sz="2600" u="sng">
                <a:solidFill>
                  <a:schemeClr val="hlink"/>
                </a:solidFill>
                <a:hlinkClick r:id="rId5"/>
              </a:rPr>
              <a:t>https://tinyurl.com/2bv36uvn</a:t>
            </a:r>
            <a:r>
              <a:rPr lang="en-US" sz="2600">
                <a:solidFill>
                  <a:srgbClr val="121212"/>
                </a:solidFill>
              </a:rPr>
              <a:t> </a:t>
            </a:r>
            <a:endParaRPr sz="2600">
              <a:solidFill>
                <a:srgbClr val="121212"/>
              </a:solidFill>
            </a:endParaRPr>
          </a:p>
          <a:p>
            <a:pPr indent="0" lvl="0" marL="0" marR="0" rtl="0" algn="l">
              <a:lnSpc>
                <a:spcPct val="140000"/>
              </a:lnSpc>
              <a:spcBef>
                <a:spcPts val="0"/>
              </a:spcBef>
              <a:spcAft>
                <a:spcPts val="0"/>
              </a:spcAft>
              <a:buNone/>
            </a:pPr>
            <a:r>
              <a:rPr b="1" lang="en-US" sz="2600">
                <a:solidFill>
                  <a:srgbClr val="121212"/>
                </a:solidFill>
              </a:rPr>
              <a:t>Video creation tools:</a:t>
            </a:r>
            <a:endParaRPr b="1" sz="2600">
              <a:solidFill>
                <a:srgbClr val="121212"/>
              </a:solidFill>
            </a:endParaRPr>
          </a:p>
          <a:p>
            <a:pPr indent="-393700" lvl="0" marL="457200" marR="0" rtl="0" algn="l">
              <a:lnSpc>
                <a:spcPct val="140000"/>
              </a:lnSpc>
              <a:spcBef>
                <a:spcPts val="0"/>
              </a:spcBef>
              <a:spcAft>
                <a:spcPts val="0"/>
              </a:spcAft>
              <a:buClr>
                <a:srgbClr val="121212"/>
              </a:buClr>
              <a:buSzPts val="2600"/>
              <a:buChar char="•"/>
            </a:pPr>
            <a:r>
              <a:rPr lang="en-US" sz="2600">
                <a:solidFill>
                  <a:srgbClr val="121212"/>
                </a:solidFill>
              </a:rPr>
              <a:t>Loom https://www.loom.com/</a:t>
            </a:r>
            <a:endParaRPr/>
          </a:p>
        </p:txBody>
      </p:sp>
      <p:sp>
        <p:nvSpPr>
          <p:cNvPr id="413" name="Google Shape;413;g2c7e5e8067d_0_0"/>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414" name="Google Shape;414;g2c7e5e8067d_0_0"/>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415" name="Google Shape;415;g2c7e5e8067d_0_0"/>
          <p:cNvSpPr txBox="1"/>
          <p:nvPr/>
        </p:nvSpPr>
        <p:spPr>
          <a:xfrm>
            <a:off x="5627065" y="9243317"/>
            <a:ext cx="12041100" cy="819000"/>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16" name="Google Shape;416;g2c7e5e8067d_0_0"/>
          <p:cNvSpPr/>
          <p:nvPr/>
        </p:nvSpPr>
        <p:spPr>
          <a:xfrm rot="5400000">
            <a:off x="9139175" y="173368"/>
            <a:ext cx="9600" cy="17271000"/>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g2c7e5e8067d_0_0"/>
          <p:cNvSpPr txBox="1"/>
          <p:nvPr/>
        </p:nvSpPr>
        <p:spPr>
          <a:xfrm>
            <a:off x="6262864" y="3326274"/>
            <a:ext cx="6477000" cy="708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sp>
        <p:nvSpPr>
          <p:cNvPr id="418" name="Google Shape;418;g2c7e5e8067d_0_0"/>
          <p:cNvSpPr txBox="1"/>
          <p:nvPr/>
        </p:nvSpPr>
        <p:spPr>
          <a:xfrm>
            <a:off x="12039599" y="3326274"/>
            <a:ext cx="50052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0" st="0"/>
                                            </p:txEl>
                                          </p:spTgt>
                                        </p:tgtEl>
                                        <p:attrNameLst>
                                          <p:attrName>style.visibility</p:attrName>
                                        </p:attrNameLst>
                                      </p:cBhvr>
                                      <p:to>
                                        <p:strVal val="visible"/>
                                      </p:to>
                                    </p:set>
                                    <p:animEffect filter="fade" transition="in">
                                      <p:cBhvr>
                                        <p:cTn dur="500"/>
                                        <p:tgtEl>
                                          <p:spTgt spid="41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1" st="1"/>
                                            </p:txEl>
                                          </p:spTgt>
                                        </p:tgtEl>
                                        <p:attrNameLst>
                                          <p:attrName>style.visibility</p:attrName>
                                        </p:attrNameLst>
                                      </p:cBhvr>
                                      <p:to>
                                        <p:strVal val="visible"/>
                                      </p:to>
                                    </p:set>
                                    <p:animEffect filter="fade" transition="in">
                                      <p:cBhvr>
                                        <p:cTn dur="500"/>
                                        <p:tgtEl>
                                          <p:spTgt spid="41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2" st="2"/>
                                            </p:txEl>
                                          </p:spTgt>
                                        </p:tgtEl>
                                        <p:attrNameLst>
                                          <p:attrName>style.visibility</p:attrName>
                                        </p:attrNameLst>
                                      </p:cBhvr>
                                      <p:to>
                                        <p:strVal val="visible"/>
                                      </p:to>
                                    </p:set>
                                    <p:animEffect filter="fade" transition="in">
                                      <p:cBhvr>
                                        <p:cTn dur="500"/>
                                        <p:tgtEl>
                                          <p:spTgt spid="41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3" st="3"/>
                                            </p:txEl>
                                          </p:spTgt>
                                        </p:tgtEl>
                                        <p:attrNameLst>
                                          <p:attrName>style.visibility</p:attrName>
                                        </p:attrNameLst>
                                      </p:cBhvr>
                                      <p:to>
                                        <p:strVal val="visible"/>
                                      </p:to>
                                    </p:set>
                                    <p:animEffect filter="fade" transition="in">
                                      <p:cBhvr>
                                        <p:cTn dur="500"/>
                                        <p:tgtEl>
                                          <p:spTgt spid="41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4" st="4"/>
                                            </p:txEl>
                                          </p:spTgt>
                                        </p:tgtEl>
                                        <p:attrNameLst>
                                          <p:attrName>style.visibility</p:attrName>
                                        </p:attrNameLst>
                                      </p:cBhvr>
                                      <p:to>
                                        <p:strVal val="visible"/>
                                      </p:to>
                                    </p:set>
                                    <p:animEffect filter="fade" transition="in">
                                      <p:cBhvr>
                                        <p:cTn dur="500"/>
                                        <p:tgtEl>
                                          <p:spTgt spid="41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5" st="5"/>
                                            </p:txEl>
                                          </p:spTgt>
                                        </p:tgtEl>
                                        <p:attrNameLst>
                                          <p:attrName>style.visibility</p:attrName>
                                        </p:attrNameLst>
                                      </p:cBhvr>
                                      <p:to>
                                        <p:strVal val="visible"/>
                                      </p:to>
                                    </p:set>
                                    <p:animEffect filter="fade" transition="in">
                                      <p:cBhvr>
                                        <p:cTn dur="500"/>
                                        <p:tgtEl>
                                          <p:spTgt spid="41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6" st="6"/>
                                            </p:txEl>
                                          </p:spTgt>
                                        </p:tgtEl>
                                        <p:attrNameLst>
                                          <p:attrName>style.visibility</p:attrName>
                                        </p:attrNameLst>
                                      </p:cBhvr>
                                      <p:to>
                                        <p:strVal val="visible"/>
                                      </p:to>
                                    </p:set>
                                    <p:animEffect filter="fade" transition="in">
                                      <p:cBhvr>
                                        <p:cTn dur="500"/>
                                        <p:tgtEl>
                                          <p:spTgt spid="41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2">
                                            <p:txEl>
                                              <p:pRg end="7" st="7"/>
                                            </p:txEl>
                                          </p:spTgt>
                                        </p:tgtEl>
                                        <p:attrNameLst>
                                          <p:attrName>style.visibility</p:attrName>
                                        </p:attrNameLst>
                                      </p:cBhvr>
                                      <p:to>
                                        <p:strVal val="visible"/>
                                      </p:to>
                                    </p:set>
                                    <p:animEffect filter="fade" transition="in">
                                      <p:cBhvr>
                                        <p:cTn dur="500"/>
                                        <p:tgtEl>
                                          <p:spTgt spid="41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7">
                                            <p:txEl>
                                              <p:pRg end="0" st="0"/>
                                            </p:txEl>
                                          </p:spTgt>
                                        </p:tgtEl>
                                        <p:attrNameLst>
                                          <p:attrName>style.visibility</p:attrName>
                                        </p:attrNameLst>
                                      </p:cBhvr>
                                      <p:to>
                                        <p:strVal val="visible"/>
                                      </p:to>
                                    </p:set>
                                    <p:animEffect filter="fade" transition="in">
                                      <p:cBhvr>
                                        <p:cTn dur="500"/>
                                        <p:tgtEl>
                                          <p:spTgt spid="41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7">
                                            <p:txEl>
                                              <p:pRg end="1" st="1"/>
                                            </p:txEl>
                                          </p:spTgt>
                                        </p:tgtEl>
                                        <p:attrNameLst>
                                          <p:attrName>style.visibility</p:attrName>
                                        </p:attrNameLst>
                                      </p:cBhvr>
                                      <p:to>
                                        <p:strVal val="visible"/>
                                      </p:to>
                                    </p:set>
                                    <p:animEffect filter="fade" transition="in">
                                      <p:cBhvr>
                                        <p:cTn dur="500"/>
                                        <p:tgtEl>
                                          <p:spTgt spid="41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8">
                                            <p:txEl>
                                              <p:pRg end="0" st="0"/>
                                            </p:txEl>
                                          </p:spTgt>
                                        </p:tgtEl>
                                        <p:attrNameLst>
                                          <p:attrName>style.visibility</p:attrName>
                                        </p:attrNameLst>
                                      </p:cBhvr>
                                      <p:to>
                                        <p:strVal val="visible"/>
                                      </p:to>
                                    </p:set>
                                    <p:animEffect filter="fade" transition="in">
                                      <p:cBhvr>
                                        <p:cTn dur="500"/>
                                        <p:tgtEl>
                                          <p:spTgt spid="418">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08" name="Shape 108"/>
        <p:cNvGrpSpPr/>
        <p:nvPr/>
      </p:nvGrpSpPr>
      <p:grpSpPr>
        <a:xfrm>
          <a:off x="0" y="0"/>
          <a:ext cx="0" cy="0"/>
          <a:chOff x="0" y="0"/>
          <a:chExt cx="0" cy="0"/>
        </a:xfrm>
      </p:grpSpPr>
      <p:sp>
        <p:nvSpPr>
          <p:cNvPr id="109" name="Google Shape;109;p3"/>
          <p:cNvSpPr/>
          <p:nvPr/>
        </p:nvSpPr>
        <p:spPr>
          <a:xfrm>
            <a:off x="17044742" y="-150232"/>
            <a:ext cx="1246758"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3"/>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11" name="Google Shape;111;p3"/>
          <p:cNvSpPr txBox="1"/>
          <p:nvPr/>
        </p:nvSpPr>
        <p:spPr>
          <a:xfrm>
            <a:off x="1028700" y="1095375"/>
            <a:ext cx="12181388" cy="863634"/>
          </a:xfrm>
          <a:prstGeom prst="rect">
            <a:avLst/>
          </a:prstGeom>
          <a:noFill/>
          <a:ln>
            <a:noFill/>
          </a:ln>
        </p:spPr>
        <p:txBody>
          <a:bodyPr anchorCtr="0" anchor="t" bIns="0" lIns="0" spcFirstLastPara="1" rIns="0" wrap="square" tIns="0">
            <a:spAutoFit/>
          </a:bodyPr>
          <a:lstStyle/>
          <a:p>
            <a:pPr indent="0" lvl="0" marL="0" marR="0" rtl="0" algn="l">
              <a:lnSpc>
                <a:spcPct val="240593"/>
              </a:lnSpc>
              <a:spcBef>
                <a:spcPts val="0"/>
              </a:spcBef>
              <a:spcAft>
                <a:spcPts val="0"/>
              </a:spcAft>
              <a:buNone/>
            </a:pPr>
            <a:r>
              <a:rPr b="0" i="0" lang="en-US" sz="3200" u="none" cap="none" strike="noStrike">
                <a:solidFill>
                  <a:srgbClr val="033C5B"/>
                </a:solidFill>
                <a:latin typeface="Arial"/>
                <a:ea typeface="Arial"/>
                <a:cs typeface="Arial"/>
                <a:sym typeface="Arial"/>
              </a:rPr>
              <a:t>Understanding the complexity of the Flipped Classroom Theory</a:t>
            </a:r>
            <a:endParaRPr/>
          </a:p>
        </p:txBody>
      </p:sp>
      <p:sp>
        <p:nvSpPr>
          <p:cNvPr id="112" name="Google Shape;112;p3"/>
          <p:cNvSpPr txBox="1"/>
          <p:nvPr/>
        </p:nvSpPr>
        <p:spPr>
          <a:xfrm>
            <a:off x="1029838" y="2536618"/>
            <a:ext cx="12933064" cy="1359155"/>
          </a:xfrm>
          <a:prstGeom prst="rect">
            <a:avLst/>
          </a:prstGeom>
          <a:noFill/>
          <a:ln>
            <a:noFill/>
          </a:ln>
        </p:spPr>
        <p:txBody>
          <a:bodyPr anchorCtr="0" anchor="t" bIns="0" lIns="0" spcFirstLastPara="1" rIns="0" wrap="square" tIns="0">
            <a:spAutoFit/>
          </a:bodyPr>
          <a:lstStyle/>
          <a:p>
            <a:pPr indent="0" lvl="0" marL="0" marR="0" rtl="0" algn="l">
              <a:lnSpc>
                <a:spcPct val="151625"/>
              </a:lnSpc>
              <a:spcBef>
                <a:spcPts val="0"/>
              </a:spcBef>
              <a:spcAft>
                <a:spcPts val="0"/>
              </a:spcAft>
              <a:buNone/>
            </a:pPr>
            <a:r>
              <a:rPr b="0" i="0" lang="en-US" sz="2400" u="none" cap="none" strike="noStrike">
                <a:solidFill>
                  <a:schemeClr val="dk1"/>
                </a:solidFill>
                <a:latin typeface="Calibri"/>
                <a:ea typeface="Calibri"/>
                <a:cs typeface="Calibri"/>
                <a:sym typeface="Calibri"/>
              </a:rPr>
              <a:t>The flipped classroom is an educational strategy that inverts traditional teaching methods, delivering instructional content outside of the classroom and moving activities, including those that may have traditionally been considered homework, into the classroom.</a:t>
            </a:r>
            <a:endParaRPr b="0" i="0" sz="2400" u="none" cap="none" strike="noStrike">
              <a:solidFill>
                <a:srgbClr val="121212"/>
              </a:solidFill>
              <a:latin typeface="Arial"/>
              <a:ea typeface="Arial"/>
              <a:cs typeface="Arial"/>
              <a:sym typeface="Arial"/>
            </a:endParaRPr>
          </a:p>
        </p:txBody>
      </p:sp>
      <p:sp>
        <p:nvSpPr>
          <p:cNvPr id="113" name="Google Shape;113;p3"/>
          <p:cNvSpPr txBox="1"/>
          <p:nvPr/>
        </p:nvSpPr>
        <p:spPr>
          <a:xfrm>
            <a:off x="1042305" y="4466060"/>
            <a:ext cx="4214091" cy="3693319"/>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i="0" lang="en-US" sz="2599" u="none" cap="none" strike="noStrike">
                <a:solidFill>
                  <a:srgbClr val="121212"/>
                </a:solidFill>
                <a:latin typeface="Arial"/>
                <a:ea typeface="Arial"/>
                <a:cs typeface="Arial"/>
                <a:sym typeface="Arial"/>
              </a:rPr>
              <a:t>Why is it complex?</a:t>
            </a:r>
            <a:br>
              <a:rPr b="1" i="0" lang="en-US" sz="2599" u="none" cap="none" strike="noStrike">
                <a:solidFill>
                  <a:srgbClr val="121212"/>
                </a:solidFill>
                <a:latin typeface="Arial"/>
                <a:ea typeface="Arial"/>
                <a:cs typeface="Arial"/>
                <a:sym typeface="Arial"/>
              </a:rPr>
            </a:br>
            <a:r>
              <a:rPr b="0" i="0" lang="en-US" sz="2599" u="none" cap="none" strike="noStrike">
                <a:solidFill>
                  <a:srgbClr val="121212"/>
                </a:solidFill>
                <a:latin typeface="Arial"/>
                <a:ea typeface="Arial"/>
                <a:cs typeface="Arial"/>
                <a:sym typeface="Arial"/>
              </a:rPr>
              <a:t>Pedagogical Shift</a:t>
            </a:r>
            <a:br>
              <a:rPr b="0" i="0" lang="en-US" sz="2599" u="none" cap="none" strike="noStrike">
                <a:solidFill>
                  <a:srgbClr val="121212"/>
                </a:solidFill>
                <a:latin typeface="Arial"/>
                <a:ea typeface="Arial"/>
                <a:cs typeface="Arial"/>
                <a:sym typeface="Arial"/>
              </a:rPr>
            </a:br>
            <a:r>
              <a:rPr b="0" i="0" lang="en-US" sz="2599" u="none" cap="none" strike="noStrike">
                <a:solidFill>
                  <a:srgbClr val="121212"/>
                </a:solidFill>
                <a:latin typeface="Arial"/>
                <a:ea typeface="Arial"/>
                <a:cs typeface="Arial"/>
                <a:sym typeface="Arial"/>
              </a:rPr>
              <a:t>Preparation</a:t>
            </a:r>
            <a:endParaRPr/>
          </a:p>
          <a:p>
            <a:pPr indent="0" lvl="0" marL="0" marR="0" rtl="0" algn="l">
              <a:lnSpc>
                <a:spcPct val="140015"/>
              </a:lnSpc>
              <a:spcBef>
                <a:spcPts val="0"/>
              </a:spcBef>
              <a:spcAft>
                <a:spcPts val="0"/>
              </a:spcAft>
              <a:buNone/>
            </a:pPr>
            <a:r>
              <a:rPr b="0" i="0" lang="en-US" sz="2599" u="none" cap="none" strike="noStrike">
                <a:solidFill>
                  <a:srgbClr val="121212"/>
                </a:solidFill>
                <a:latin typeface="Arial"/>
                <a:ea typeface="Arial"/>
                <a:cs typeface="Arial"/>
                <a:sym typeface="Arial"/>
              </a:rPr>
              <a:t>Student Adjustment </a:t>
            </a:r>
            <a:endParaRPr/>
          </a:p>
          <a:p>
            <a:pPr indent="0" lvl="0" marL="0" marR="0" rtl="0" algn="l">
              <a:lnSpc>
                <a:spcPct val="140015"/>
              </a:lnSpc>
              <a:spcBef>
                <a:spcPts val="0"/>
              </a:spcBef>
              <a:spcAft>
                <a:spcPts val="0"/>
              </a:spcAft>
              <a:buNone/>
            </a:pPr>
            <a:r>
              <a:rPr b="0" i="0" lang="en-US" sz="2599" u="none" cap="none" strike="noStrike">
                <a:solidFill>
                  <a:srgbClr val="121212"/>
                </a:solidFill>
                <a:latin typeface="Arial"/>
                <a:ea typeface="Arial"/>
                <a:cs typeface="Arial"/>
                <a:sym typeface="Arial"/>
              </a:rPr>
              <a:t>Equity </a:t>
            </a:r>
            <a:endParaRPr/>
          </a:p>
          <a:p>
            <a:pPr indent="0" lvl="0" marL="0" marR="0" rtl="0" algn="l">
              <a:lnSpc>
                <a:spcPct val="140015"/>
              </a:lnSpc>
              <a:spcBef>
                <a:spcPts val="0"/>
              </a:spcBef>
              <a:spcAft>
                <a:spcPts val="0"/>
              </a:spcAft>
              <a:buNone/>
            </a:pPr>
            <a:r>
              <a:rPr b="0" i="0" lang="en-US" sz="2599" u="none" cap="none" strike="noStrike">
                <a:solidFill>
                  <a:srgbClr val="121212"/>
                </a:solidFill>
                <a:latin typeface="Arial"/>
                <a:ea typeface="Arial"/>
                <a:cs typeface="Arial"/>
                <a:sym typeface="Arial"/>
              </a:rPr>
              <a:t>Assessment </a:t>
            </a:r>
            <a:endParaRPr/>
          </a:p>
          <a:p>
            <a:pPr indent="0" lvl="0" marL="0" marR="0" rtl="0" algn="l">
              <a:lnSpc>
                <a:spcPct val="140015"/>
              </a:lnSpc>
              <a:spcBef>
                <a:spcPts val="0"/>
              </a:spcBef>
              <a:spcAft>
                <a:spcPts val="0"/>
              </a:spcAft>
              <a:buNone/>
            </a:pPr>
            <a:r>
              <a:rPr b="0" i="0" lang="en-US" sz="2599" u="none" cap="none" strike="noStrike">
                <a:solidFill>
                  <a:srgbClr val="121212"/>
                </a:solidFill>
                <a:latin typeface="Arial"/>
                <a:ea typeface="Arial"/>
                <a:cs typeface="Arial"/>
                <a:sym typeface="Arial"/>
              </a:rPr>
              <a:t>Engagement </a:t>
            </a:r>
            <a:endParaRPr/>
          </a:p>
          <a:p>
            <a:pPr indent="0" lvl="0" marL="0" marR="0" rtl="0" algn="l">
              <a:lnSpc>
                <a:spcPct val="140015"/>
              </a:lnSpc>
              <a:spcBef>
                <a:spcPts val="0"/>
              </a:spcBef>
              <a:spcAft>
                <a:spcPts val="0"/>
              </a:spcAft>
              <a:buNone/>
            </a:pPr>
            <a:r>
              <a:t/>
            </a:r>
            <a:endParaRPr b="0" i="0" sz="2599" u="none" cap="none" strike="noStrike">
              <a:solidFill>
                <a:srgbClr val="121212"/>
              </a:solidFill>
              <a:latin typeface="Arial"/>
              <a:ea typeface="Arial"/>
              <a:cs typeface="Arial"/>
              <a:sym typeface="Arial"/>
            </a:endParaRPr>
          </a:p>
        </p:txBody>
      </p:sp>
      <p:sp>
        <p:nvSpPr>
          <p:cNvPr id="114" name="Google Shape;114;p3"/>
          <p:cNvSpPr txBox="1"/>
          <p:nvPr/>
        </p:nvSpPr>
        <p:spPr>
          <a:xfrm>
            <a:off x="5475091" y="4466060"/>
            <a:ext cx="4214091" cy="1846659"/>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i="0" lang="en-US" sz="2599" u="none" cap="none" strike="noStrike">
                <a:solidFill>
                  <a:srgbClr val="121212"/>
                </a:solidFill>
                <a:latin typeface="Arial"/>
                <a:ea typeface="Arial"/>
                <a:cs typeface="Arial"/>
                <a:sym typeface="Arial"/>
              </a:rPr>
              <a:t>Potential Benefits: </a:t>
            </a:r>
            <a:endParaRPr/>
          </a:p>
          <a:p>
            <a:pPr indent="0" lvl="0" marL="0" marR="0" rtl="0" algn="l">
              <a:lnSpc>
                <a:spcPct val="140015"/>
              </a:lnSpc>
              <a:spcBef>
                <a:spcPts val="0"/>
              </a:spcBef>
              <a:spcAft>
                <a:spcPts val="0"/>
              </a:spcAft>
              <a:buNone/>
            </a:pPr>
            <a:r>
              <a:rPr b="0" i="0" lang="en-US" sz="2599" u="none" cap="none" strike="noStrike">
                <a:solidFill>
                  <a:srgbClr val="121212"/>
                </a:solidFill>
                <a:latin typeface="Arial"/>
                <a:ea typeface="Arial"/>
                <a:cs typeface="Arial"/>
                <a:sym typeface="Arial"/>
              </a:rPr>
              <a:t>Enhanced Engagement </a:t>
            </a:r>
            <a:endParaRPr/>
          </a:p>
          <a:p>
            <a:pPr indent="0" lvl="0" marL="0" marR="0" rtl="0" algn="l">
              <a:lnSpc>
                <a:spcPct val="140015"/>
              </a:lnSpc>
              <a:spcBef>
                <a:spcPts val="0"/>
              </a:spcBef>
              <a:spcAft>
                <a:spcPts val="0"/>
              </a:spcAft>
              <a:buNone/>
            </a:pPr>
            <a:r>
              <a:rPr b="0" i="0" lang="en-US" sz="2599" u="none" cap="none" strike="noStrike">
                <a:solidFill>
                  <a:srgbClr val="121212"/>
                </a:solidFill>
                <a:latin typeface="Arial"/>
                <a:ea typeface="Arial"/>
                <a:cs typeface="Arial"/>
                <a:sym typeface="Arial"/>
              </a:rPr>
              <a:t>Classroom Interaction</a:t>
            </a:r>
            <a:endParaRPr/>
          </a:p>
          <a:p>
            <a:pPr indent="0" lvl="0" marL="0" marR="0" rtl="0" algn="l">
              <a:lnSpc>
                <a:spcPct val="140015"/>
              </a:lnSpc>
              <a:spcBef>
                <a:spcPts val="0"/>
              </a:spcBef>
              <a:spcAft>
                <a:spcPts val="0"/>
              </a:spcAft>
              <a:buNone/>
            </a:pPr>
            <a:r>
              <a:rPr b="0" i="0" lang="en-US" sz="2599" u="none" cap="none" strike="noStrike">
                <a:solidFill>
                  <a:srgbClr val="121212"/>
                </a:solidFill>
                <a:latin typeface="Arial"/>
                <a:ea typeface="Arial"/>
                <a:cs typeface="Arial"/>
                <a:sym typeface="Arial"/>
              </a:rPr>
              <a:t>Personalized Learning </a:t>
            </a:r>
            <a:endParaRPr/>
          </a:p>
        </p:txBody>
      </p:sp>
      <p:sp>
        <p:nvSpPr>
          <p:cNvPr id="115" name="Google Shape;115;p3"/>
          <p:cNvSpPr/>
          <p:nvPr/>
        </p:nvSpPr>
        <p:spPr>
          <a:xfrm>
            <a:off x="16826047" y="607663"/>
            <a:ext cx="842075" cy="842075"/>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3"/>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117" name="Google Shape;117;p3"/>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118" name="Google Shape;118;p3"/>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0" i="0" lang="en-US" sz="1400" u="none" cap="none" strike="noStrik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19" name="Google Shape;119;p3"/>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3"/>
          <p:cNvSpPr txBox="1"/>
          <p:nvPr/>
        </p:nvSpPr>
        <p:spPr>
          <a:xfrm>
            <a:off x="10902758" y="4450357"/>
            <a:ext cx="3059007"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600" u="none" cap="none" strike="noStrike">
                <a:solidFill>
                  <a:schemeClr val="dk1"/>
                </a:solidFill>
                <a:latin typeface="Arial"/>
                <a:ea typeface="Arial"/>
                <a:cs typeface="Arial"/>
                <a:sym typeface="Arial"/>
              </a:rPr>
              <a:t>Educators Should: </a:t>
            </a:r>
            <a:endParaRPr/>
          </a:p>
          <a:p>
            <a:pPr indent="0" lvl="0" marL="0" marR="0" rtl="0" algn="l">
              <a:spcBef>
                <a:spcPts val="0"/>
              </a:spcBef>
              <a:spcAft>
                <a:spcPts val="0"/>
              </a:spcAft>
              <a:buNone/>
            </a:pPr>
            <a:r>
              <a:rPr lang="en-US" sz="2550">
                <a:solidFill>
                  <a:schemeClr val="dk1"/>
                </a:solidFill>
                <a:latin typeface="Arial"/>
                <a:ea typeface="Arial"/>
                <a:cs typeface="Arial"/>
                <a:sym typeface="Arial"/>
              </a:rPr>
              <a:t>Star Small</a:t>
            </a:r>
            <a:endParaRPr/>
          </a:p>
          <a:p>
            <a:pPr indent="0" lvl="0" marL="0" marR="0" rtl="0" algn="l">
              <a:spcBef>
                <a:spcPts val="0"/>
              </a:spcBef>
              <a:spcAft>
                <a:spcPts val="0"/>
              </a:spcAft>
              <a:buNone/>
            </a:pPr>
            <a:r>
              <a:rPr lang="en-US" sz="2550">
                <a:solidFill>
                  <a:schemeClr val="dk1"/>
                </a:solidFill>
                <a:latin typeface="Arial"/>
                <a:ea typeface="Arial"/>
                <a:cs typeface="Arial"/>
                <a:sym typeface="Arial"/>
              </a:rPr>
              <a:t>Provide Clear Instructions </a:t>
            </a:r>
            <a:endParaRPr/>
          </a:p>
          <a:p>
            <a:pPr indent="0" lvl="0" marL="0" marR="0" rtl="0" algn="l">
              <a:spcBef>
                <a:spcPts val="0"/>
              </a:spcBef>
              <a:spcAft>
                <a:spcPts val="0"/>
              </a:spcAft>
              <a:buNone/>
            </a:pPr>
            <a:r>
              <a:rPr lang="en-US" sz="2550">
                <a:solidFill>
                  <a:schemeClr val="dk1"/>
                </a:solidFill>
                <a:latin typeface="Arial"/>
                <a:ea typeface="Arial"/>
                <a:cs typeface="Arial"/>
                <a:sym typeface="Arial"/>
              </a:rPr>
              <a:t>Gather Feedback</a:t>
            </a:r>
            <a:endParaRPr/>
          </a:p>
          <a:p>
            <a:pPr indent="0" lvl="0" marL="0" marR="0" rtl="0" algn="l">
              <a:spcBef>
                <a:spcPts val="0"/>
              </a:spcBef>
              <a:spcAft>
                <a:spcPts val="0"/>
              </a:spcAft>
              <a:buNone/>
            </a:pPr>
            <a:r>
              <a:rPr lang="en-US" sz="2550">
                <a:solidFill>
                  <a:schemeClr val="dk1"/>
                </a:solidFill>
                <a:latin typeface="Arial"/>
                <a:ea typeface="Arial"/>
                <a:cs typeface="Arial"/>
                <a:sym typeface="Arial"/>
              </a:rPr>
              <a:t>Collaborate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500"/>
                                        <p:tgtEl>
                                          <p:spTgt spid="11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500"/>
                                        <p:tgtEl>
                                          <p:spTgt spid="1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500"/>
                                        <p:tgtEl>
                                          <p:spTgt spid="12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4"/>
          <p:cNvSpPr/>
          <p:nvPr/>
        </p:nvSpPr>
        <p:spPr>
          <a:xfrm>
            <a:off x="17041242" y="-2062956"/>
            <a:ext cx="1246758" cy="10437232"/>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4"/>
          <p:cNvSpPr/>
          <p:nvPr/>
        </p:nvSpPr>
        <p:spPr>
          <a:xfrm>
            <a:off x="-213919" y="-2717471"/>
            <a:ext cx="623379" cy="1434845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4"/>
          <p:cNvSpPr/>
          <p:nvPr/>
        </p:nvSpPr>
        <p:spPr>
          <a:xfrm rot="-5400000">
            <a:off x="8522371" y="-8522371"/>
            <a:ext cx="1246758" cy="18291501"/>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4"/>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29" name="Google Shape;129;p4"/>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30" name="Google Shape;130;p4"/>
          <p:cNvSpPr/>
          <p:nvPr/>
        </p:nvSpPr>
        <p:spPr>
          <a:xfrm>
            <a:off x="385667" y="409460"/>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4"/>
          <p:cNvSpPr/>
          <p:nvPr/>
        </p:nvSpPr>
        <p:spPr>
          <a:xfrm>
            <a:off x="17469080" y="9464579"/>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4"/>
          <p:cNvSpPr txBox="1"/>
          <p:nvPr/>
        </p:nvSpPr>
        <p:spPr>
          <a:xfrm>
            <a:off x="818920" y="1579139"/>
            <a:ext cx="12181388" cy="1055995"/>
          </a:xfrm>
          <a:prstGeom prst="rect">
            <a:avLst/>
          </a:prstGeom>
          <a:noFill/>
          <a:ln>
            <a:noFill/>
          </a:ln>
        </p:spPr>
        <p:txBody>
          <a:bodyPr anchorCtr="0" anchor="t" bIns="0" lIns="0" spcFirstLastPara="1" rIns="0" wrap="square" tIns="0">
            <a:spAutoFit/>
          </a:bodyPr>
          <a:lstStyle/>
          <a:p>
            <a:pPr indent="0" lvl="0" marL="0" marR="0" rtl="0" algn="l">
              <a:lnSpc>
                <a:spcPct val="302468"/>
              </a:lnSpc>
              <a:spcBef>
                <a:spcPts val="0"/>
              </a:spcBef>
              <a:spcAft>
                <a:spcPts val="0"/>
              </a:spcAft>
              <a:buNone/>
            </a:pPr>
            <a:r>
              <a:rPr lang="en-US" sz="3200">
                <a:solidFill>
                  <a:srgbClr val="033C5B"/>
                </a:solidFill>
                <a:latin typeface="Arial"/>
                <a:ea typeface="Arial"/>
                <a:cs typeface="Arial"/>
                <a:sym typeface="Arial"/>
              </a:rPr>
              <a:t>Evaluating the Current teaching Practice</a:t>
            </a:r>
            <a:endParaRPr/>
          </a:p>
        </p:txBody>
      </p:sp>
      <p:sp>
        <p:nvSpPr>
          <p:cNvPr id="133" name="Google Shape;133;p4"/>
          <p:cNvSpPr txBox="1"/>
          <p:nvPr/>
        </p:nvSpPr>
        <p:spPr>
          <a:xfrm>
            <a:off x="1028700" y="3024399"/>
            <a:ext cx="15354300" cy="5539978"/>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US" sz="2600">
                <a:solidFill>
                  <a:srgbClr val="121212"/>
                </a:solidFill>
                <a:latin typeface="Arial"/>
                <a:ea typeface="Arial"/>
                <a:cs typeface="Arial"/>
                <a:sym typeface="Arial"/>
              </a:rPr>
              <a:t>Evaluating current teaching practices is essential before transitioning to a flipped classroom model. This evaluation helps in understanding the effectiveness of current methods and identifying potential areas for integration of the  flipped model. </a:t>
            </a:r>
            <a:endParaRPr/>
          </a:p>
          <a:p>
            <a:pPr indent="0" lvl="0" marL="0" marR="0" rtl="0" algn="l">
              <a:lnSpc>
                <a:spcPct val="140000"/>
              </a:lnSpc>
              <a:spcBef>
                <a:spcPts val="0"/>
              </a:spcBef>
              <a:spcAft>
                <a:spcPts val="0"/>
              </a:spcAft>
              <a:buNone/>
            </a:pPr>
            <a:r>
              <a:t/>
            </a:r>
            <a:endParaRPr sz="2600">
              <a:solidFill>
                <a:srgbClr val="121212"/>
              </a:solidFill>
              <a:latin typeface="Arial"/>
              <a:ea typeface="Arial"/>
              <a:cs typeface="Arial"/>
              <a:sym typeface="Arial"/>
            </a:endParaRPr>
          </a:p>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Key Considerations for Evaluation:</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Student Engagement</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Content Delivery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Accessibility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Homework and Assignments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Assessment Effectiveness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Teacher-Student Interaction</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Technology Integration</a:t>
            </a:r>
            <a:endParaRPr/>
          </a:p>
        </p:txBody>
      </p:sp>
      <p:sp>
        <p:nvSpPr>
          <p:cNvPr id="134" name="Google Shape;134;p4"/>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35" name="Google Shape;135;p4"/>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36" name="Google Shape;136;p4"/>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7" name="Google Shape;137;p4"/>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8" name="Google Shape;138;p4"/>
          <p:cNvPicPr preferRelativeResize="0"/>
          <p:nvPr/>
        </p:nvPicPr>
        <p:blipFill rotWithShape="1">
          <a:blip r:embed="rId6">
            <a:alphaModFix/>
          </a:blip>
          <a:srcRect b="0" l="0" r="0" t="0"/>
          <a:stretch/>
        </p:blipFill>
        <p:spPr>
          <a:xfrm>
            <a:off x="13000308" y="5334595"/>
            <a:ext cx="2532649" cy="281848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5"/>
          <p:cNvSpPr/>
          <p:nvPr/>
        </p:nvSpPr>
        <p:spPr>
          <a:xfrm>
            <a:off x="17041242" y="-2062956"/>
            <a:ext cx="1246758" cy="10437232"/>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5"/>
          <p:cNvSpPr/>
          <p:nvPr/>
        </p:nvSpPr>
        <p:spPr>
          <a:xfrm>
            <a:off x="-213919" y="-2717471"/>
            <a:ext cx="623379" cy="1434845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5"/>
          <p:cNvSpPr/>
          <p:nvPr/>
        </p:nvSpPr>
        <p:spPr>
          <a:xfrm rot="-5400000">
            <a:off x="8522371" y="-8522371"/>
            <a:ext cx="1246758" cy="18291501"/>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5"/>
          <p:cNvSpPr/>
          <p:nvPr/>
        </p:nvSpPr>
        <p:spPr>
          <a:xfrm rot="-5400000">
            <a:off x="17469080" y="0"/>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47" name="Google Shape;147;p5"/>
          <p:cNvSpPr/>
          <p:nvPr/>
        </p:nvSpPr>
        <p:spPr>
          <a:xfrm rot="5400000">
            <a:off x="0" y="9464579"/>
            <a:ext cx="818920" cy="818920"/>
          </a:xfrm>
          <a:custGeom>
            <a:rect b="b" l="l" r="r" t="t"/>
            <a:pathLst>
              <a:path extrusionOk="0" h="818920" w="818920">
                <a:moveTo>
                  <a:pt x="0" y="0"/>
                </a:moveTo>
                <a:lnTo>
                  <a:pt x="818920" y="0"/>
                </a:lnTo>
                <a:lnTo>
                  <a:pt x="818920" y="818920"/>
                </a:lnTo>
                <a:lnTo>
                  <a:pt x="0" y="818920"/>
                </a:lnTo>
                <a:lnTo>
                  <a:pt x="0" y="0"/>
                </a:lnTo>
                <a:close/>
              </a:path>
            </a:pathLst>
          </a:custGeom>
          <a:blipFill rotWithShape="1">
            <a:blip r:embed="rId3">
              <a:alphaModFix/>
            </a:blip>
            <a:stretch>
              <a:fillRect b="0" l="0" r="0" t="0"/>
            </a:stretch>
          </a:blipFill>
          <a:ln>
            <a:noFill/>
          </a:ln>
        </p:spPr>
      </p:sp>
      <p:sp>
        <p:nvSpPr>
          <p:cNvPr id="148" name="Google Shape;148;p5"/>
          <p:cNvSpPr/>
          <p:nvPr/>
        </p:nvSpPr>
        <p:spPr>
          <a:xfrm>
            <a:off x="385667" y="409460"/>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5"/>
          <p:cNvSpPr/>
          <p:nvPr/>
        </p:nvSpPr>
        <p:spPr>
          <a:xfrm>
            <a:off x="17469080" y="9464579"/>
            <a:ext cx="433253" cy="433253"/>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5"/>
          <p:cNvSpPr txBox="1"/>
          <p:nvPr/>
        </p:nvSpPr>
        <p:spPr>
          <a:xfrm>
            <a:off x="818920" y="1579139"/>
            <a:ext cx="12181388" cy="1055995"/>
          </a:xfrm>
          <a:prstGeom prst="rect">
            <a:avLst/>
          </a:prstGeom>
          <a:noFill/>
          <a:ln>
            <a:noFill/>
          </a:ln>
        </p:spPr>
        <p:txBody>
          <a:bodyPr anchorCtr="0" anchor="t" bIns="0" lIns="0" spcFirstLastPara="1" rIns="0" wrap="square" tIns="0">
            <a:spAutoFit/>
          </a:bodyPr>
          <a:lstStyle/>
          <a:p>
            <a:pPr indent="0" lvl="0" marL="0" marR="0" rtl="0" algn="l">
              <a:lnSpc>
                <a:spcPct val="302468"/>
              </a:lnSpc>
              <a:spcBef>
                <a:spcPts val="0"/>
              </a:spcBef>
              <a:spcAft>
                <a:spcPts val="0"/>
              </a:spcAft>
              <a:buNone/>
            </a:pPr>
            <a:r>
              <a:rPr lang="en-US" sz="3200">
                <a:solidFill>
                  <a:srgbClr val="033C5B"/>
                </a:solidFill>
                <a:latin typeface="Arial"/>
                <a:ea typeface="Arial"/>
                <a:cs typeface="Arial"/>
                <a:sym typeface="Arial"/>
              </a:rPr>
              <a:t>Evaluating the Current teaching Practice</a:t>
            </a:r>
            <a:endParaRPr/>
          </a:p>
        </p:txBody>
      </p:sp>
      <p:sp>
        <p:nvSpPr>
          <p:cNvPr id="151" name="Google Shape;151;p5"/>
          <p:cNvSpPr txBox="1"/>
          <p:nvPr/>
        </p:nvSpPr>
        <p:spPr>
          <a:xfrm>
            <a:off x="1143000" y="3567138"/>
            <a:ext cx="7429500" cy="3231654"/>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chemeClr val="dk1"/>
                </a:solidFill>
                <a:latin typeface="Arial"/>
                <a:ea typeface="Arial"/>
                <a:cs typeface="Arial"/>
                <a:sym typeface="Arial"/>
              </a:rPr>
              <a:t>Steps to Evaluate: </a:t>
            </a:r>
            <a:br>
              <a:rPr b="1" lang="en-US" sz="2600">
                <a:solidFill>
                  <a:schemeClr val="dk1"/>
                </a:solidFill>
                <a:latin typeface="Arial"/>
                <a:ea typeface="Arial"/>
                <a:cs typeface="Arial"/>
                <a:sym typeface="Arial"/>
              </a:rPr>
            </a:br>
            <a:endParaRPr b="1" sz="2600">
              <a:solidFill>
                <a:schemeClr val="dk1"/>
              </a:solidFill>
              <a:latin typeface="Arial"/>
              <a:ea typeface="Arial"/>
              <a:cs typeface="Arial"/>
              <a:sym typeface="Arial"/>
            </a:endParaRPr>
          </a:p>
          <a:p>
            <a:pPr indent="-457200" lvl="0" marL="457200" marR="0" rtl="0" algn="l">
              <a:lnSpc>
                <a:spcPct val="140000"/>
              </a:lnSpc>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Conduct surveys or interviews with students </a:t>
            </a:r>
            <a:endParaRPr/>
          </a:p>
          <a:p>
            <a:pPr indent="-457200" lvl="0" marL="457200" marR="0" rtl="0" algn="l">
              <a:lnSpc>
                <a:spcPct val="140000"/>
              </a:lnSpc>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Review past assessment results for patterns </a:t>
            </a:r>
            <a:endParaRPr/>
          </a:p>
          <a:p>
            <a:pPr indent="-457200" lvl="0" marL="457200" marR="0" rtl="0" algn="l">
              <a:lnSpc>
                <a:spcPct val="140000"/>
              </a:lnSpc>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Reflect on classroom management </a:t>
            </a:r>
            <a:endParaRPr/>
          </a:p>
          <a:p>
            <a:pPr indent="-457200" lvl="0" marL="457200" marR="0" rtl="0" algn="l">
              <a:lnSpc>
                <a:spcPct val="140000"/>
              </a:lnSpc>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Analyze the availability and utilization of technology </a:t>
            </a:r>
            <a:endParaRPr/>
          </a:p>
        </p:txBody>
      </p:sp>
      <p:sp>
        <p:nvSpPr>
          <p:cNvPr id="152" name="Google Shape;152;p5"/>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53" name="Google Shape;153;p5"/>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54" name="Google Shape;154;p5"/>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55" name="Google Shape;155;p5"/>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5"/>
          <p:cNvSpPr txBox="1"/>
          <p:nvPr/>
        </p:nvSpPr>
        <p:spPr>
          <a:xfrm>
            <a:off x="9485017" y="3567138"/>
            <a:ext cx="7030582"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Implementing Change Based on Evaluation:</a:t>
            </a:r>
            <a:br>
              <a:rPr b="1" lang="en-US" sz="2600">
                <a:solidFill>
                  <a:schemeClr val="dk1"/>
                </a:solidFill>
                <a:latin typeface="Arial"/>
                <a:ea typeface="Arial"/>
                <a:cs typeface="Arial"/>
                <a:sym typeface="Arial"/>
              </a:rPr>
            </a:br>
            <a:endParaRPr b="1" sz="26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Develop a plan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Consider pilot programs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Seek feedback from students and other educators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60" name="Shape 160"/>
        <p:cNvGrpSpPr/>
        <p:nvPr/>
      </p:nvGrpSpPr>
      <p:grpSpPr>
        <a:xfrm>
          <a:off x="0" y="0"/>
          <a:ext cx="0" cy="0"/>
          <a:chOff x="0" y="0"/>
          <a:chExt cx="0" cy="0"/>
        </a:xfrm>
      </p:grpSpPr>
      <p:sp>
        <p:nvSpPr>
          <p:cNvPr id="161" name="Google Shape;161;p6"/>
          <p:cNvSpPr/>
          <p:nvPr/>
        </p:nvSpPr>
        <p:spPr>
          <a:xfrm>
            <a:off x="0" y="0"/>
            <a:ext cx="9144000" cy="880406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6"/>
          <p:cNvSpPr/>
          <p:nvPr/>
        </p:nvSpPr>
        <p:spPr>
          <a:xfrm>
            <a:off x="0" y="1157630"/>
            <a:ext cx="9144000" cy="7646437"/>
          </a:xfrm>
          <a:custGeom>
            <a:rect b="b" l="l" r="r" t="t"/>
            <a:pathLst>
              <a:path extrusionOk="0" h="5310026" w="6350000">
                <a:moveTo>
                  <a:pt x="6350000" y="5310026"/>
                </a:moveTo>
                <a:lnTo>
                  <a:pt x="0" y="5310026"/>
                </a:lnTo>
                <a:lnTo>
                  <a:pt x="0" y="0"/>
                </a:lnTo>
                <a:lnTo>
                  <a:pt x="6350000" y="5310026"/>
                </a:lnTo>
                <a:close/>
              </a:path>
            </a:pathLst>
          </a:custGeom>
          <a:solidFill>
            <a:srgbClr val="053249"/>
          </a:solidFill>
          <a:ln>
            <a:noFill/>
          </a:ln>
        </p:spPr>
      </p:sp>
      <p:sp>
        <p:nvSpPr>
          <p:cNvPr id="163" name="Google Shape;163;p6"/>
          <p:cNvSpPr/>
          <p:nvPr/>
        </p:nvSpPr>
        <p:spPr>
          <a:xfrm flipH="1">
            <a:off x="-117412" y="6453106"/>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3">
              <a:alphaModFix/>
            </a:blip>
            <a:stretch>
              <a:fillRect b="0" l="0" r="0" t="0"/>
            </a:stretch>
          </a:blipFill>
          <a:ln>
            <a:noFill/>
          </a:ln>
        </p:spPr>
      </p:sp>
      <p:sp>
        <p:nvSpPr>
          <p:cNvPr id="164" name="Google Shape;164;p6"/>
          <p:cNvSpPr/>
          <p:nvPr/>
        </p:nvSpPr>
        <p:spPr>
          <a:xfrm flipH="1" rot="10800000">
            <a:off x="5310106" y="0"/>
            <a:ext cx="3833894" cy="3833894"/>
          </a:xfrm>
          <a:custGeom>
            <a:rect b="b" l="l" r="r" t="t"/>
            <a:pathLst>
              <a:path extrusionOk="0" h="3833894" w="3833894">
                <a:moveTo>
                  <a:pt x="3833894" y="0"/>
                </a:moveTo>
                <a:lnTo>
                  <a:pt x="0" y="0"/>
                </a:lnTo>
                <a:lnTo>
                  <a:pt x="0" y="3833894"/>
                </a:lnTo>
                <a:lnTo>
                  <a:pt x="3833894" y="3833894"/>
                </a:lnTo>
                <a:lnTo>
                  <a:pt x="3833894" y="0"/>
                </a:lnTo>
                <a:close/>
              </a:path>
            </a:pathLst>
          </a:custGeom>
          <a:blipFill rotWithShape="1">
            <a:blip r:embed="rId4">
              <a:alphaModFix/>
            </a:blip>
            <a:stretch>
              <a:fillRect b="0" l="0" r="0" t="0"/>
            </a:stretch>
          </a:blipFill>
          <a:ln>
            <a:noFill/>
          </a:ln>
        </p:spPr>
      </p:sp>
      <p:sp>
        <p:nvSpPr>
          <p:cNvPr id="165" name="Google Shape;165;p6"/>
          <p:cNvSpPr/>
          <p:nvPr/>
        </p:nvSpPr>
        <p:spPr>
          <a:xfrm>
            <a:off x="2055984" y="2208406"/>
            <a:ext cx="5032033" cy="5870189"/>
          </a:xfrm>
          <a:custGeom>
            <a:rect b="b" l="l" r="r" t="t"/>
            <a:pathLst>
              <a:path extrusionOk="0" h="5870189" w="5032033">
                <a:moveTo>
                  <a:pt x="0" y="0"/>
                </a:moveTo>
                <a:lnTo>
                  <a:pt x="5032032" y="0"/>
                </a:lnTo>
                <a:lnTo>
                  <a:pt x="5032032" y="5870188"/>
                </a:lnTo>
                <a:lnTo>
                  <a:pt x="0" y="5870188"/>
                </a:lnTo>
                <a:lnTo>
                  <a:pt x="0" y="0"/>
                </a:lnTo>
                <a:close/>
              </a:path>
            </a:pathLst>
          </a:custGeom>
          <a:blipFill rotWithShape="1">
            <a:blip r:embed="rId5">
              <a:alphaModFix/>
            </a:blip>
            <a:stretch>
              <a:fillRect b="0" l="-37541" r="-37541" t="0"/>
            </a:stretch>
          </a:blipFill>
          <a:ln>
            <a:noFill/>
          </a:ln>
        </p:spPr>
      </p:sp>
      <p:sp>
        <p:nvSpPr>
          <p:cNvPr id="166" name="Google Shape;166;p6"/>
          <p:cNvSpPr txBox="1"/>
          <p:nvPr/>
        </p:nvSpPr>
        <p:spPr>
          <a:xfrm>
            <a:off x="9613815" y="685839"/>
            <a:ext cx="8054305" cy="971228"/>
          </a:xfrm>
          <a:prstGeom prst="rect">
            <a:avLst/>
          </a:prstGeom>
          <a:noFill/>
          <a:ln>
            <a:noFill/>
          </a:ln>
        </p:spPr>
        <p:txBody>
          <a:bodyPr anchorCtr="0" anchor="t" bIns="0" lIns="0" spcFirstLastPara="1" rIns="0" wrap="square" tIns="0">
            <a:spAutoFit/>
          </a:bodyPr>
          <a:lstStyle/>
          <a:p>
            <a:pPr indent="0" lvl="0" marL="0" marR="0" rtl="0" algn="l">
              <a:lnSpc>
                <a:spcPct val="128333"/>
              </a:lnSpc>
              <a:spcBef>
                <a:spcPts val="0"/>
              </a:spcBef>
              <a:spcAft>
                <a:spcPts val="0"/>
              </a:spcAft>
              <a:buNone/>
            </a:pPr>
            <a:r>
              <a:rPr lang="en-US" sz="6000">
                <a:solidFill>
                  <a:srgbClr val="033C5B"/>
                </a:solidFill>
                <a:latin typeface="Arial"/>
                <a:ea typeface="Arial"/>
                <a:cs typeface="Arial"/>
                <a:sym typeface="Arial"/>
              </a:rPr>
              <a:t>Pre-Class Preparation</a:t>
            </a:r>
            <a:endParaRPr/>
          </a:p>
        </p:txBody>
      </p:sp>
      <p:sp>
        <p:nvSpPr>
          <p:cNvPr id="167" name="Google Shape;167;p6"/>
          <p:cNvSpPr txBox="1"/>
          <p:nvPr/>
        </p:nvSpPr>
        <p:spPr>
          <a:xfrm>
            <a:off x="9613815" y="2858163"/>
            <a:ext cx="6457864" cy="2808333"/>
          </a:xfrm>
          <a:prstGeom prst="rect">
            <a:avLst/>
          </a:prstGeom>
          <a:noFill/>
          <a:ln>
            <a:noFill/>
          </a:ln>
        </p:spPr>
        <p:txBody>
          <a:bodyPr anchorCtr="0" anchor="t" bIns="0" lIns="0" spcFirstLastPara="1" rIns="0" wrap="square" tIns="0">
            <a:spAutoFit/>
          </a:bodyPr>
          <a:lstStyle/>
          <a:p>
            <a:pPr indent="0" lvl="0" marL="0" marR="0" rtl="0" algn="l">
              <a:lnSpc>
                <a:spcPct val="90975"/>
              </a:lnSpc>
              <a:spcBef>
                <a:spcPts val="0"/>
              </a:spcBef>
              <a:spcAft>
                <a:spcPts val="0"/>
              </a:spcAft>
              <a:buNone/>
            </a:pPr>
            <a:br>
              <a:rPr lang="en-US" sz="2599">
                <a:solidFill>
                  <a:srgbClr val="121212"/>
                </a:solidFill>
                <a:latin typeface="Arial"/>
                <a:ea typeface="Arial"/>
                <a:cs typeface="Arial"/>
                <a:sym typeface="Arial"/>
              </a:rPr>
            </a:br>
            <a:r>
              <a:rPr lang="en-US" sz="2800">
                <a:solidFill>
                  <a:schemeClr val="dk1"/>
                </a:solidFill>
                <a:latin typeface="Calibri"/>
                <a:ea typeface="Calibri"/>
                <a:cs typeface="Calibri"/>
                <a:sym typeface="Calibri"/>
              </a:rPr>
              <a:t>The flipped classroom journey begins with pre-class preparation. As an educator, your first task is to curate or create educational content that students can explore independently before coming to class</a:t>
            </a:r>
            <a:r>
              <a:rPr lang="en-US" sz="4000">
                <a:solidFill>
                  <a:srgbClr val="121212"/>
                </a:solidFill>
                <a:latin typeface="Arial"/>
                <a:ea typeface="Arial"/>
                <a:cs typeface="Arial"/>
                <a:sym typeface="Arial"/>
              </a:rPr>
              <a:t>. </a:t>
            </a:r>
            <a:endParaRPr sz="2599">
              <a:solidFill>
                <a:srgbClr val="121212"/>
              </a:solidFill>
              <a:latin typeface="Arial"/>
              <a:ea typeface="Arial"/>
              <a:cs typeface="Arial"/>
              <a:sym typeface="Arial"/>
            </a:endParaRPr>
          </a:p>
        </p:txBody>
      </p:sp>
      <p:sp>
        <p:nvSpPr>
          <p:cNvPr id="168" name="Google Shape;168;p6"/>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6">
              <a:alphaModFix/>
            </a:blip>
            <a:stretch>
              <a:fillRect b="0" l="0" r="0" t="0"/>
            </a:stretch>
          </a:blipFill>
          <a:ln>
            <a:noFill/>
          </a:ln>
        </p:spPr>
      </p:sp>
      <p:sp>
        <p:nvSpPr>
          <p:cNvPr id="169" name="Google Shape;169;p6"/>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7">
              <a:alphaModFix/>
            </a:blip>
            <a:stretch>
              <a:fillRect b="0" l="0" r="0" t="0"/>
            </a:stretch>
          </a:blipFill>
          <a:ln>
            <a:noFill/>
          </a:ln>
        </p:spPr>
      </p:sp>
      <p:sp>
        <p:nvSpPr>
          <p:cNvPr id="170" name="Google Shape;170;p6"/>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71" name="Google Shape;171;p6"/>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75" name="Shape 175"/>
        <p:cNvGrpSpPr/>
        <p:nvPr/>
      </p:nvGrpSpPr>
      <p:grpSpPr>
        <a:xfrm>
          <a:off x="0" y="0"/>
          <a:ext cx="0" cy="0"/>
          <a:chOff x="0" y="0"/>
          <a:chExt cx="0" cy="0"/>
        </a:xfrm>
      </p:grpSpPr>
      <p:sp>
        <p:nvSpPr>
          <p:cNvPr id="176" name="Google Shape;176;p7"/>
          <p:cNvSpPr txBox="1"/>
          <p:nvPr/>
        </p:nvSpPr>
        <p:spPr>
          <a:xfrm>
            <a:off x="734019" y="1789147"/>
            <a:ext cx="14177966" cy="1271182"/>
          </a:xfrm>
          <a:prstGeom prst="rect">
            <a:avLst/>
          </a:prstGeom>
          <a:noFill/>
          <a:ln>
            <a:noFill/>
          </a:ln>
        </p:spPr>
        <p:txBody>
          <a:bodyPr anchorCtr="0" anchor="t" bIns="0" lIns="0" spcFirstLastPara="1" rIns="0" wrap="square" tIns="0">
            <a:spAutoFit/>
          </a:bodyPr>
          <a:lstStyle/>
          <a:p>
            <a:pPr indent="0" lvl="0" marL="0" marR="0" rtl="0" algn="l">
              <a:lnSpc>
                <a:spcPct val="110012"/>
              </a:lnSpc>
              <a:spcBef>
                <a:spcPts val="0"/>
              </a:spcBef>
              <a:spcAft>
                <a:spcPts val="0"/>
              </a:spcAft>
              <a:buNone/>
            </a:pPr>
            <a:r>
              <a:rPr lang="en-US" sz="8799">
                <a:solidFill>
                  <a:srgbClr val="033C5B"/>
                </a:solidFill>
                <a:latin typeface="Arial"/>
                <a:ea typeface="Arial"/>
                <a:cs typeface="Arial"/>
                <a:sym typeface="Arial"/>
              </a:rPr>
              <a:t>Pre-Class Preparation</a:t>
            </a:r>
            <a:endParaRPr/>
          </a:p>
        </p:txBody>
      </p:sp>
      <p:sp>
        <p:nvSpPr>
          <p:cNvPr id="177" name="Google Shape;177;p7"/>
          <p:cNvSpPr/>
          <p:nvPr/>
        </p:nvSpPr>
        <p:spPr>
          <a:xfrm>
            <a:off x="17044742" y="-150232"/>
            <a:ext cx="1246758" cy="895429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7"/>
          <p:cNvSpPr/>
          <p:nvPr/>
        </p:nvSpPr>
        <p:spPr>
          <a:xfrm rot="-5400000">
            <a:off x="8522371" y="-8522371"/>
            <a:ext cx="1246758" cy="18291501"/>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7"/>
          <p:cNvSpPr/>
          <p:nvPr/>
        </p:nvSpPr>
        <p:spPr>
          <a:xfrm rot="10800000">
            <a:off x="13961765" y="-1849"/>
            <a:ext cx="4329736" cy="4322808"/>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180" name="Google Shape;180;p7"/>
          <p:cNvSpPr/>
          <p:nvPr/>
        </p:nvSpPr>
        <p:spPr>
          <a:xfrm flipH="1" rot="10800000">
            <a:off x="16406647" y="0"/>
            <a:ext cx="1884854" cy="1884854"/>
          </a:xfrm>
          <a:custGeom>
            <a:rect b="b" l="l" r="r" t="t"/>
            <a:pathLst>
              <a:path extrusionOk="0" h="1884854" w="1884854">
                <a:moveTo>
                  <a:pt x="1884854" y="0"/>
                </a:moveTo>
                <a:lnTo>
                  <a:pt x="0" y="0"/>
                </a:lnTo>
                <a:lnTo>
                  <a:pt x="0" y="1884854"/>
                </a:lnTo>
                <a:lnTo>
                  <a:pt x="1884854" y="1884854"/>
                </a:lnTo>
                <a:lnTo>
                  <a:pt x="1884854" y="0"/>
                </a:lnTo>
                <a:close/>
              </a:path>
            </a:pathLst>
          </a:custGeom>
          <a:blipFill rotWithShape="1">
            <a:blip r:embed="rId3">
              <a:alphaModFix/>
            </a:blip>
            <a:stretch>
              <a:fillRect b="0" l="0" r="0" t="0"/>
            </a:stretch>
          </a:blipFill>
          <a:ln>
            <a:noFill/>
          </a:ln>
        </p:spPr>
      </p:sp>
      <p:sp>
        <p:nvSpPr>
          <p:cNvPr id="181" name="Google Shape;181;p7"/>
          <p:cNvSpPr txBox="1"/>
          <p:nvPr/>
        </p:nvSpPr>
        <p:spPr>
          <a:xfrm>
            <a:off x="1287905" y="3520939"/>
            <a:ext cx="12181388" cy="2769989"/>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lang="en-US" sz="2600">
                <a:solidFill>
                  <a:srgbClr val="121212"/>
                </a:solidFill>
                <a:latin typeface="Arial"/>
                <a:ea typeface="Arial"/>
                <a:cs typeface="Arial"/>
                <a:sym typeface="Arial"/>
              </a:rPr>
              <a:t>Key Elements: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Content Curation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Guidance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Engagement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Accessibility </a:t>
            </a:r>
            <a:endParaRPr/>
          </a:p>
          <a:p>
            <a:pPr indent="-457200" lvl="0" marL="457200" marR="0" rtl="0" algn="l">
              <a:lnSpc>
                <a:spcPct val="140000"/>
              </a:lnSpc>
              <a:spcBef>
                <a:spcPts val="0"/>
              </a:spcBef>
              <a:spcAft>
                <a:spcPts val="0"/>
              </a:spcAft>
              <a:buClr>
                <a:srgbClr val="121212"/>
              </a:buClr>
              <a:buSzPts val="2600"/>
              <a:buFont typeface="Arial"/>
              <a:buChar char="•"/>
            </a:pPr>
            <a:r>
              <a:rPr lang="en-US" sz="2600">
                <a:solidFill>
                  <a:srgbClr val="121212"/>
                </a:solidFill>
                <a:latin typeface="Arial"/>
                <a:ea typeface="Arial"/>
                <a:cs typeface="Arial"/>
                <a:sym typeface="Arial"/>
              </a:rPr>
              <a:t>Feedback Mechanisms </a:t>
            </a:r>
            <a:endParaRPr/>
          </a:p>
        </p:txBody>
      </p:sp>
      <p:sp>
        <p:nvSpPr>
          <p:cNvPr id="182" name="Google Shape;182;p7"/>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4">
              <a:alphaModFix/>
            </a:blip>
            <a:stretch>
              <a:fillRect b="0" l="0" r="0" t="0"/>
            </a:stretch>
          </a:blipFill>
          <a:ln>
            <a:noFill/>
          </a:ln>
        </p:spPr>
      </p:sp>
      <p:sp>
        <p:nvSpPr>
          <p:cNvPr id="183" name="Google Shape;183;p7"/>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5">
              <a:alphaModFix/>
            </a:blip>
            <a:stretch>
              <a:fillRect b="0" l="0" r="0" t="0"/>
            </a:stretch>
          </a:blipFill>
          <a:ln>
            <a:noFill/>
          </a:ln>
        </p:spPr>
      </p:sp>
      <p:sp>
        <p:nvSpPr>
          <p:cNvPr id="184" name="Google Shape;184;p7"/>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85" name="Google Shape;185;p7"/>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7"/>
          <p:cNvSpPr txBox="1"/>
          <p:nvPr/>
        </p:nvSpPr>
        <p:spPr>
          <a:xfrm>
            <a:off x="6913118" y="3520939"/>
            <a:ext cx="5562600" cy="2893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Strategies for effective preparation</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Structured Outline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Learning Objectives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Interactive Elements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Peer Collaboration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Consistency </a:t>
            </a:r>
            <a:endParaRPr/>
          </a:p>
          <a:p>
            <a:pPr indent="0" lvl="0" marL="0" marR="0" rtl="0" algn="l">
              <a:spcBef>
                <a:spcPts val="0"/>
              </a:spcBef>
              <a:spcAft>
                <a:spcPts val="0"/>
              </a:spcAft>
              <a:buNone/>
            </a:pPr>
            <a:r>
              <a:t/>
            </a:r>
            <a:endParaRPr sz="2600">
              <a:solidFill>
                <a:schemeClr val="dk1"/>
              </a:solidFill>
              <a:latin typeface="Arial"/>
              <a:ea typeface="Arial"/>
              <a:cs typeface="Arial"/>
              <a:sym typeface="Arial"/>
            </a:endParaRPr>
          </a:p>
        </p:txBody>
      </p:sp>
      <p:pic>
        <p:nvPicPr>
          <p:cNvPr id="187" name="Google Shape;187;p7"/>
          <p:cNvPicPr preferRelativeResize="0"/>
          <p:nvPr/>
        </p:nvPicPr>
        <p:blipFill rotWithShape="1">
          <a:blip r:embed="rId6">
            <a:alphaModFix/>
          </a:blip>
          <a:srcRect b="0" l="0" r="0" t="0"/>
          <a:stretch/>
        </p:blipFill>
        <p:spPr>
          <a:xfrm>
            <a:off x="12725400" y="4511873"/>
            <a:ext cx="3558110" cy="355811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191" name="Shape 191"/>
        <p:cNvGrpSpPr/>
        <p:nvPr/>
      </p:nvGrpSpPr>
      <p:grpSpPr>
        <a:xfrm>
          <a:off x="0" y="0"/>
          <a:ext cx="0" cy="0"/>
          <a:chOff x="0" y="0"/>
          <a:chExt cx="0" cy="0"/>
        </a:xfrm>
      </p:grpSpPr>
      <p:sp>
        <p:nvSpPr>
          <p:cNvPr id="192" name="Google Shape;192;p8"/>
          <p:cNvSpPr txBox="1"/>
          <p:nvPr/>
        </p:nvSpPr>
        <p:spPr>
          <a:xfrm>
            <a:off x="3058697" y="773904"/>
            <a:ext cx="13265244" cy="1009635"/>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Pre-Class Preparation</a:t>
            </a:r>
            <a:endParaRPr/>
          </a:p>
        </p:txBody>
      </p:sp>
      <p:sp>
        <p:nvSpPr>
          <p:cNvPr id="193" name="Google Shape;193;p8"/>
          <p:cNvSpPr/>
          <p:nvPr/>
        </p:nvSpPr>
        <p:spPr>
          <a:xfrm>
            <a:off x="9647" y="0"/>
            <a:ext cx="2766824" cy="5218616"/>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8"/>
          <p:cNvSpPr/>
          <p:nvPr/>
        </p:nvSpPr>
        <p:spPr>
          <a:xfrm rot="5400000">
            <a:off x="0" y="2507553"/>
            <a:ext cx="2635947" cy="2635947"/>
          </a:xfrm>
          <a:custGeom>
            <a:rect b="b" l="l" r="r" t="t"/>
            <a:pathLst>
              <a:path extrusionOk="0" h="2635947" w="2635947">
                <a:moveTo>
                  <a:pt x="0" y="0"/>
                </a:moveTo>
                <a:lnTo>
                  <a:pt x="2635947" y="0"/>
                </a:lnTo>
                <a:lnTo>
                  <a:pt x="2635947" y="2635947"/>
                </a:lnTo>
                <a:lnTo>
                  <a:pt x="0" y="2635947"/>
                </a:lnTo>
                <a:lnTo>
                  <a:pt x="0" y="0"/>
                </a:lnTo>
                <a:close/>
              </a:path>
            </a:pathLst>
          </a:custGeom>
          <a:blipFill rotWithShape="1">
            <a:blip r:embed="rId3">
              <a:alphaModFix/>
            </a:blip>
            <a:stretch>
              <a:fillRect b="0" l="0" r="0" t="0"/>
            </a:stretch>
          </a:blipFill>
          <a:ln>
            <a:noFill/>
          </a:ln>
        </p:spPr>
      </p:sp>
      <p:sp>
        <p:nvSpPr>
          <p:cNvPr id="195" name="Google Shape;195;p8"/>
          <p:cNvSpPr/>
          <p:nvPr/>
        </p:nvSpPr>
        <p:spPr>
          <a:xfrm>
            <a:off x="19294" y="5192874"/>
            <a:ext cx="2766824" cy="3665330"/>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8"/>
          <p:cNvSpPr/>
          <p:nvPr/>
        </p:nvSpPr>
        <p:spPr>
          <a:xfrm flipH="1" rot="5400000">
            <a:off x="0" y="5143500"/>
            <a:ext cx="2635947" cy="2635947"/>
          </a:xfrm>
          <a:custGeom>
            <a:rect b="b" l="l" r="r" t="t"/>
            <a:pathLst>
              <a:path extrusionOk="0" h="2635947" w="2635947">
                <a:moveTo>
                  <a:pt x="2635947" y="0"/>
                </a:moveTo>
                <a:lnTo>
                  <a:pt x="0" y="0"/>
                </a:lnTo>
                <a:lnTo>
                  <a:pt x="0" y="2635947"/>
                </a:lnTo>
                <a:lnTo>
                  <a:pt x="2635947" y="2635947"/>
                </a:lnTo>
                <a:lnTo>
                  <a:pt x="2635947" y="0"/>
                </a:lnTo>
                <a:close/>
              </a:path>
            </a:pathLst>
          </a:custGeom>
          <a:blipFill rotWithShape="1">
            <a:blip r:embed="rId4">
              <a:alphaModFix/>
            </a:blip>
            <a:stretch>
              <a:fillRect b="0" l="0" r="0" t="0"/>
            </a:stretch>
          </a:blipFill>
          <a:ln>
            <a:noFill/>
          </a:ln>
        </p:spPr>
      </p:sp>
      <p:sp>
        <p:nvSpPr>
          <p:cNvPr id="197" name="Google Shape;197;p8"/>
          <p:cNvSpPr txBox="1"/>
          <p:nvPr/>
        </p:nvSpPr>
        <p:spPr>
          <a:xfrm>
            <a:off x="3058697" y="2006533"/>
            <a:ext cx="5697263" cy="907813"/>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Ice Breakers and Energizers </a:t>
            </a:r>
            <a:endParaRPr/>
          </a:p>
          <a:p>
            <a:pPr indent="0" lvl="0" marL="0" marR="0" rtl="0" algn="l">
              <a:lnSpc>
                <a:spcPct val="140015"/>
              </a:lnSpc>
              <a:spcBef>
                <a:spcPts val="0"/>
              </a:spcBef>
              <a:spcAft>
                <a:spcPts val="0"/>
              </a:spcAft>
              <a:buNone/>
            </a:pPr>
            <a:r>
              <a:t/>
            </a:r>
            <a:endParaRPr sz="2599">
              <a:solidFill>
                <a:srgbClr val="121212"/>
              </a:solidFill>
              <a:latin typeface="Arial"/>
              <a:ea typeface="Arial"/>
              <a:cs typeface="Arial"/>
              <a:sym typeface="Arial"/>
            </a:endParaRPr>
          </a:p>
        </p:txBody>
      </p:sp>
      <p:sp>
        <p:nvSpPr>
          <p:cNvPr id="198" name="Google Shape;198;p8"/>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5">
              <a:alphaModFix/>
            </a:blip>
            <a:stretch>
              <a:fillRect b="0" l="0" r="0" t="0"/>
            </a:stretch>
          </a:blipFill>
          <a:ln>
            <a:noFill/>
          </a:ln>
        </p:spPr>
      </p:sp>
      <p:sp>
        <p:nvSpPr>
          <p:cNvPr id="199" name="Google Shape;199;p8"/>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6">
              <a:alphaModFix/>
            </a:blip>
            <a:stretch>
              <a:fillRect b="0" l="0" r="0" t="0"/>
            </a:stretch>
          </a:blipFill>
          <a:ln>
            <a:noFill/>
          </a:ln>
        </p:spPr>
      </p:sp>
      <p:sp>
        <p:nvSpPr>
          <p:cNvPr id="200" name="Google Shape;200;p8"/>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01" name="Google Shape;201;p8"/>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8"/>
          <p:cNvSpPr txBox="1"/>
          <p:nvPr/>
        </p:nvSpPr>
        <p:spPr>
          <a:xfrm>
            <a:off x="3200400" y="3086100"/>
            <a:ext cx="3962400" cy="4493538"/>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600">
                <a:solidFill>
                  <a:schemeClr val="dk1"/>
                </a:solidFill>
                <a:latin typeface="Arial"/>
                <a:ea typeface="Arial"/>
                <a:cs typeface="Arial"/>
                <a:sym typeface="Arial"/>
              </a:rPr>
              <a:t>First of all it is great to begin with icebreaker activities.</a:t>
            </a:r>
            <a:endParaRPr/>
          </a:p>
          <a:p>
            <a:pPr indent="0" lvl="0" marL="0" marR="0" rtl="0" algn="just">
              <a:spcBef>
                <a:spcPts val="0"/>
              </a:spcBef>
              <a:spcAft>
                <a:spcPts val="0"/>
              </a:spcAft>
              <a:buNone/>
            </a:pPr>
            <a:r>
              <a:t/>
            </a:r>
            <a:endParaRPr sz="2600">
              <a:solidFill>
                <a:schemeClr val="dk1"/>
              </a:solidFill>
              <a:latin typeface="Arial"/>
              <a:ea typeface="Arial"/>
              <a:cs typeface="Arial"/>
              <a:sym typeface="Arial"/>
            </a:endParaRPr>
          </a:p>
          <a:p>
            <a:pPr indent="0" lvl="0" marL="0" marR="0" rtl="0" algn="just">
              <a:spcBef>
                <a:spcPts val="0"/>
              </a:spcBef>
              <a:spcAft>
                <a:spcPts val="0"/>
              </a:spcAft>
              <a:buNone/>
            </a:pPr>
            <a:r>
              <a:rPr lang="en-US" sz="2600">
                <a:solidFill>
                  <a:schemeClr val="dk1"/>
                </a:solidFill>
                <a:latin typeface="Arial"/>
                <a:ea typeface="Arial"/>
                <a:cs typeface="Arial"/>
                <a:sym typeface="Arial"/>
              </a:rPr>
              <a:t>An ice-breaking activity is designed to warm up the conversation among students and with a teacher in the classroom, often involving fun and interactive tasks. </a:t>
            </a:r>
            <a:endParaRPr sz="1800">
              <a:solidFill>
                <a:schemeClr val="dk1"/>
              </a:solidFill>
              <a:latin typeface="Calibri"/>
              <a:ea typeface="Calibri"/>
              <a:cs typeface="Calibri"/>
              <a:sym typeface="Calibri"/>
            </a:endParaRPr>
          </a:p>
        </p:txBody>
      </p:sp>
      <p:sp>
        <p:nvSpPr>
          <p:cNvPr id="203" name="Google Shape;203;p8"/>
          <p:cNvSpPr txBox="1"/>
          <p:nvPr/>
        </p:nvSpPr>
        <p:spPr>
          <a:xfrm>
            <a:off x="13030200" y="2914346"/>
            <a:ext cx="4114800" cy="517064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600">
                <a:solidFill>
                  <a:schemeClr val="dk1"/>
                </a:solidFill>
                <a:latin typeface="Arial"/>
                <a:ea typeface="Arial"/>
                <a:cs typeface="Arial"/>
                <a:sym typeface="Arial"/>
              </a:rPr>
              <a:t>At the beginning, when students don’t really know each other, it is best to implement activities that actually help the students bond together. ​</a:t>
            </a:r>
            <a:endParaRPr/>
          </a:p>
          <a:p>
            <a:pPr indent="0" lvl="0" marL="0" marR="0" rtl="0" algn="just">
              <a:spcBef>
                <a:spcPts val="0"/>
              </a:spcBef>
              <a:spcAft>
                <a:spcPts val="0"/>
              </a:spcAft>
              <a:buNone/>
            </a:pPr>
            <a:r>
              <a:rPr lang="en-US" sz="2600">
                <a:solidFill>
                  <a:schemeClr val="dk1"/>
                </a:solidFill>
                <a:latin typeface="Arial"/>
                <a:ea typeface="Arial"/>
                <a:cs typeface="Arial"/>
                <a:sym typeface="Arial"/>
              </a:rPr>
              <a:t>​</a:t>
            </a:r>
            <a:endParaRPr/>
          </a:p>
          <a:p>
            <a:pPr indent="0" lvl="0" marL="0" marR="0" rtl="0" algn="just">
              <a:spcBef>
                <a:spcPts val="0"/>
              </a:spcBef>
              <a:spcAft>
                <a:spcPts val="0"/>
              </a:spcAft>
              <a:buNone/>
            </a:pPr>
            <a:r>
              <a:rPr lang="en-US" sz="2600">
                <a:solidFill>
                  <a:schemeClr val="dk1"/>
                </a:solidFill>
                <a:latin typeface="Arial"/>
                <a:ea typeface="Arial"/>
                <a:cs typeface="Arial"/>
                <a:sym typeface="Arial"/>
              </a:rPr>
              <a:t>Some students never speak to some students. An icebreaker can become the beginning of new interactions ​</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4" name="Google Shape;204;p8"/>
          <p:cNvSpPr txBox="1"/>
          <p:nvPr/>
        </p:nvSpPr>
        <p:spPr>
          <a:xfrm>
            <a:off x="7812914" y="2914346"/>
            <a:ext cx="4567171" cy="437042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2600">
                <a:solidFill>
                  <a:schemeClr val="dk1"/>
                </a:solidFill>
                <a:latin typeface="Arial"/>
                <a:ea typeface="Arial"/>
                <a:cs typeface="Arial"/>
                <a:sym typeface="Arial"/>
              </a:rPr>
              <a:t>Energizers are similar to icebreaking activities but are instead used to boost engagement after the students become tired and attention drops. </a:t>
            </a:r>
            <a:endParaRPr/>
          </a:p>
          <a:p>
            <a:pPr indent="0" lvl="0" marL="0" marR="0" rtl="0" algn="just">
              <a:spcBef>
                <a:spcPts val="0"/>
              </a:spcBef>
              <a:spcAft>
                <a:spcPts val="0"/>
              </a:spcAft>
              <a:buNone/>
            </a:pPr>
            <a:r>
              <a:t/>
            </a:r>
            <a:endParaRPr sz="2600">
              <a:solidFill>
                <a:schemeClr val="dk1"/>
              </a:solidFill>
              <a:latin typeface="Arial"/>
              <a:ea typeface="Arial"/>
              <a:cs typeface="Arial"/>
              <a:sym typeface="Arial"/>
            </a:endParaRPr>
          </a:p>
          <a:p>
            <a:pPr indent="0" lvl="0" marL="0" marR="0" rtl="0" algn="just">
              <a:spcBef>
                <a:spcPts val="0"/>
              </a:spcBef>
              <a:spcAft>
                <a:spcPts val="0"/>
              </a:spcAft>
              <a:buNone/>
            </a:pPr>
            <a:r>
              <a:rPr lang="en-US" sz="2600">
                <a:solidFill>
                  <a:schemeClr val="dk1"/>
                </a:solidFill>
                <a:latin typeface="Arial"/>
                <a:ea typeface="Arial"/>
                <a:cs typeface="Arial"/>
                <a:sym typeface="Arial"/>
              </a:rPr>
              <a:t>At the beginning you may need more energizers to increase the momentum of ice breakers </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
                                            <p:txEl>
                                              <p:pRg end="0" st="0"/>
                                            </p:txEl>
                                          </p:spTgt>
                                        </p:tgtEl>
                                        <p:attrNameLst>
                                          <p:attrName>style.visibility</p:attrName>
                                        </p:attrNameLst>
                                      </p:cBhvr>
                                      <p:to>
                                        <p:strVal val="visible"/>
                                      </p:to>
                                    </p:set>
                                    <p:animEffect filter="fade" transition="in">
                                      <p:cBhvr>
                                        <p:cTn dur="500"/>
                                        <p:tgtEl>
                                          <p:spTgt spid="20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
                                            <p:txEl>
                                              <p:pRg end="1" st="1"/>
                                            </p:txEl>
                                          </p:spTgt>
                                        </p:tgtEl>
                                        <p:attrNameLst>
                                          <p:attrName>style.visibility</p:attrName>
                                        </p:attrNameLst>
                                      </p:cBhvr>
                                      <p:to>
                                        <p:strVal val="visible"/>
                                      </p:to>
                                    </p:set>
                                    <p:animEffect filter="fade" transition="in">
                                      <p:cBhvr>
                                        <p:cTn dur="500"/>
                                        <p:tgtEl>
                                          <p:spTgt spid="20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
                                            <p:txEl>
                                              <p:pRg end="2" st="2"/>
                                            </p:txEl>
                                          </p:spTgt>
                                        </p:tgtEl>
                                        <p:attrNameLst>
                                          <p:attrName>style.visibility</p:attrName>
                                        </p:attrNameLst>
                                      </p:cBhvr>
                                      <p:to>
                                        <p:strVal val="visible"/>
                                      </p:to>
                                    </p:set>
                                    <p:animEffect filter="fade" transition="in">
                                      <p:cBhvr>
                                        <p:cTn dur="500"/>
                                        <p:tgtEl>
                                          <p:spTgt spid="20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0" st="0"/>
                                            </p:txEl>
                                          </p:spTgt>
                                        </p:tgtEl>
                                        <p:attrNameLst>
                                          <p:attrName>style.visibility</p:attrName>
                                        </p:attrNameLst>
                                      </p:cBhvr>
                                      <p:to>
                                        <p:strVal val="visible"/>
                                      </p:to>
                                    </p:set>
                                    <p:animEffect filter="fade" transition="in">
                                      <p:cBhvr>
                                        <p:cTn dur="500"/>
                                        <p:tgtEl>
                                          <p:spTgt spid="20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1" st="1"/>
                                            </p:txEl>
                                          </p:spTgt>
                                        </p:tgtEl>
                                        <p:attrNameLst>
                                          <p:attrName>style.visibility</p:attrName>
                                        </p:attrNameLst>
                                      </p:cBhvr>
                                      <p:to>
                                        <p:strVal val="visible"/>
                                      </p:to>
                                    </p:set>
                                    <p:animEffect filter="fade" transition="in">
                                      <p:cBhvr>
                                        <p:cTn dur="500"/>
                                        <p:tgtEl>
                                          <p:spTgt spid="20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2" st="2"/>
                                            </p:txEl>
                                          </p:spTgt>
                                        </p:tgtEl>
                                        <p:attrNameLst>
                                          <p:attrName>style.visibility</p:attrName>
                                        </p:attrNameLst>
                                      </p:cBhvr>
                                      <p:to>
                                        <p:strVal val="visible"/>
                                      </p:to>
                                    </p:set>
                                    <p:animEffect filter="fade" transition="in">
                                      <p:cBhvr>
                                        <p:cTn dur="500"/>
                                        <p:tgtEl>
                                          <p:spTgt spid="20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xEl>
                                              <p:pRg end="3" st="3"/>
                                            </p:txEl>
                                          </p:spTgt>
                                        </p:tgtEl>
                                        <p:attrNameLst>
                                          <p:attrName>style.visibility</p:attrName>
                                        </p:attrNameLst>
                                      </p:cBhvr>
                                      <p:to>
                                        <p:strVal val="visible"/>
                                      </p:to>
                                    </p:set>
                                    <p:animEffect filter="fade" transition="in">
                                      <p:cBhvr>
                                        <p:cTn dur="500"/>
                                        <p:tgtEl>
                                          <p:spTgt spid="20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0" st="0"/>
                                            </p:txEl>
                                          </p:spTgt>
                                        </p:tgtEl>
                                        <p:attrNameLst>
                                          <p:attrName>style.visibility</p:attrName>
                                        </p:attrNameLst>
                                      </p:cBhvr>
                                      <p:to>
                                        <p:strVal val="visible"/>
                                      </p:to>
                                    </p:set>
                                    <p:animEffect filter="fade" transition="in">
                                      <p:cBhvr>
                                        <p:cTn dur="500"/>
                                        <p:tgtEl>
                                          <p:spTgt spid="20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1" st="1"/>
                                            </p:txEl>
                                          </p:spTgt>
                                        </p:tgtEl>
                                        <p:attrNameLst>
                                          <p:attrName>style.visibility</p:attrName>
                                        </p:attrNameLst>
                                      </p:cBhvr>
                                      <p:to>
                                        <p:strVal val="visible"/>
                                      </p:to>
                                    </p:set>
                                    <p:animEffect filter="fade" transition="in">
                                      <p:cBhvr>
                                        <p:cTn dur="500"/>
                                        <p:tgtEl>
                                          <p:spTgt spid="20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2" st="2"/>
                                            </p:txEl>
                                          </p:spTgt>
                                        </p:tgtEl>
                                        <p:attrNameLst>
                                          <p:attrName>style.visibility</p:attrName>
                                        </p:attrNameLst>
                                      </p:cBhvr>
                                      <p:to>
                                        <p:strVal val="visible"/>
                                      </p:to>
                                    </p:set>
                                    <p:animEffect filter="fade" transition="in">
                                      <p:cBhvr>
                                        <p:cTn dur="500"/>
                                        <p:tgtEl>
                                          <p:spTgt spid="20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xEl>
                                              <p:pRg end="3" st="3"/>
                                            </p:txEl>
                                          </p:spTgt>
                                        </p:tgtEl>
                                        <p:attrNameLst>
                                          <p:attrName>style.visibility</p:attrName>
                                        </p:attrNameLst>
                                      </p:cBhvr>
                                      <p:to>
                                        <p:strVal val="visible"/>
                                      </p:to>
                                    </p:set>
                                    <p:animEffect filter="fade" transition="in">
                                      <p:cBhvr>
                                        <p:cTn dur="500"/>
                                        <p:tgtEl>
                                          <p:spTgt spid="203">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8F8F8"/>
        </a:solidFill>
      </p:bgPr>
    </p:bg>
    <p:spTree>
      <p:nvGrpSpPr>
        <p:cNvPr id="208" name="Shape 208"/>
        <p:cNvGrpSpPr/>
        <p:nvPr/>
      </p:nvGrpSpPr>
      <p:grpSpPr>
        <a:xfrm>
          <a:off x="0" y="0"/>
          <a:ext cx="0" cy="0"/>
          <a:chOff x="0" y="0"/>
          <a:chExt cx="0" cy="0"/>
        </a:xfrm>
      </p:grpSpPr>
      <p:sp>
        <p:nvSpPr>
          <p:cNvPr id="209" name="Google Shape;209;p9"/>
          <p:cNvSpPr txBox="1"/>
          <p:nvPr/>
        </p:nvSpPr>
        <p:spPr>
          <a:xfrm>
            <a:off x="1337656" y="966416"/>
            <a:ext cx="11834641" cy="1009635"/>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rPr lang="en-US" sz="6999">
                <a:solidFill>
                  <a:srgbClr val="033C5B"/>
                </a:solidFill>
                <a:latin typeface="Arial"/>
                <a:ea typeface="Arial"/>
                <a:cs typeface="Arial"/>
                <a:sym typeface="Arial"/>
              </a:rPr>
              <a:t>Pre-Class Preparation</a:t>
            </a:r>
            <a:endParaRPr/>
          </a:p>
        </p:txBody>
      </p:sp>
      <p:sp>
        <p:nvSpPr>
          <p:cNvPr id="210" name="Google Shape;210;p9"/>
          <p:cNvSpPr txBox="1"/>
          <p:nvPr/>
        </p:nvSpPr>
        <p:spPr>
          <a:xfrm>
            <a:off x="1561782" y="2256647"/>
            <a:ext cx="4214091" cy="461665"/>
          </a:xfrm>
          <a:prstGeom prst="rect">
            <a:avLst/>
          </a:prstGeom>
          <a:noFill/>
          <a:ln>
            <a:noFill/>
          </a:ln>
        </p:spPr>
        <p:txBody>
          <a:bodyPr anchorCtr="0" anchor="t" bIns="0" lIns="0" spcFirstLastPara="1" rIns="0" wrap="square" tIns="0">
            <a:spAutoFit/>
          </a:bodyPr>
          <a:lstStyle/>
          <a:p>
            <a:pPr indent="0" lvl="0" marL="0" marR="0" rtl="0" algn="l">
              <a:lnSpc>
                <a:spcPct val="140015"/>
              </a:lnSpc>
              <a:spcBef>
                <a:spcPts val="0"/>
              </a:spcBef>
              <a:spcAft>
                <a:spcPts val="0"/>
              </a:spcAft>
              <a:buNone/>
            </a:pPr>
            <a:r>
              <a:rPr b="1" lang="en-US" sz="2599">
                <a:solidFill>
                  <a:srgbClr val="121212"/>
                </a:solidFill>
                <a:latin typeface="Arial"/>
                <a:ea typeface="Arial"/>
                <a:cs typeface="Arial"/>
                <a:sym typeface="Arial"/>
              </a:rPr>
              <a:t>Ice Breakers  </a:t>
            </a:r>
            <a:endParaRPr/>
          </a:p>
        </p:txBody>
      </p:sp>
      <p:sp>
        <p:nvSpPr>
          <p:cNvPr id="211" name="Google Shape;211;p9"/>
          <p:cNvSpPr/>
          <p:nvPr/>
        </p:nvSpPr>
        <p:spPr>
          <a:xfrm>
            <a:off x="17259300" y="-150232"/>
            <a:ext cx="1032201" cy="8963824"/>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9"/>
          <p:cNvSpPr/>
          <p:nvPr/>
        </p:nvSpPr>
        <p:spPr>
          <a:xfrm>
            <a:off x="0" y="-75116"/>
            <a:ext cx="1028700" cy="8888709"/>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9"/>
          <p:cNvSpPr/>
          <p:nvPr/>
        </p:nvSpPr>
        <p:spPr>
          <a:xfrm rot="5400000">
            <a:off x="-824" y="824"/>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14" name="Google Shape;214;p9"/>
          <p:cNvSpPr/>
          <p:nvPr/>
        </p:nvSpPr>
        <p:spPr>
          <a:xfrm>
            <a:off x="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9"/>
          <p:cNvSpPr/>
          <p:nvPr/>
        </p:nvSpPr>
        <p:spPr>
          <a:xfrm>
            <a:off x="17259300" y="5257590"/>
            <a:ext cx="1028700" cy="3556002"/>
          </a:xfrm>
          <a:prstGeom prst="rect">
            <a:avLst/>
          </a:prstGeom>
          <a:solidFill>
            <a:srgbClr val="05324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9"/>
          <p:cNvSpPr/>
          <p:nvPr/>
        </p:nvSpPr>
        <p:spPr>
          <a:xfrm rot="10800000">
            <a:off x="17257651" y="1649"/>
            <a:ext cx="1030349" cy="1028700"/>
          </a:xfrm>
          <a:custGeom>
            <a:rect b="b" l="l" r="r" t="t"/>
            <a:pathLst>
              <a:path extrusionOk="0" h="6339840" w="6350000">
                <a:moveTo>
                  <a:pt x="6350000" y="6339840"/>
                </a:moveTo>
                <a:lnTo>
                  <a:pt x="0" y="6339840"/>
                </a:lnTo>
                <a:lnTo>
                  <a:pt x="0" y="0"/>
                </a:lnTo>
                <a:lnTo>
                  <a:pt x="6350000" y="6339840"/>
                </a:lnTo>
                <a:close/>
              </a:path>
            </a:pathLst>
          </a:custGeom>
          <a:solidFill>
            <a:srgbClr val="053249"/>
          </a:solidFill>
          <a:ln>
            <a:noFill/>
          </a:ln>
        </p:spPr>
      </p:sp>
      <p:sp>
        <p:nvSpPr>
          <p:cNvPr id="217" name="Google Shape;217;p9"/>
          <p:cNvSpPr/>
          <p:nvPr/>
        </p:nvSpPr>
        <p:spPr>
          <a:xfrm>
            <a:off x="31096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9"/>
          <p:cNvSpPr/>
          <p:nvPr/>
        </p:nvSpPr>
        <p:spPr>
          <a:xfrm>
            <a:off x="17572012" y="9525000"/>
            <a:ext cx="406777" cy="406777"/>
          </a:xfrm>
          <a:custGeom>
            <a:rect b="b" l="l" r="r" t="t"/>
            <a:pathLst>
              <a:path extrusionOk="0" h="6350000" w="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9"/>
          <p:cNvSpPr/>
          <p:nvPr/>
        </p:nvSpPr>
        <p:spPr>
          <a:xfrm>
            <a:off x="559140" y="8374275"/>
            <a:ext cx="2331172" cy="2331172"/>
          </a:xfrm>
          <a:custGeom>
            <a:rect b="b" l="l" r="r" t="t"/>
            <a:pathLst>
              <a:path extrusionOk="0" h="2331172" w="2331172">
                <a:moveTo>
                  <a:pt x="0" y="0"/>
                </a:moveTo>
                <a:lnTo>
                  <a:pt x="2331172" y="0"/>
                </a:lnTo>
                <a:lnTo>
                  <a:pt x="2331172" y="2331172"/>
                </a:lnTo>
                <a:lnTo>
                  <a:pt x="0" y="2331172"/>
                </a:lnTo>
                <a:lnTo>
                  <a:pt x="0" y="0"/>
                </a:lnTo>
                <a:close/>
              </a:path>
            </a:pathLst>
          </a:custGeom>
          <a:blipFill rotWithShape="1">
            <a:blip r:embed="rId3">
              <a:alphaModFix/>
            </a:blip>
            <a:stretch>
              <a:fillRect b="0" l="0" r="0" t="0"/>
            </a:stretch>
          </a:blipFill>
          <a:ln>
            <a:noFill/>
          </a:ln>
        </p:spPr>
      </p:sp>
      <p:sp>
        <p:nvSpPr>
          <p:cNvPr id="220" name="Google Shape;220;p9"/>
          <p:cNvSpPr/>
          <p:nvPr/>
        </p:nvSpPr>
        <p:spPr>
          <a:xfrm>
            <a:off x="2956987" y="9142466"/>
            <a:ext cx="2590889" cy="699540"/>
          </a:xfrm>
          <a:custGeom>
            <a:rect b="b" l="l" r="r" t="t"/>
            <a:pathLst>
              <a:path extrusionOk="0" h="699540" w="2590889">
                <a:moveTo>
                  <a:pt x="0" y="0"/>
                </a:moveTo>
                <a:lnTo>
                  <a:pt x="2590889" y="0"/>
                </a:lnTo>
                <a:lnTo>
                  <a:pt x="2590889" y="699540"/>
                </a:lnTo>
                <a:lnTo>
                  <a:pt x="0" y="699540"/>
                </a:lnTo>
                <a:lnTo>
                  <a:pt x="0" y="0"/>
                </a:lnTo>
                <a:close/>
              </a:path>
            </a:pathLst>
          </a:custGeom>
          <a:blipFill rotWithShape="1">
            <a:blip r:embed="rId4">
              <a:alphaModFix/>
            </a:blip>
            <a:stretch>
              <a:fillRect b="0" l="0" r="0" t="0"/>
            </a:stretch>
          </a:blipFill>
          <a:ln>
            <a:noFill/>
          </a:ln>
        </p:spPr>
      </p:sp>
      <p:sp>
        <p:nvSpPr>
          <p:cNvPr id="221" name="Google Shape;221;p9"/>
          <p:cNvSpPr txBox="1"/>
          <p:nvPr/>
        </p:nvSpPr>
        <p:spPr>
          <a:xfrm>
            <a:off x="5627065" y="9243317"/>
            <a:ext cx="12041056" cy="48831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lang="en-US"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22" name="Google Shape;222;p9"/>
          <p:cNvSpPr/>
          <p:nvPr/>
        </p:nvSpPr>
        <p:spPr>
          <a:xfrm rot="5400000">
            <a:off x="9139238" y="173356"/>
            <a:ext cx="9525" cy="17270948"/>
          </a:xfrm>
          <a:prstGeom prst="rect">
            <a:avLst/>
          </a:prstGeom>
          <a:solidFill>
            <a:srgbClr val="FB870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9"/>
          <p:cNvSpPr txBox="1"/>
          <p:nvPr/>
        </p:nvSpPr>
        <p:spPr>
          <a:xfrm>
            <a:off x="1561781" y="3086100"/>
            <a:ext cx="4214091" cy="32932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Purpose of Ice Breakers</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 warm up the conversation among participants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 help people get to know each other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To introduce a sense of camaraderie </a:t>
            </a:r>
            <a:endParaRPr/>
          </a:p>
        </p:txBody>
      </p:sp>
      <p:sp>
        <p:nvSpPr>
          <p:cNvPr id="224" name="Google Shape;224;p9"/>
          <p:cNvSpPr txBox="1"/>
          <p:nvPr/>
        </p:nvSpPr>
        <p:spPr>
          <a:xfrm>
            <a:off x="6553200" y="3085185"/>
            <a:ext cx="5181600" cy="249299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Key Characteristics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They are inclusive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They are short and focused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They often involve sharing personal but not too private information</a:t>
            </a:r>
            <a:endParaRPr/>
          </a:p>
        </p:txBody>
      </p:sp>
      <p:sp>
        <p:nvSpPr>
          <p:cNvPr id="225" name="Google Shape;225;p9"/>
          <p:cNvSpPr txBox="1"/>
          <p:nvPr/>
        </p:nvSpPr>
        <p:spPr>
          <a:xfrm>
            <a:off x="11734800" y="6040978"/>
            <a:ext cx="3934603"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600">
                <a:solidFill>
                  <a:schemeClr val="dk1"/>
                </a:solidFill>
                <a:latin typeface="Arial"/>
                <a:ea typeface="Arial"/>
                <a:cs typeface="Arial"/>
                <a:sym typeface="Arial"/>
              </a:rPr>
              <a:t>Examples</a:t>
            </a:r>
            <a:r>
              <a:rPr lang="en-US" sz="2600">
                <a:solidFill>
                  <a:schemeClr val="dk1"/>
                </a:solidFill>
                <a:latin typeface="Arial"/>
                <a:ea typeface="Arial"/>
                <a:cs typeface="Arial"/>
                <a:sym typeface="Arial"/>
              </a:rPr>
              <a:t>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Two truths and a Lie </a:t>
            </a:r>
            <a:endParaRPr/>
          </a:p>
          <a:p>
            <a:pPr indent="-457200" lvl="0" marL="457200" marR="0" rtl="0" algn="l">
              <a:spcBef>
                <a:spcPts val="0"/>
              </a:spcBef>
              <a:spcAft>
                <a:spcPts val="0"/>
              </a:spcAft>
              <a:buClr>
                <a:schemeClr val="dk1"/>
              </a:buClr>
              <a:buSzPts val="2600"/>
              <a:buFont typeface="Arial"/>
              <a:buChar char="•"/>
            </a:pPr>
            <a:r>
              <a:rPr lang="en-US" sz="2600">
                <a:solidFill>
                  <a:schemeClr val="dk1"/>
                </a:solidFill>
                <a:latin typeface="Arial"/>
                <a:ea typeface="Arial"/>
                <a:cs typeface="Arial"/>
                <a:sym typeface="Arial"/>
              </a:rPr>
              <a:t>Quickfire Questions</a:t>
            </a:r>
            <a:endParaRPr/>
          </a:p>
        </p:txBody>
      </p:sp>
      <p:pic>
        <p:nvPicPr>
          <p:cNvPr id="226" name="Google Shape;226;p9"/>
          <p:cNvPicPr preferRelativeResize="0"/>
          <p:nvPr/>
        </p:nvPicPr>
        <p:blipFill rotWithShape="1">
          <a:blip r:embed="rId5">
            <a:alphaModFix/>
          </a:blip>
          <a:srcRect b="0" l="0" r="0" t="0"/>
          <a:stretch/>
        </p:blipFill>
        <p:spPr>
          <a:xfrm>
            <a:off x="12025585" y="2789989"/>
            <a:ext cx="3190214" cy="300255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0" st="0"/>
                                            </p:txEl>
                                          </p:spTgt>
                                        </p:tgtEl>
                                        <p:attrNameLst>
                                          <p:attrName>style.visibility</p:attrName>
                                        </p:attrNameLst>
                                      </p:cBhvr>
                                      <p:to>
                                        <p:strVal val="visible"/>
                                      </p:to>
                                    </p:set>
                                    <p:animEffect filter="fade" transition="in">
                                      <p:cBhvr>
                                        <p:cTn dur="500"/>
                                        <p:tgtEl>
                                          <p:spTgt spid="22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1" st="1"/>
                                            </p:txEl>
                                          </p:spTgt>
                                        </p:tgtEl>
                                        <p:attrNameLst>
                                          <p:attrName>style.visibility</p:attrName>
                                        </p:attrNameLst>
                                      </p:cBhvr>
                                      <p:to>
                                        <p:strVal val="visible"/>
                                      </p:to>
                                    </p:set>
                                    <p:animEffect filter="fade" transition="in">
                                      <p:cBhvr>
                                        <p:cTn dur="500"/>
                                        <p:tgtEl>
                                          <p:spTgt spid="22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2" st="2"/>
                                            </p:txEl>
                                          </p:spTgt>
                                        </p:tgtEl>
                                        <p:attrNameLst>
                                          <p:attrName>style.visibility</p:attrName>
                                        </p:attrNameLst>
                                      </p:cBhvr>
                                      <p:to>
                                        <p:strVal val="visible"/>
                                      </p:to>
                                    </p:set>
                                    <p:animEffect filter="fade" transition="in">
                                      <p:cBhvr>
                                        <p:cTn dur="500"/>
                                        <p:tgtEl>
                                          <p:spTgt spid="22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xEl>
                                              <p:pRg end="3" st="3"/>
                                            </p:txEl>
                                          </p:spTgt>
                                        </p:tgtEl>
                                        <p:attrNameLst>
                                          <p:attrName>style.visibility</p:attrName>
                                        </p:attrNameLst>
                                      </p:cBhvr>
                                      <p:to>
                                        <p:strVal val="visible"/>
                                      </p:to>
                                    </p:set>
                                    <p:animEffect filter="fade" transition="in">
                                      <p:cBhvr>
                                        <p:cTn dur="500"/>
                                        <p:tgtEl>
                                          <p:spTgt spid="22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xEl>
                                              <p:pRg end="0" st="0"/>
                                            </p:txEl>
                                          </p:spTgt>
                                        </p:tgtEl>
                                        <p:attrNameLst>
                                          <p:attrName>style.visibility</p:attrName>
                                        </p:attrNameLst>
                                      </p:cBhvr>
                                      <p:to>
                                        <p:strVal val="visible"/>
                                      </p:to>
                                    </p:set>
                                    <p:animEffect filter="fade" transition="in">
                                      <p:cBhvr>
                                        <p:cTn dur="500"/>
                                        <p:tgtEl>
                                          <p:spTgt spid="22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xEl>
                                              <p:pRg end="1" st="1"/>
                                            </p:txEl>
                                          </p:spTgt>
                                        </p:tgtEl>
                                        <p:attrNameLst>
                                          <p:attrName>style.visibility</p:attrName>
                                        </p:attrNameLst>
                                      </p:cBhvr>
                                      <p:to>
                                        <p:strVal val="visible"/>
                                      </p:to>
                                    </p:set>
                                    <p:animEffect filter="fade" transition="in">
                                      <p:cBhvr>
                                        <p:cTn dur="500"/>
                                        <p:tgtEl>
                                          <p:spTgt spid="22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xEl>
                                              <p:pRg end="2" st="2"/>
                                            </p:txEl>
                                          </p:spTgt>
                                        </p:tgtEl>
                                        <p:attrNameLst>
                                          <p:attrName>style.visibility</p:attrName>
                                        </p:attrNameLst>
                                      </p:cBhvr>
                                      <p:to>
                                        <p:strVal val="visible"/>
                                      </p:to>
                                    </p:set>
                                    <p:animEffect filter="fade" transition="in">
                                      <p:cBhvr>
                                        <p:cTn dur="500"/>
                                        <p:tgtEl>
                                          <p:spTgt spid="22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xEl>
                                              <p:pRg end="3" st="3"/>
                                            </p:txEl>
                                          </p:spTgt>
                                        </p:tgtEl>
                                        <p:attrNameLst>
                                          <p:attrName>style.visibility</p:attrName>
                                        </p:attrNameLst>
                                      </p:cBhvr>
                                      <p:to>
                                        <p:strVal val="visible"/>
                                      </p:to>
                                    </p:set>
                                    <p:animEffect filter="fade" transition="in">
                                      <p:cBhvr>
                                        <p:cTn dur="500"/>
                                        <p:tgtEl>
                                          <p:spTgt spid="224">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Domna Kyriakidi</dc:creator>
</cp:coreProperties>
</file>