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8" r:id="rId6"/>
    <p:sldId id="261" r:id="rId7"/>
    <p:sldId id="262" r:id="rId8"/>
    <p:sldId id="266" r:id="rId9"/>
    <p:sldId id="269" r:id="rId10"/>
    <p:sldId id="270" r:id="rId11"/>
    <p:sldId id="272" r:id="rId12"/>
    <p:sldId id="267" r:id="rId13"/>
    <p:sldId id="264" r:id="rId14"/>
  </p:sldIdLst>
  <p:sldSz cx="18288000" cy="10287000"/>
  <p:notesSz cx="6858000" cy="9144000"/>
  <p:embeddedFontLst>
    <p:embeddedFont>
      <p:font typeface="HK Grotesk" panose="020B0604020202020204" charset="0"/>
      <p:regular r:id="rId15"/>
    </p:embeddedFont>
    <p:embeddedFont>
      <p:font typeface="HK Grotesk Bold" panose="020B0604020202020204" charset="0"/>
      <p:regular r:id="rId16"/>
    </p:embeddedFont>
    <p:embeddedFont>
      <p:font typeface="HK Grotesk Light" panose="020B0604020202020204" charset="0"/>
      <p:regular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85" autoAdjust="0"/>
    <p:restoredTop sz="94622" autoAdjust="0"/>
  </p:normalViewPr>
  <p:slideViewPr>
    <p:cSldViewPr>
      <p:cViewPr>
        <p:scale>
          <a:sx n="70" d="100"/>
          <a:sy n="70" d="100"/>
        </p:scale>
        <p:origin x="62" y="-12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ony Carty" userId="1cb74469-59da-4b05-89e0-78ea703ca208" providerId="ADAL" clId="{7048A66C-9CA5-479D-828C-BC5C0AE955D6}"/>
    <pc:docChg chg="custSel modSld">
      <pc:chgData name="Anthony Carty" userId="1cb74469-59da-4b05-89e0-78ea703ca208" providerId="ADAL" clId="{7048A66C-9CA5-479D-828C-BC5C0AE955D6}" dt="2024-03-07T15:28:25.874" v="47" actId="1076"/>
      <pc:docMkLst>
        <pc:docMk/>
      </pc:docMkLst>
      <pc:sldChg chg="modSp mod">
        <pc:chgData name="Anthony Carty" userId="1cb74469-59da-4b05-89e0-78ea703ca208" providerId="ADAL" clId="{7048A66C-9CA5-479D-828C-BC5C0AE955D6}" dt="2024-03-07T15:26:16.684" v="39" actId="20577"/>
        <pc:sldMkLst>
          <pc:docMk/>
          <pc:sldMk cId="0" sldId="258"/>
        </pc:sldMkLst>
        <pc:spChg chg="mod">
          <ac:chgData name="Anthony Carty" userId="1cb74469-59da-4b05-89e0-78ea703ca208" providerId="ADAL" clId="{7048A66C-9CA5-479D-828C-BC5C0AE955D6}" dt="2024-03-07T15:26:16.684" v="39" actId="20577"/>
          <ac:spMkLst>
            <pc:docMk/>
            <pc:sldMk cId="0" sldId="258"/>
            <ac:spMk id="16" creationId="{B16F5E03-00D2-26E5-7BA2-63E12038ABCF}"/>
          </ac:spMkLst>
        </pc:spChg>
      </pc:sldChg>
      <pc:sldChg chg="modSp mod">
        <pc:chgData name="Anthony Carty" userId="1cb74469-59da-4b05-89e0-78ea703ca208" providerId="ADAL" clId="{7048A66C-9CA5-479D-828C-BC5C0AE955D6}" dt="2024-03-07T15:23:01.824" v="11" actId="1076"/>
        <pc:sldMkLst>
          <pc:docMk/>
          <pc:sldMk cId="0" sldId="259"/>
        </pc:sldMkLst>
        <pc:spChg chg="mod">
          <ac:chgData name="Anthony Carty" userId="1cb74469-59da-4b05-89e0-78ea703ca208" providerId="ADAL" clId="{7048A66C-9CA5-479D-828C-BC5C0AE955D6}" dt="2024-03-07T15:23:01.824" v="11" actId="1076"/>
          <ac:spMkLst>
            <pc:docMk/>
            <pc:sldMk cId="0" sldId="259"/>
            <ac:spMk id="11" creationId="{00000000-0000-0000-0000-000000000000}"/>
          </ac:spMkLst>
        </pc:spChg>
        <pc:spChg chg="mod">
          <ac:chgData name="Anthony Carty" userId="1cb74469-59da-4b05-89e0-78ea703ca208" providerId="ADAL" clId="{7048A66C-9CA5-479D-828C-BC5C0AE955D6}" dt="2024-03-07T15:21:33.178" v="2" actId="948"/>
          <ac:spMkLst>
            <pc:docMk/>
            <pc:sldMk cId="0" sldId="259"/>
            <ac:spMk id="12" creationId="{00000000-0000-0000-0000-000000000000}"/>
          </ac:spMkLst>
        </pc:spChg>
        <pc:spChg chg="mod">
          <ac:chgData name="Anthony Carty" userId="1cb74469-59da-4b05-89e0-78ea703ca208" providerId="ADAL" clId="{7048A66C-9CA5-479D-828C-BC5C0AE955D6}" dt="2024-03-07T15:21:42.911" v="3" actId="948"/>
          <ac:spMkLst>
            <pc:docMk/>
            <pc:sldMk cId="0" sldId="259"/>
            <ac:spMk id="23" creationId="{A1B017C3-52F1-3A35-4AC8-2245A0B54B9C}"/>
          </ac:spMkLst>
        </pc:spChg>
        <pc:spChg chg="mod">
          <ac:chgData name="Anthony Carty" userId="1cb74469-59da-4b05-89e0-78ea703ca208" providerId="ADAL" clId="{7048A66C-9CA5-479D-828C-BC5C0AE955D6}" dt="2024-03-07T15:21:53.389" v="4" actId="948"/>
          <ac:spMkLst>
            <pc:docMk/>
            <pc:sldMk cId="0" sldId="259"/>
            <ac:spMk id="25" creationId="{B0A536BB-B5FA-0198-D3AB-42A7EBAF4EDF}"/>
          </ac:spMkLst>
        </pc:spChg>
        <pc:spChg chg="mod">
          <ac:chgData name="Anthony Carty" userId="1cb74469-59da-4b05-89e0-78ea703ca208" providerId="ADAL" clId="{7048A66C-9CA5-479D-828C-BC5C0AE955D6}" dt="2024-03-07T15:22:13.530" v="6" actId="33524"/>
          <ac:spMkLst>
            <pc:docMk/>
            <pc:sldMk cId="0" sldId="259"/>
            <ac:spMk id="27" creationId="{ACBEB6E7-62AD-2063-BB60-A83DB07DE687}"/>
          </ac:spMkLst>
        </pc:spChg>
        <pc:spChg chg="mod">
          <ac:chgData name="Anthony Carty" userId="1cb74469-59da-4b05-89e0-78ea703ca208" providerId="ADAL" clId="{7048A66C-9CA5-479D-828C-BC5C0AE955D6}" dt="2024-03-07T15:22:53.814" v="10" actId="1076"/>
          <ac:spMkLst>
            <pc:docMk/>
            <pc:sldMk cId="0" sldId="259"/>
            <ac:spMk id="30" creationId="{7AF7EE5E-66FA-1F76-4DAF-B36EF3DBA740}"/>
          </ac:spMkLst>
        </pc:spChg>
      </pc:sldChg>
      <pc:sldChg chg="modSp mod">
        <pc:chgData name="Anthony Carty" userId="1cb74469-59da-4b05-89e0-78ea703ca208" providerId="ADAL" clId="{7048A66C-9CA5-479D-828C-BC5C0AE955D6}" dt="2024-03-07T15:27:04.509" v="41" actId="255"/>
        <pc:sldMkLst>
          <pc:docMk/>
          <pc:sldMk cId="0" sldId="261"/>
        </pc:sldMkLst>
        <pc:spChg chg="mod">
          <ac:chgData name="Anthony Carty" userId="1cb74469-59da-4b05-89e0-78ea703ca208" providerId="ADAL" clId="{7048A66C-9CA5-479D-828C-BC5C0AE955D6}" dt="2024-03-07T15:27:04.509" v="41" actId="255"/>
          <ac:spMkLst>
            <pc:docMk/>
            <pc:sldMk cId="0" sldId="261"/>
            <ac:spMk id="23" creationId="{4B909417-3DC7-B2C9-5D95-BC0CC1F0C86B}"/>
          </ac:spMkLst>
        </pc:spChg>
      </pc:sldChg>
      <pc:sldChg chg="modSp mod">
        <pc:chgData name="Anthony Carty" userId="1cb74469-59da-4b05-89e0-78ea703ca208" providerId="ADAL" clId="{7048A66C-9CA5-479D-828C-BC5C0AE955D6}" dt="2024-03-07T15:27:41.863" v="44" actId="14100"/>
        <pc:sldMkLst>
          <pc:docMk/>
          <pc:sldMk cId="0" sldId="262"/>
        </pc:sldMkLst>
        <pc:spChg chg="mod">
          <ac:chgData name="Anthony Carty" userId="1cb74469-59da-4b05-89e0-78ea703ca208" providerId="ADAL" clId="{7048A66C-9CA5-479D-828C-BC5C0AE955D6}" dt="2024-03-07T15:27:41.863" v="44" actId="14100"/>
          <ac:spMkLst>
            <pc:docMk/>
            <pc:sldMk cId="0" sldId="262"/>
            <ac:spMk id="7" creationId="{00000000-0000-0000-0000-000000000000}"/>
          </ac:spMkLst>
        </pc:spChg>
      </pc:sldChg>
      <pc:sldChg chg="modSp mod">
        <pc:chgData name="Anthony Carty" userId="1cb74469-59da-4b05-89e0-78ea703ca208" providerId="ADAL" clId="{7048A66C-9CA5-479D-828C-BC5C0AE955D6}" dt="2024-03-07T15:27:59.181" v="45" actId="33524"/>
        <pc:sldMkLst>
          <pc:docMk/>
          <pc:sldMk cId="1269330229" sldId="266"/>
        </pc:sldMkLst>
        <pc:spChg chg="mod">
          <ac:chgData name="Anthony Carty" userId="1cb74469-59da-4b05-89e0-78ea703ca208" providerId="ADAL" clId="{7048A66C-9CA5-479D-828C-BC5C0AE955D6}" dt="2024-03-07T15:27:59.181" v="45" actId="33524"/>
          <ac:spMkLst>
            <pc:docMk/>
            <pc:sldMk cId="1269330229" sldId="266"/>
            <ac:spMk id="21" creationId="{BF8B4D29-E81D-F0C4-7EE1-BCCD3EF8B67F}"/>
          </ac:spMkLst>
        </pc:spChg>
      </pc:sldChg>
      <pc:sldChg chg="modSp mod">
        <pc:chgData name="Anthony Carty" userId="1cb74469-59da-4b05-89e0-78ea703ca208" providerId="ADAL" clId="{7048A66C-9CA5-479D-828C-BC5C0AE955D6}" dt="2024-03-07T15:26:49.590" v="40" actId="255"/>
        <pc:sldMkLst>
          <pc:docMk/>
          <pc:sldMk cId="846216350" sldId="268"/>
        </pc:sldMkLst>
        <pc:spChg chg="mod">
          <ac:chgData name="Anthony Carty" userId="1cb74469-59da-4b05-89e0-78ea703ca208" providerId="ADAL" clId="{7048A66C-9CA5-479D-828C-BC5C0AE955D6}" dt="2024-03-07T15:26:03.991" v="37" actId="113"/>
          <ac:spMkLst>
            <pc:docMk/>
            <pc:sldMk cId="846216350" sldId="268"/>
            <ac:spMk id="7" creationId="{62D6DF32-0020-FEB7-6FA8-67D49753548A}"/>
          </ac:spMkLst>
        </pc:spChg>
        <pc:spChg chg="mod">
          <ac:chgData name="Anthony Carty" userId="1cb74469-59da-4b05-89e0-78ea703ca208" providerId="ADAL" clId="{7048A66C-9CA5-479D-828C-BC5C0AE955D6}" dt="2024-03-07T15:26:49.590" v="40" actId="255"/>
          <ac:spMkLst>
            <pc:docMk/>
            <pc:sldMk cId="846216350" sldId="268"/>
            <ac:spMk id="16" creationId="{AE631D51-E4E1-2E6E-184C-90EFDA798CF2}"/>
          </ac:spMkLst>
        </pc:spChg>
      </pc:sldChg>
      <pc:sldChg chg="modSp mod">
        <pc:chgData name="Anthony Carty" userId="1cb74469-59da-4b05-89e0-78ea703ca208" providerId="ADAL" clId="{7048A66C-9CA5-479D-828C-BC5C0AE955D6}" dt="2024-03-07T15:28:25.874" v="47" actId="1076"/>
        <pc:sldMkLst>
          <pc:docMk/>
          <pc:sldMk cId="4193725700" sldId="270"/>
        </pc:sldMkLst>
        <pc:spChg chg="mod">
          <ac:chgData name="Anthony Carty" userId="1cb74469-59da-4b05-89e0-78ea703ca208" providerId="ADAL" clId="{7048A66C-9CA5-479D-828C-BC5C0AE955D6}" dt="2024-03-07T15:28:25.874" v="47" actId="1076"/>
          <ac:spMkLst>
            <pc:docMk/>
            <pc:sldMk cId="4193725700" sldId="270"/>
            <ac:spMk id="21" creationId="{E5BB7DE1-295F-4FB8-4F89-795249631349}"/>
          </ac:spMkLst>
        </pc:spChg>
      </pc:sldChg>
    </pc:docChg>
  </pc:docChgLst>
  <pc:docChgLst>
    <pc:chgData name="Anthony Carty" userId="1cb74469-59da-4b05-89e0-78ea703ca208" providerId="ADAL" clId="{9A9F6CBD-319E-41C9-AB3F-BC1E0B879984}"/>
    <pc:docChg chg="undo custSel delSld modSld sldOrd">
      <pc:chgData name="Anthony Carty" userId="1cb74469-59da-4b05-89e0-78ea703ca208" providerId="ADAL" clId="{9A9F6CBD-319E-41C9-AB3F-BC1E0B879984}" dt="2024-03-07T12:29:08.386" v="673" actId="2696"/>
      <pc:docMkLst>
        <pc:docMk/>
      </pc:docMkLst>
      <pc:sldChg chg="modSp mod">
        <pc:chgData name="Anthony Carty" userId="1cb74469-59da-4b05-89e0-78ea703ca208" providerId="ADAL" clId="{9A9F6CBD-319E-41C9-AB3F-BC1E0B879984}" dt="2024-03-06T14:40:31.477" v="0"/>
        <pc:sldMkLst>
          <pc:docMk/>
          <pc:sldMk cId="0" sldId="256"/>
        </pc:sldMkLst>
        <pc:spChg chg="mod">
          <ac:chgData name="Anthony Carty" userId="1cb74469-59da-4b05-89e0-78ea703ca208" providerId="ADAL" clId="{9A9F6CBD-319E-41C9-AB3F-BC1E0B879984}" dt="2024-03-06T14:40:31.477" v="0"/>
          <ac:spMkLst>
            <pc:docMk/>
            <pc:sldMk cId="0" sldId="256"/>
            <ac:spMk id="2" creationId="{00000000-0000-0000-0000-000000000000}"/>
          </ac:spMkLst>
        </pc:spChg>
      </pc:sldChg>
      <pc:sldChg chg="modSp mod">
        <pc:chgData name="Anthony Carty" userId="1cb74469-59da-4b05-89e0-78ea703ca208" providerId="ADAL" clId="{9A9F6CBD-319E-41C9-AB3F-BC1E0B879984}" dt="2024-03-07T12:11:59.214" v="669" actId="113"/>
        <pc:sldMkLst>
          <pc:docMk/>
          <pc:sldMk cId="0" sldId="257"/>
        </pc:sldMkLst>
        <pc:spChg chg="mod">
          <ac:chgData name="Anthony Carty" userId="1cb74469-59da-4b05-89e0-78ea703ca208" providerId="ADAL" clId="{9A9F6CBD-319E-41C9-AB3F-BC1E0B879984}" dt="2024-03-07T12:11:59.214" v="669" actId="113"/>
          <ac:spMkLst>
            <pc:docMk/>
            <pc:sldMk cId="0" sldId="257"/>
            <ac:spMk id="3" creationId="{00000000-0000-0000-0000-000000000000}"/>
          </ac:spMkLst>
        </pc:spChg>
      </pc:sldChg>
      <pc:sldChg chg="modSp mod">
        <pc:chgData name="Anthony Carty" userId="1cb74469-59da-4b05-89e0-78ea703ca208" providerId="ADAL" clId="{9A9F6CBD-319E-41C9-AB3F-BC1E0B879984}" dt="2024-03-06T15:49:13.873" v="33" actId="313"/>
        <pc:sldMkLst>
          <pc:docMk/>
          <pc:sldMk cId="0" sldId="258"/>
        </pc:sldMkLst>
        <pc:spChg chg="mod">
          <ac:chgData name="Anthony Carty" userId="1cb74469-59da-4b05-89e0-78ea703ca208" providerId="ADAL" clId="{9A9F6CBD-319E-41C9-AB3F-BC1E0B879984}" dt="2024-03-06T15:47:59.937" v="32" actId="20577"/>
          <ac:spMkLst>
            <pc:docMk/>
            <pc:sldMk cId="0" sldId="258"/>
            <ac:spMk id="8" creationId="{00000000-0000-0000-0000-000000000000}"/>
          </ac:spMkLst>
        </pc:spChg>
        <pc:spChg chg="mod">
          <ac:chgData name="Anthony Carty" userId="1cb74469-59da-4b05-89e0-78ea703ca208" providerId="ADAL" clId="{9A9F6CBD-319E-41C9-AB3F-BC1E0B879984}" dt="2024-03-06T15:47:46.518" v="30" actId="113"/>
          <ac:spMkLst>
            <pc:docMk/>
            <pc:sldMk cId="0" sldId="258"/>
            <ac:spMk id="16" creationId="{B16F5E03-00D2-26E5-7BA2-63E12038ABCF}"/>
          </ac:spMkLst>
        </pc:spChg>
        <pc:spChg chg="mod">
          <ac:chgData name="Anthony Carty" userId="1cb74469-59da-4b05-89e0-78ea703ca208" providerId="ADAL" clId="{9A9F6CBD-319E-41C9-AB3F-BC1E0B879984}" dt="2024-03-06T15:44:09.179" v="6" actId="14100"/>
          <ac:spMkLst>
            <pc:docMk/>
            <pc:sldMk cId="0" sldId="258"/>
            <ac:spMk id="18" creationId="{4D5C2A2E-F7D5-205E-1EF3-77270955D7EA}"/>
          </ac:spMkLst>
        </pc:spChg>
        <pc:spChg chg="mod">
          <ac:chgData name="Anthony Carty" userId="1cb74469-59da-4b05-89e0-78ea703ca208" providerId="ADAL" clId="{9A9F6CBD-319E-41C9-AB3F-BC1E0B879984}" dt="2024-03-06T15:43:46.849" v="4"/>
          <ac:spMkLst>
            <pc:docMk/>
            <pc:sldMk cId="0" sldId="258"/>
            <ac:spMk id="20" creationId="{24CCC260-A739-CE20-1865-4DC6CCAA9544}"/>
          </ac:spMkLst>
        </pc:spChg>
        <pc:spChg chg="mod">
          <ac:chgData name="Anthony Carty" userId="1cb74469-59da-4b05-89e0-78ea703ca208" providerId="ADAL" clId="{9A9F6CBD-319E-41C9-AB3F-BC1E0B879984}" dt="2024-03-06T15:49:13.873" v="33" actId="313"/>
          <ac:spMkLst>
            <pc:docMk/>
            <pc:sldMk cId="0" sldId="258"/>
            <ac:spMk id="24" creationId="{26FC8CAA-615A-9EDB-A3C7-B8CAC7A0CF47}"/>
          </ac:spMkLst>
        </pc:spChg>
      </pc:sldChg>
      <pc:sldChg chg="addSp delSp modSp mod">
        <pc:chgData name="Anthony Carty" userId="1cb74469-59da-4b05-89e0-78ea703ca208" providerId="ADAL" clId="{9A9F6CBD-319E-41C9-AB3F-BC1E0B879984}" dt="2024-03-06T16:03:26.551" v="143" actId="1076"/>
        <pc:sldMkLst>
          <pc:docMk/>
          <pc:sldMk cId="0" sldId="259"/>
        </pc:sldMkLst>
        <pc:spChg chg="mod">
          <ac:chgData name="Anthony Carty" userId="1cb74469-59da-4b05-89e0-78ea703ca208" providerId="ADAL" clId="{9A9F6CBD-319E-41C9-AB3F-BC1E0B879984}" dt="2024-03-06T16:01:59.064" v="121" actId="1076"/>
          <ac:spMkLst>
            <pc:docMk/>
            <pc:sldMk cId="0" sldId="259"/>
            <ac:spMk id="11" creationId="{00000000-0000-0000-0000-000000000000}"/>
          </ac:spMkLst>
        </pc:spChg>
        <pc:spChg chg="mod">
          <ac:chgData name="Anthony Carty" userId="1cb74469-59da-4b05-89e0-78ea703ca208" providerId="ADAL" clId="{9A9F6CBD-319E-41C9-AB3F-BC1E0B879984}" dt="2024-03-06T16:03:18.717" v="142" actId="1036"/>
          <ac:spMkLst>
            <pc:docMk/>
            <pc:sldMk cId="0" sldId="259"/>
            <ac:spMk id="12" creationId="{00000000-0000-0000-0000-000000000000}"/>
          </ac:spMkLst>
        </pc:spChg>
        <pc:spChg chg="mod">
          <ac:chgData name="Anthony Carty" userId="1cb74469-59da-4b05-89e0-78ea703ca208" providerId="ADAL" clId="{9A9F6CBD-319E-41C9-AB3F-BC1E0B879984}" dt="2024-03-06T16:03:18.717" v="142" actId="1036"/>
          <ac:spMkLst>
            <pc:docMk/>
            <pc:sldMk cId="0" sldId="259"/>
            <ac:spMk id="18" creationId="{FFBFBD18-250F-A7C3-E324-200DC2F2E63C}"/>
          </ac:spMkLst>
        </pc:spChg>
        <pc:spChg chg="del">
          <ac:chgData name="Anthony Carty" userId="1cb74469-59da-4b05-89e0-78ea703ca208" providerId="ADAL" clId="{9A9F6CBD-319E-41C9-AB3F-BC1E0B879984}" dt="2024-03-06T15:51:52.374" v="43" actId="478"/>
          <ac:spMkLst>
            <pc:docMk/>
            <pc:sldMk cId="0" sldId="259"/>
            <ac:spMk id="19" creationId="{67F9634E-E6A7-BE99-6ED9-E852CC30D2CD}"/>
          </ac:spMkLst>
        </pc:spChg>
        <pc:spChg chg="del">
          <ac:chgData name="Anthony Carty" userId="1cb74469-59da-4b05-89e0-78ea703ca208" providerId="ADAL" clId="{9A9F6CBD-319E-41C9-AB3F-BC1E0B879984}" dt="2024-03-06T15:51:52.374" v="43" actId="478"/>
          <ac:spMkLst>
            <pc:docMk/>
            <pc:sldMk cId="0" sldId="259"/>
            <ac:spMk id="20" creationId="{5B2A16D9-EF83-17E3-FFAB-065C8AE4B810}"/>
          </ac:spMkLst>
        </pc:spChg>
        <pc:spChg chg="del">
          <ac:chgData name="Anthony Carty" userId="1cb74469-59da-4b05-89e0-78ea703ca208" providerId="ADAL" clId="{9A9F6CBD-319E-41C9-AB3F-BC1E0B879984}" dt="2024-03-06T15:51:52.374" v="43" actId="478"/>
          <ac:spMkLst>
            <pc:docMk/>
            <pc:sldMk cId="0" sldId="259"/>
            <ac:spMk id="21" creationId="{A1B3F5C3-D529-FABD-44C1-E7AB7A2E369B}"/>
          </ac:spMkLst>
        </pc:spChg>
        <pc:spChg chg="del">
          <ac:chgData name="Anthony Carty" userId="1cb74469-59da-4b05-89e0-78ea703ca208" providerId="ADAL" clId="{9A9F6CBD-319E-41C9-AB3F-BC1E0B879984}" dt="2024-03-06T15:51:52.374" v="43" actId="478"/>
          <ac:spMkLst>
            <pc:docMk/>
            <pc:sldMk cId="0" sldId="259"/>
            <ac:spMk id="22" creationId="{3E09AE40-E3C5-C13C-D907-E9A21AF0CA1C}"/>
          </ac:spMkLst>
        </pc:spChg>
        <pc:spChg chg="add mod">
          <ac:chgData name="Anthony Carty" userId="1cb74469-59da-4b05-89e0-78ea703ca208" providerId="ADAL" clId="{9A9F6CBD-319E-41C9-AB3F-BC1E0B879984}" dt="2024-03-06T16:03:18.717" v="142" actId="1036"/>
          <ac:spMkLst>
            <pc:docMk/>
            <pc:sldMk cId="0" sldId="259"/>
            <ac:spMk id="23" creationId="{A1B017C3-52F1-3A35-4AC8-2245A0B54B9C}"/>
          </ac:spMkLst>
        </pc:spChg>
        <pc:spChg chg="add mod">
          <ac:chgData name="Anthony Carty" userId="1cb74469-59da-4b05-89e0-78ea703ca208" providerId="ADAL" clId="{9A9F6CBD-319E-41C9-AB3F-BC1E0B879984}" dt="2024-03-06T16:03:18.717" v="142" actId="1036"/>
          <ac:spMkLst>
            <pc:docMk/>
            <pc:sldMk cId="0" sldId="259"/>
            <ac:spMk id="24" creationId="{89343DA9-EE61-0B37-EEC9-28553C510A63}"/>
          </ac:spMkLst>
        </pc:spChg>
        <pc:spChg chg="add mod">
          <ac:chgData name="Anthony Carty" userId="1cb74469-59da-4b05-89e0-78ea703ca208" providerId="ADAL" clId="{9A9F6CBD-319E-41C9-AB3F-BC1E0B879984}" dt="2024-03-06T16:03:18.717" v="142" actId="1036"/>
          <ac:spMkLst>
            <pc:docMk/>
            <pc:sldMk cId="0" sldId="259"/>
            <ac:spMk id="25" creationId="{B0A536BB-B5FA-0198-D3AB-42A7EBAF4EDF}"/>
          </ac:spMkLst>
        </pc:spChg>
        <pc:spChg chg="add mod">
          <ac:chgData name="Anthony Carty" userId="1cb74469-59da-4b05-89e0-78ea703ca208" providerId="ADAL" clId="{9A9F6CBD-319E-41C9-AB3F-BC1E0B879984}" dt="2024-03-06T16:03:18.717" v="142" actId="1036"/>
          <ac:spMkLst>
            <pc:docMk/>
            <pc:sldMk cId="0" sldId="259"/>
            <ac:spMk id="26" creationId="{E2FF5927-8A01-5A86-2AD2-8856AB2FC715}"/>
          </ac:spMkLst>
        </pc:spChg>
        <pc:spChg chg="add mod">
          <ac:chgData name="Anthony Carty" userId="1cb74469-59da-4b05-89e0-78ea703ca208" providerId="ADAL" clId="{9A9F6CBD-319E-41C9-AB3F-BC1E0B879984}" dt="2024-03-06T16:03:18.717" v="142" actId="1036"/>
          <ac:spMkLst>
            <pc:docMk/>
            <pc:sldMk cId="0" sldId="259"/>
            <ac:spMk id="27" creationId="{ACBEB6E7-62AD-2063-BB60-A83DB07DE687}"/>
          </ac:spMkLst>
        </pc:spChg>
        <pc:spChg chg="add mod">
          <ac:chgData name="Anthony Carty" userId="1cb74469-59da-4b05-89e0-78ea703ca208" providerId="ADAL" clId="{9A9F6CBD-319E-41C9-AB3F-BC1E0B879984}" dt="2024-03-06T16:03:18.717" v="142" actId="1036"/>
          <ac:spMkLst>
            <pc:docMk/>
            <pc:sldMk cId="0" sldId="259"/>
            <ac:spMk id="28" creationId="{2E03F45F-1E9E-5F0A-FE46-D4CFEBEBE9EB}"/>
          </ac:spMkLst>
        </pc:spChg>
        <pc:spChg chg="add mod">
          <ac:chgData name="Anthony Carty" userId="1cb74469-59da-4b05-89e0-78ea703ca208" providerId="ADAL" clId="{9A9F6CBD-319E-41C9-AB3F-BC1E0B879984}" dt="2024-03-06T16:03:26.551" v="143" actId="1076"/>
          <ac:spMkLst>
            <pc:docMk/>
            <pc:sldMk cId="0" sldId="259"/>
            <ac:spMk id="30" creationId="{7AF7EE5E-66FA-1F76-4DAF-B36EF3DBA740}"/>
          </ac:spMkLst>
        </pc:spChg>
      </pc:sldChg>
      <pc:sldChg chg="del">
        <pc:chgData name="Anthony Carty" userId="1cb74469-59da-4b05-89e0-78ea703ca208" providerId="ADAL" clId="{9A9F6CBD-319E-41C9-AB3F-BC1E0B879984}" dt="2024-03-07T12:29:03.093" v="671" actId="2696"/>
        <pc:sldMkLst>
          <pc:docMk/>
          <pc:sldMk cId="0" sldId="260"/>
        </pc:sldMkLst>
      </pc:sldChg>
      <pc:sldChg chg="delSp modSp mod">
        <pc:chgData name="Anthony Carty" userId="1cb74469-59da-4b05-89e0-78ea703ca208" providerId="ADAL" clId="{9A9F6CBD-319E-41C9-AB3F-BC1E0B879984}" dt="2024-03-06T16:29:15.623" v="235" actId="1076"/>
        <pc:sldMkLst>
          <pc:docMk/>
          <pc:sldMk cId="0" sldId="261"/>
        </pc:sldMkLst>
        <pc:spChg chg="mod">
          <ac:chgData name="Anthony Carty" userId="1cb74469-59da-4b05-89e0-78ea703ca208" providerId="ADAL" clId="{9A9F6CBD-319E-41C9-AB3F-BC1E0B879984}" dt="2024-03-06T16:25:43.194" v="206" actId="1076"/>
          <ac:spMkLst>
            <pc:docMk/>
            <pc:sldMk cId="0" sldId="261"/>
            <ac:spMk id="2" creationId="{00000000-0000-0000-0000-000000000000}"/>
          </ac:spMkLst>
        </pc:spChg>
        <pc:spChg chg="mod">
          <ac:chgData name="Anthony Carty" userId="1cb74469-59da-4b05-89e0-78ea703ca208" providerId="ADAL" clId="{9A9F6CBD-319E-41C9-AB3F-BC1E0B879984}" dt="2024-03-06T16:26:36.072" v="212" actId="113"/>
          <ac:spMkLst>
            <pc:docMk/>
            <pc:sldMk cId="0" sldId="261"/>
            <ac:spMk id="8" creationId="{00000000-0000-0000-0000-000000000000}"/>
          </ac:spMkLst>
        </pc:spChg>
        <pc:spChg chg="mod">
          <ac:chgData name="Anthony Carty" userId="1cb74469-59da-4b05-89e0-78ea703ca208" providerId="ADAL" clId="{9A9F6CBD-319E-41C9-AB3F-BC1E0B879984}" dt="2024-03-06T16:26:15.365" v="209" actId="20577"/>
          <ac:spMkLst>
            <pc:docMk/>
            <pc:sldMk cId="0" sldId="261"/>
            <ac:spMk id="13" creationId="{6C9E1FB1-3D29-273E-1E87-72DB48A8156B}"/>
          </ac:spMkLst>
        </pc:spChg>
        <pc:spChg chg="mod">
          <ac:chgData name="Anthony Carty" userId="1cb74469-59da-4b05-89e0-78ea703ca208" providerId="ADAL" clId="{9A9F6CBD-319E-41C9-AB3F-BC1E0B879984}" dt="2024-03-06T16:28:09.924" v="225" actId="1076"/>
          <ac:spMkLst>
            <pc:docMk/>
            <pc:sldMk cId="0" sldId="261"/>
            <ac:spMk id="14" creationId="{35CEBFCF-EA2A-9C25-ED9D-F838041CF14C}"/>
          </ac:spMkLst>
        </pc:spChg>
        <pc:spChg chg="mod">
          <ac:chgData name="Anthony Carty" userId="1cb74469-59da-4b05-89e0-78ea703ca208" providerId="ADAL" clId="{9A9F6CBD-319E-41C9-AB3F-BC1E0B879984}" dt="2024-03-06T16:28:09.924" v="225" actId="1076"/>
          <ac:spMkLst>
            <pc:docMk/>
            <pc:sldMk cId="0" sldId="261"/>
            <ac:spMk id="15" creationId="{226E213A-3406-6997-00F8-A113EA119269}"/>
          </ac:spMkLst>
        </pc:spChg>
        <pc:spChg chg="mod">
          <ac:chgData name="Anthony Carty" userId="1cb74469-59da-4b05-89e0-78ea703ca208" providerId="ADAL" clId="{9A9F6CBD-319E-41C9-AB3F-BC1E0B879984}" dt="2024-03-06T16:28:43.389" v="229" actId="113"/>
          <ac:spMkLst>
            <pc:docMk/>
            <pc:sldMk cId="0" sldId="261"/>
            <ac:spMk id="16" creationId="{6AA4B55A-201D-BFDF-62F7-A9974D4A7179}"/>
          </ac:spMkLst>
        </pc:spChg>
        <pc:spChg chg="mod">
          <ac:chgData name="Anthony Carty" userId="1cb74469-59da-4b05-89e0-78ea703ca208" providerId="ADAL" clId="{9A9F6CBD-319E-41C9-AB3F-BC1E0B879984}" dt="2024-03-06T16:29:00.587" v="232" actId="20577"/>
          <ac:spMkLst>
            <pc:docMk/>
            <pc:sldMk cId="0" sldId="261"/>
            <ac:spMk id="17" creationId="{A27CD865-8F56-99BD-5954-737A736FFDD8}"/>
          </ac:spMkLst>
        </pc:spChg>
        <pc:spChg chg="del">
          <ac:chgData name="Anthony Carty" userId="1cb74469-59da-4b05-89e0-78ea703ca208" providerId="ADAL" clId="{9A9F6CBD-319E-41C9-AB3F-BC1E0B879984}" dt="2024-03-06T16:29:06.134" v="233" actId="478"/>
          <ac:spMkLst>
            <pc:docMk/>
            <pc:sldMk cId="0" sldId="261"/>
            <ac:spMk id="18" creationId="{752C819B-7A61-F2C4-FAB9-10AA616F6455}"/>
          </ac:spMkLst>
        </pc:spChg>
        <pc:spChg chg="del">
          <ac:chgData name="Anthony Carty" userId="1cb74469-59da-4b05-89e0-78ea703ca208" providerId="ADAL" clId="{9A9F6CBD-319E-41C9-AB3F-BC1E0B879984}" dt="2024-03-06T16:29:08.615" v="234" actId="478"/>
          <ac:spMkLst>
            <pc:docMk/>
            <pc:sldMk cId="0" sldId="261"/>
            <ac:spMk id="19" creationId="{EB610878-F6DB-7809-90A1-2E7BC31BB80B}"/>
          </ac:spMkLst>
        </pc:spChg>
        <pc:spChg chg="mod">
          <ac:chgData name="Anthony Carty" userId="1cb74469-59da-4b05-89e0-78ea703ca208" providerId="ADAL" clId="{9A9F6CBD-319E-41C9-AB3F-BC1E0B879984}" dt="2024-03-06T16:28:15.558" v="226" actId="1076"/>
          <ac:spMkLst>
            <pc:docMk/>
            <pc:sldMk cId="0" sldId="261"/>
            <ac:spMk id="20" creationId="{C2A0D898-FDD1-40B8-426E-B705FCD6A05A}"/>
          </ac:spMkLst>
        </pc:spChg>
        <pc:spChg chg="mod">
          <ac:chgData name="Anthony Carty" userId="1cb74469-59da-4b05-89e0-78ea703ca208" providerId="ADAL" clId="{9A9F6CBD-319E-41C9-AB3F-BC1E0B879984}" dt="2024-03-06T16:28:15.558" v="226" actId="1076"/>
          <ac:spMkLst>
            <pc:docMk/>
            <pc:sldMk cId="0" sldId="261"/>
            <ac:spMk id="21" creationId="{96439092-E36D-6313-802E-46344781EFC9}"/>
          </ac:spMkLst>
        </pc:spChg>
        <pc:spChg chg="mod">
          <ac:chgData name="Anthony Carty" userId="1cb74469-59da-4b05-89e0-78ea703ca208" providerId="ADAL" clId="{9A9F6CBD-319E-41C9-AB3F-BC1E0B879984}" dt="2024-03-06T16:29:15.623" v="235" actId="1076"/>
          <ac:spMkLst>
            <pc:docMk/>
            <pc:sldMk cId="0" sldId="261"/>
            <ac:spMk id="23" creationId="{4B909417-3DC7-B2C9-5D95-BC0CC1F0C86B}"/>
          </ac:spMkLst>
        </pc:spChg>
      </pc:sldChg>
      <pc:sldChg chg="addSp modSp mod">
        <pc:chgData name="Anthony Carty" userId="1cb74469-59da-4b05-89e0-78ea703ca208" providerId="ADAL" clId="{9A9F6CBD-319E-41C9-AB3F-BC1E0B879984}" dt="2024-03-07T08:51:17.060" v="349" actId="1076"/>
        <pc:sldMkLst>
          <pc:docMk/>
          <pc:sldMk cId="0" sldId="262"/>
        </pc:sldMkLst>
        <pc:spChg chg="mod">
          <ac:chgData name="Anthony Carty" userId="1cb74469-59da-4b05-89e0-78ea703ca208" providerId="ADAL" clId="{9A9F6CBD-319E-41C9-AB3F-BC1E0B879984}" dt="2024-03-07T08:31:42.072" v="242"/>
          <ac:spMkLst>
            <pc:docMk/>
            <pc:sldMk cId="0" sldId="262"/>
            <ac:spMk id="2" creationId="{00000000-0000-0000-0000-000000000000}"/>
          </ac:spMkLst>
        </pc:spChg>
        <pc:spChg chg="mod">
          <ac:chgData name="Anthony Carty" userId="1cb74469-59da-4b05-89e0-78ea703ca208" providerId="ADAL" clId="{9A9F6CBD-319E-41C9-AB3F-BC1E0B879984}" dt="2024-03-07T08:42:26.308" v="299" actId="113"/>
          <ac:spMkLst>
            <pc:docMk/>
            <pc:sldMk cId="0" sldId="262"/>
            <ac:spMk id="7" creationId="{00000000-0000-0000-0000-000000000000}"/>
          </ac:spMkLst>
        </pc:spChg>
        <pc:spChg chg="add mod">
          <ac:chgData name="Anthony Carty" userId="1cb74469-59da-4b05-89e0-78ea703ca208" providerId="ADAL" clId="{9A9F6CBD-319E-41C9-AB3F-BC1E0B879984}" dt="2024-03-07T08:51:17.060" v="349" actId="1076"/>
          <ac:spMkLst>
            <pc:docMk/>
            <pc:sldMk cId="0" sldId="262"/>
            <ac:spMk id="13" creationId="{EBDA692B-C480-F50D-0722-44119EEB8232}"/>
          </ac:spMkLst>
        </pc:spChg>
      </pc:sldChg>
      <pc:sldChg chg="del">
        <pc:chgData name="Anthony Carty" userId="1cb74469-59da-4b05-89e0-78ea703ca208" providerId="ADAL" clId="{9A9F6CBD-319E-41C9-AB3F-BC1E0B879984}" dt="2024-03-07T12:29:05.742" v="672" actId="2696"/>
        <pc:sldMkLst>
          <pc:docMk/>
          <pc:sldMk cId="0" sldId="263"/>
        </pc:sldMkLst>
      </pc:sldChg>
      <pc:sldChg chg="modSp mod">
        <pc:chgData name="Anthony Carty" userId="1cb74469-59da-4b05-89e0-78ea703ca208" providerId="ADAL" clId="{9A9F6CBD-319E-41C9-AB3F-BC1E0B879984}" dt="2024-03-07T09:41:33.289" v="665"/>
        <pc:sldMkLst>
          <pc:docMk/>
          <pc:sldMk cId="0" sldId="264"/>
        </pc:sldMkLst>
        <pc:spChg chg="mod">
          <ac:chgData name="Anthony Carty" userId="1cb74469-59da-4b05-89e0-78ea703ca208" providerId="ADAL" clId="{9A9F6CBD-319E-41C9-AB3F-BC1E0B879984}" dt="2024-03-07T09:35:32.344" v="621"/>
          <ac:spMkLst>
            <pc:docMk/>
            <pc:sldMk cId="0" sldId="264"/>
            <ac:spMk id="11" creationId="{00000000-0000-0000-0000-000000000000}"/>
          </ac:spMkLst>
        </pc:spChg>
        <pc:spChg chg="mod">
          <ac:chgData name="Anthony Carty" userId="1cb74469-59da-4b05-89e0-78ea703ca208" providerId="ADAL" clId="{9A9F6CBD-319E-41C9-AB3F-BC1E0B879984}" dt="2024-03-07T09:41:02.967" v="663"/>
          <ac:spMkLst>
            <pc:docMk/>
            <pc:sldMk cId="0" sldId="264"/>
            <ac:spMk id="16" creationId="{D33B6FF5-64F2-6858-91AD-6F94DD8C62A7}"/>
          </ac:spMkLst>
        </pc:spChg>
        <pc:spChg chg="mod">
          <ac:chgData name="Anthony Carty" userId="1cb74469-59da-4b05-89e0-78ea703ca208" providerId="ADAL" clId="{9A9F6CBD-319E-41C9-AB3F-BC1E0B879984}" dt="2024-03-07T09:41:13.578" v="664"/>
          <ac:spMkLst>
            <pc:docMk/>
            <pc:sldMk cId="0" sldId="264"/>
            <ac:spMk id="17" creationId="{A9BC6C63-49CB-77C0-5421-02D2C56ABF64}"/>
          </ac:spMkLst>
        </pc:spChg>
        <pc:spChg chg="mod">
          <ac:chgData name="Anthony Carty" userId="1cb74469-59da-4b05-89e0-78ea703ca208" providerId="ADAL" clId="{9A9F6CBD-319E-41C9-AB3F-BC1E0B879984}" dt="2024-03-07T09:41:33.289" v="665"/>
          <ac:spMkLst>
            <pc:docMk/>
            <pc:sldMk cId="0" sldId="264"/>
            <ac:spMk id="19" creationId="{65DBC51E-D618-5BEC-E18F-7A2D90C33B34}"/>
          </ac:spMkLst>
        </pc:spChg>
      </pc:sldChg>
      <pc:sldChg chg="del">
        <pc:chgData name="Anthony Carty" userId="1cb74469-59da-4b05-89e0-78ea703ca208" providerId="ADAL" clId="{9A9F6CBD-319E-41C9-AB3F-BC1E0B879984}" dt="2024-03-07T12:29:08.386" v="673" actId="2696"/>
        <pc:sldMkLst>
          <pc:docMk/>
          <pc:sldMk cId="0" sldId="265"/>
        </pc:sldMkLst>
      </pc:sldChg>
      <pc:sldChg chg="delSp modSp mod">
        <pc:chgData name="Anthony Carty" userId="1cb74469-59da-4b05-89e0-78ea703ca208" providerId="ADAL" clId="{9A9F6CBD-319E-41C9-AB3F-BC1E0B879984}" dt="2024-03-07T08:50:30.967" v="345" actId="208"/>
        <pc:sldMkLst>
          <pc:docMk/>
          <pc:sldMk cId="1269330229" sldId="266"/>
        </pc:sldMkLst>
        <pc:spChg chg="mod">
          <ac:chgData name="Anthony Carty" userId="1cb74469-59da-4b05-89e0-78ea703ca208" providerId="ADAL" clId="{9A9F6CBD-319E-41C9-AB3F-BC1E0B879984}" dt="2024-03-07T08:45:26.214" v="303"/>
          <ac:spMkLst>
            <pc:docMk/>
            <pc:sldMk cId="1269330229" sldId="266"/>
            <ac:spMk id="6" creationId="{9405E562-50D1-51B6-071C-8A1D934B1910}"/>
          </ac:spMkLst>
        </pc:spChg>
        <pc:spChg chg="del">
          <ac:chgData name="Anthony Carty" userId="1cb74469-59da-4b05-89e0-78ea703ca208" providerId="ADAL" clId="{9A9F6CBD-319E-41C9-AB3F-BC1E0B879984}" dt="2024-03-07T08:44:22.640" v="302" actId="478"/>
          <ac:spMkLst>
            <pc:docMk/>
            <pc:sldMk cId="1269330229" sldId="266"/>
            <ac:spMk id="7" creationId="{BCD10D6E-6B41-93BA-C532-4CAEE76B1B76}"/>
          </ac:spMkLst>
        </pc:spChg>
        <pc:spChg chg="del">
          <ac:chgData name="Anthony Carty" userId="1cb74469-59da-4b05-89e0-78ea703ca208" providerId="ADAL" clId="{9A9F6CBD-319E-41C9-AB3F-BC1E0B879984}" dt="2024-03-07T08:44:18.121" v="300" actId="478"/>
          <ac:spMkLst>
            <pc:docMk/>
            <pc:sldMk cId="1269330229" sldId="266"/>
            <ac:spMk id="8" creationId="{34E904BE-7E98-A19C-B9BE-7443391CDD23}"/>
          </ac:spMkLst>
        </pc:spChg>
        <pc:spChg chg="mod">
          <ac:chgData name="Anthony Carty" userId="1cb74469-59da-4b05-89e0-78ea703ca208" providerId="ADAL" clId="{9A9F6CBD-319E-41C9-AB3F-BC1E0B879984}" dt="2024-03-07T08:50:14.278" v="342" actId="1076"/>
          <ac:spMkLst>
            <pc:docMk/>
            <pc:sldMk cId="1269330229" sldId="266"/>
            <ac:spMk id="15" creationId="{B471A893-B5DE-98AF-D835-747DF3EC9059}"/>
          </ac:spMkLst>
        </pc:spChg>
        <pc:spChg chg="mod">
          <ac:chgData name="Anthony Carty" userId="1cb74469-59da-4b05-89e0-78ea703ca208" providerId="ADAL" clId="{9A9F6CBD-319E-41C9-AB3F-BC1E0B879984}" dt="2024-03-07T08:48:49.873" v="331" actId="11"/>
          <ac:spMkLst>
            <pc:docMk/>
            <pc:sldMk cId="1269330229" sldId="266"/>
            <ac:spMk id="16" creationId="{2B8D3E9B-2E4D-8E8B-75FE-EC62642D2F18}"/>
          </ac:spMkLst>
        </pc:spChg>
        <pc:spChg chg="del">
          <ac:chgData name="Anthony Carty" userId="1cb74469-59da-4b05-89e0-78ea703ca208" providerId="ADAL" clId="{9A9F6CBD-319E-41C9-AB3F-BC1E0B879984}" dt="2024-03-07T08:49:45.146" v="336" actId="478"/>
          <ac:spMkLst>
            <pc:docMk/>
            <pc:sldMk cId="1269330229" sldId="266"/>
            <ac:spMk id="17" creationId="{3F5D394D-58F5-A245-3A70-CF2BE17A320B}"/>
          </ac:spMkLst>
        </pc:spChg>
        <pc:spChg chg="del">
          <ac:chgData name="Anthony Carty" userId="1cb74469-59da-4b05-89e0-78ea703ca208" providerId="ADAL" clId="{9A9F6CBD-319E-41C9-AB3F-BC1E0B879984}" dt="2024-03-07T08:44:20.530" v="301" actId="478"/>
          <ac:spMkLst>
            <pc:docMk/>
            <pc:sldMk cId="1269330229" sldId="266"/>
            <ac:spMk id="18" creationId="{4976399D-9B39-1483-811E-3FAFE7175489}"/>
          </ac:spMkLst>
        </pc:spChg>
        <pc:spChg chg="mod">
          <ac:chgData name="Anthony Carty" userId="1cb74469-59da-4b05-89e0-78ea703ca208" providerId="ADAL" clId="{9A9F6CBD-319E-41C9-AB3F-BC1E0B879984}" dt="2024-03-07T08:50:30.967" v="345" actId="208"/>
          <ac:spMkLst>
            <pc:docMk/>
            <pc:sldMk cId="1269330229" sldId="266"/>
            <ac:spMk id="21" creationId="{BF8B4D29-E81D-F0C4-7EE1-BCCD3EF8B67F}"/>
          </ac:spMkLst>
        </pc:spChg>
      </pc:sldChg>
      <pc:sldChg chg="modSp mod ord">
        <pc:chgData name="Anthony Carty" userId="1cb74469-59da-4b05-89e0-78ea703ca208" providerId="ADAL" clId="{9A9F6CBD-319E-41C9-AB3F-BC1E0B879984}" dt="2024-03-07T09:33:42.759" v="620" actId="313"/>
        <pc:sldMkLst>
          <pc:docMk/>
          <pc:sldMk cId="1465494359" sldId="267"/>
        </pc:sldMkLst>
        <pc:spChg chg="mod">
          <ac:chgData name="Anthony Carty" userId="1cb74469-59da-4b05-89e0-78ea703ca208" providerId="ADAL" clId="{9A9F6CBD-319E-41C9-AB3F-BC1E0B879984}" dt="2024-03-07T09:30:02.238" v="587" actId="20577"/>
          <ac:spMkLst>
            <pc:docMk/>
            <pc:sldMk cId="1465494359" sldId="267"/>
            <ac:spMk id="2" creationId="{619BDBDC-0373-EBF0-A891-DE04A541E0A5}"/>
          </ac:spMkLst>
        </pc:spChg>
        <pc:spChg chg="mod">
          <ac:chgData name="Anthony Carty" userId="1cb74469-59da-4b05-89e0-78ea703ca208" providerId="ADAL" clId="{9A9F6CBD-319E-41C9-AB3F-BC1E0B879984}" dt="2024-03-07T09:33:42.759" v="620" actId="313"/>
          <ac:spMkLst>
            <pc:docMk/>
            <pc:sldMk cId="1465494359" sldId="267"/>
            <ac:spMk id="7" creationId="{EFF5934D-9DFD-081F-220B-24121CEF80D8}"/>
          </ac:spMkLst>
        </pc:spChg>
      </pc:sldChg>
      <pc:sldChg chg="delSp modSp mod">
        <pc:chgData name="Anthony Carty" userId="1cb74469-59da-4b05-89e0-78ea703ca208" providerId="ADAL" clId="{9A9F6CBD-319E-41C9-AB3F-BC1E0B879984}" dt="2024-03-06T16:13:48.116" v="199" actId="1076"/>
        <pc:sldMkLst>
          <pc:docMk/>
          <pc:sldMk cId="846216350" sldId="268"/>
        </pc:sldMkLst>
        <pc:spChg chg="mod">
          <ac:chgData name="Anthony Carty" userId="1cb74469-59da-4b05-89e0-78ea703ca208" providerId="ADAL" clId="{9A9F6CBD-319E-41C9-AB3F-BC1E0B879984}" dt="2024-03-06T16:07:29.623" v="150" actId="313"/>
          <ac:spMkLst>
            <pc:docMk/>
            <pc:sldMk cId="846216350" sldId="268"/>
            <ac:spMk id="2" creationId="{2D721A23-2406-4238-6607-692E93BE9E18}"/>
          </ac:spMkLst>
        </pc:spChg>
        <pc:spChg chg="mod">
          <ac:chgData name="Anthony Carty" userId="1cb74469-59da-4b05-89e0-78ea703ca208" providerId="ADAL" clId="{9A9F6CBD-319E-41C9-AB3F-BC1E0B879984}" dt="2024-03-06T16:13:48.116" v="199" actId="1076"/>
          <ac:spMkLst>
            <pc:docMk/>
            <pc:sldMk cId="846216350" sldId="268"/>
            <ac:spMk id="7" creationId="{62D6DF32-0020-FEB7-6FA8-67D49753548A}"/>
          </ac:spMkLst>
        </pc:spChg>
        <pc:spChg chg="del">
          <ac:chgData name="Anthony Carty" userId="1cb74469-59da-4b05-89e0-78ea703ca208" providerId="ADAL" clId="{9A9F6CBD-319E-41C9-AB3F-BC1E0B879984}" dt="2024-03-06T16:11:13.338" v="176" actId="478"/>
          <ac:spMkLst>
            <pc:docMk/>
            <pc:sldMk cId="846216350" sldId="268"/>
            <ac:spMk id="14" creationId="{9D51330F-E18E-5AB6-63D4-AD3F3F336803}"/>
          </ac:spMkLst>
        </pc:spChg>
        <pc:spChg chg="mod">
          <ac:chgData name="Anthony Carty" userId="1cb74469-59da-4b05-89e0-78ea703ca208" providerId="ADAL" clId="{9A9F6CBD-319E-41C9-AB3F-BC1E0B879984}" dt="2024-03-06T16:13:40.762" v="198" actId="1076"/>
          <ac:spMkLst>
            <pc:docMk/>
            <pc:sldMk cId="846216350" sldId="268"/>
            <ac:spMk id="16" creationId="{AE631D51-E4E1-2E6E-184C-90EFDA798CF2}"/>
          </ac:spMkLst>
        </pc:spChg>
      </pc:sldChg>
      <pc:sldChg chg="addSp modSp mod">
        <pc:chgData name="Anthony Carty" userId="1cb74469-59da-4b05-89e0-78ea703ca208" providerId="ADAL" clId="{9A9F6CBD-319E-41C9-AB3F-BC1E0B879984}" dt="2024-03-07T08:58:48.551" v="400" actId="14100"/>
        <pc:sldMkLst>
          <pc:docMk/>
          <pc:sldMk cId="589406051" sldId="269"/>
        </pc:sldMkLst>
        <pc:spChg chg="mod">
          <ac:chgData name="Anthony Carty" userId="1cb74469-59da-4b05-89e0-78ea703ca208" providerId="ADAL" clId="{9A9F6CBD-319E-41C9-AB3F-BC1E0B879984}" dt="2024-03-07T08:52:06.456" v="351" actId="255"/>
          <ac:spMkLst>
            <pc:docMk/>
            <pc:sldMk cId="589406051" sldId="269"/>
            <ac:spMk id="2" creationId="{3FAFDB61-C768-2735-4DCE-B32CB057E4DA}"/>
          </ac:spMkLst>
        </pc:spChg>
        <pc:spChg chg="mod">
          <ac:chgData name="Anthony Carty" userId="1cb74469-59da-4b05-89e0-78ea703ca208" providerId="ADAL" clId="{9A9F6CBD-319E-41C9-AB3F-BC1E0B879984}" dt="2024-03-07T08:58:14.042" v="396" actId="1076"/>
          <ac:spMkLst>
            <pc:docMk/>
            <pc:sldMk cId="589406051" sldId="269"/>
            <ac:spMk id="7" creationId="{B4DDB570-1020-71BD-77CE-1F7574AA70C4}"/>
          </ac:spMkLst>
        </pc:spChg>
        <pc:spChg chg="add mod">
          <ac:chgData name="Anthony Carty" userId="1cb74469-59da-4b05-89e0-78ea703ca208" providerId="ADAL" clId="{9A9F6CBD-319E-41C9-AB3F-BC1E0B879984}" dt="2024-03-07T08:58:06.629" v="395" actId="1076"/>
          <ac:spMkLst>
            <pc:docMk/>
            <pc:sldMk cId="589406051" sldId="269"/>
            <ac:spMk id="13" creationId="{3439389E-3668-077B-45C9-58E5E0E21603}"/>
          </ac:spMkLst>
        </pc:spChg>
        <pc:spChg chg="mod">
          <ac:chgData name="Anthony Carty" userId="1cb74469-59da-4b05-89e0-78ea703ca208" providerId="ADAL" clId="{9A9F6CBD-319E-41C9-AB3F-BC1E0B879984}" dt="2024-03-07T08:56:36.665" v="384" actId="113"/>
          <ac:spMkLst>
            <pc:docMk/>
            <pc:sldMk cId="589406051" sldId="269"/>
            <ac:spMk id="14" creationId="{F651125B-167A-DEB5-120A-B58CC8105B89}"/>
          </ac:spMkLst>
        </pc:spChg>
        <pc:spChg chg="add mod">
          <ac:chgData name="Anthony Carty" userId="1cb74469-59da-4b05-89e0-78ea703ca208" providerId="ADAL" clId="{9A9F6CBD-319E-41C9-AB3F-BC1E0B879984}" dt="2024-03-07T08:58:48.551" v="400" actId="14100"/>
          <ac:spMkLst>
            <pc:docMk/>
            <pc:sldMk cId="589406051" sldId="269"/>
            <ac:spMk id="15" creationId="{7D4A44BE-8EC2-0BA9-8EE4-CE9ED7A787ED}"/>
          </ac:spMkLst>
        </pc:spChg>
        <pc:spChg chg="mod">
          <ac:chgData name="Anthony Carty" userId="1cb74469-59da-4b05-89e0-78ea703ca208" providerId="ADAL" clId="{9A9F6CBD-319E-41C9-AB3F-BC1E0B879984}" dt="2024-03-07T08:57:13.426" v="388" actId="1076"/>
          <ac:spMkLst>
            <pc:docMk/>
            <pc:sldMk cId="589406051" sldId="269"/>
            <ac:spMk id="16" creationId="{AC03E6FF-24F5-B15B-CF1C-CE31670C1A28}"/>
          </ac:spMkLst>
        </pc:spChg>
      </pc:sldChg>
      <pc:sldChg chg="delSp modSp mod">
        <pc:chgData name="Anthony Carty" userId="1cb74469-59da-4b05-89e0-78ea703ca208" providerId="ADAL" clId="{9A9F6CBD-319E-41C9-AB3F-BC1E0B879984}" dt="2024-03-07T09:12:53.792" v="484" actId="1076"/>
        <pc:sldMkLst>
          <pc:docMk/>
          <pc:sldMk cId="4193725700" sldId="270"/>
        </pc:sldMkLst>
        <pc:spChg chg="mod">
          <ac:chgData name="Anthony Carty" userId="1cb74469-59da-4b05-89e0-78ea703ca208" providerId="ADAL" clId="{9A9F6CBD-319E-41C9-AB3F-BC1E0B879984}" dt="2024-03-07T09:03:02.047" v="410" actId="108"/>
          <ac:spMkLst>
            <pc:docMk/>
            <pc:sldMk cId="4193725700" sldId="270"/>
            <ac:spMk id="6" creationId="{F4ED2483-EDF1-1237-B631-B36763F094BA}"/>
          </ac:spMkLst>
        </pc:spChg>
        <pc:spChg chg="del">
          <ac:chgData name="Anthony Carty" userId="1cb74469-59da-4b05-89e0-78ea703ca208" providerId="ADAL" clId="{9A9F6CBD-319E-41C9-AB3F-BC1E0B879984}" dt="2024-03-07T08:59:19.572" v="403" actId="478"/>
          <ac:spMkLst>
            <pc:docMk/>
            <pc:sldMk cId="4193725700" sldId="270"/>
            <ac:spMk id="7" creationId="{DDE2429D-682D-EFA8-3871-677C49F298E3}"/>
          </ac:spMkLst>
        </pc:spChg>
        <pc:spChg chg="del">
          <ac:chgData name="Anthony Carty" userId="1cb74469-59da-4b05-89e0-78ea703ca208" providerId="ADAL" clId="{9A9F6CBD-319E-41C9-AB3F-BC1E0B879984}" dt="2024-03-07T08:59:15.928" v="401" actId="478"/>
          <ac:spMkLst>
            <pc:docMk/>
            <pc:sldMk cId="4193725700" sldId="270"/>
            <ac:spMk id="8" creationId="{0A05C8CA-9BC8-3E4E-366A-27B345FEBD8B}"/>
          </ac:spMkLst>
        </pc:spChg>
        <pc:spChg chg="mod">
          <ac:chgData name="Anthony Carty" userId="1cb74469-59da-4b05-89e0-78ea703ca208" providerId="ADAL" clId="{9A9F6CBD-319E-41C9-AB3F-BC1E0B879984}" dt="2024-03-07T09:12:23.931" v="478" actId="1076"/>
          <ac:spMkLst>
            <pc:docMk/>
            <pc:sldMk cId="4193725700" sldId="270"/>
            <ac:spMk id="15" creationId="{A5869926-F8AE-8E06-D308-946E4C124B9C}"/>
          </ac:spMkLst>
        </pc:spChg>
        <pc:spChg chg="mod">
          <ac:chgData name="Anthony Carty" userId="1cb74469-59da-4b05-89e0-78ea703ca208" providerId="ADAL" clId="{9A9F6CBD-319E-41C9-AB3F-BC1E0B879984}" dt="2024-03-07T09:08:39.759" v="445" actId="948"/>
          <ac:spMkLst>
            <pc:docMk/>
            <pc:sldMk cId="4193725700" sldId="270"/>
            <ac:spMk id="16" creationId="{B98A455B-CEC3-F8A2-FED7-37B98A3B0C24}"/>
          </ac:spMkLst>
        </pc:spChg>
        <pc:spChg chg="del">
          <ac:chgData name="Anthony Carty" userId="1cb74469-59da-4b05-89e0-78ea703ca208" providerId="ADAL" clId="{9A9F6CBD-319E-41C9-AB3F-BC1E0B879984}" dt="2024-03-07T09:12:12.950" v="476" actId="478"/>
          <ac:spMkLst>
            <pc:docMk/>
            <pc:sldMk cId="4193725700" sldId="270"/>
            <ac:spMk id="17" creationId="{9DCF6C26-74E6-E594-DE78-4F3F6BEE8871}"/>
          </ac:spMkLst>
        </pc:spChg>
        <pc:spChg chg="del">
          <ac:chgData name="Anthony Carty" userId="1cb74469-59da-4b05-89e0-78ea703ca208" providerId="ADAL" clId="{9A9F6CBD-319E-41C9-AB3F-BC1E0B879984}" dt="2024-03-07T08:59:17.980" v="402" actId="478"/>
          <ac:spMkLst>
            <pc:docMk/>
            <pc:sldMk cId="4193725700" sldId="270"/>
            <ac:spMk id="18" creationId="{B195B39E-7588-4268-7685-000ADB65589E}"/>
          </ac:spMkLst>
        </pc:spChg>
        <pc:spChg chg="mod">
          <ac:chgData name="Anthony Carty" userId="1cb74469-59da-4b05-89e0-78ea703ca208" providerId="ADAL" clId="{9A9F6CBD-319E-41C9-AB3F-BC1E0B879984}" dt="2024-03-07T09:12:53.792" v="484" actId="1076"/>
          <ac:spMkLst>
            <pc:docMk/>
            <pc:sldMk cId="4193725700" sldId="270"/>
            <ac:spMk id="21" creationId="{E5BB7DE1-295F-4FB8-4F89-795249631349}"/>
          </ac:spMkLst>
        </pc:spChg>
      </pc:sldChg>
      <pc:sldChg chg="del ord">
        <pc:chgData name="Anthony Carty" userId="1cb74469-59da-4b05-89e0-78ea703ca208" providerId="ADAL" clId="{9A9F6CBD-319E-41C9-AB3F-BC1E0B879984}" dt="2024-03-07T12:28:59.233" v="670" actId="2696"/>
        <pc:sldMkLst>
          <pc:docMk/>
          <pc:sldMk cId="1030081313" sldId="271"/>
        </pc:sldMkLst>
      </pc:sldChg>
      <pc:sldChg chg="delSp modSp mod ord">
        <pc:chgData name="Anthony Carty" userId="1cb74469-59da-4b05-89e0-78ea703ca208" providerId="ADAL" clId="{9A9F6CBD-319E-41C9-AB3F-BC1E0B879984}" dt="2024-03-07T09:26:34.878" v="571" actId="1076"/>
        <pc:sldMkLst>
          <pc:docMk/>
          <pc:sldMk cId="800714297" sldId="272"/>
        </pc:sldMkLst>
        <pc:spChg chg="mod">
          <ac:chgData name="Anthony Carty" userId="1cb74469-59da-4b05-89e0-78ea703ca208" providerId="ADAL" clId="{9A9F6CBD-319E-41C9-AB3F-BC1E0B879984}" dt="2024-03-07T09:26:34.878" v="571" actId="1076"/>
          <ac:spMkLst>
            <pc:docMk/>
            <pc:sldMk cId="800714297" sldId="272"/>
            <ac:spMk id="2" creationId="{90E43EF5-E7E5-E021-3FBC-C95E74D2AC63}"/>
          </ac:spMkLst>
        </pc:spChg>
        <pc:spChg chg="mod">
          <ac:chgData name="Anthony Carty" userId="1cb74469-59da-4b05-89e0-78ea703ca208" providerId="ADAL" clId="{9A9F6CBD-319E-41C9-AB3F-BC1E0B879984}" dt="2024-03-07T09:23:43.843" v="556" actId="11"/>
          <ac:spMkLst>
            <pc:docMk/>
            <pc:sldMk cId="800714297" sldId="272"/>
            <ac:spMk id="7" creationId="{A141F65C-E156-40C0-3F3D-70400344D7B5}"/>
          </ac:spMkLst>
        </pc:spChg>
        <pc:spChg chg="mod">
          <ac:chgData name="Anthony Carty" userId="1cb74469-59da-4b05-89e0-78ea703ca208" providerId="ADAL" clId="{9A9F6CBD-319E-41C9-AB3F-BC1E0B879984}" dt="2024-03-07T09:25:15.321" v="565" actId="313"/>
          <ac:spMkLst>
            <pc:docMk/>
            <pc:sldMk cId="800714297" sldId="272"/>
            <ac:spMk id="13" creationId="{C673652C-57EC-52B8-76EB-4147B0EEC769}"/>
          </ac:spMkLst>
        </pc:spChg>
        <pc:spChg chg="mod">
          <ac:chgData name="Anthony Carty" userId="1cb74469-59da-4b05-89e0-78ea703ca208" providerId="ADAL" clId="{9A9F6CBD-319E-41C9-AB3F-BC1E0B879984}" dt="2024-03-07T09:24:30.338" v="559" actId="11"/>
          <ac:spMkLst>
            <pc:docMk/>
            <pc:sldMk cId="800714297" sldId="272"/>
            <ac:spMk id="14" creationId="{E8B72820-8A83-C0F5-232E-F9B9F37F7413}"/>
          </ac:spMkLst>
        </pc:spChg>
        <pc:spChg chg="del">
          <ac:chgData name="Anthony Carty" userId="1cb74469-59da-4b05-89e0-78ea703ca208" providerId="ADAL" clId="{9A9F6CBD-319E-41C9-AB3F-BC1E0B879984}" dt="2024-03-07T09:14:56.836" v="487" actId="478"/>
          <ac:spMkLst>
            <pc:docMk/>
            <pc:sldMk cId="800714297" sldId="272"/>
            <ac:spMk id="16" creationId="{3AC26A3F-54DB-1ACF-FA2B-EE840D4859A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3/7/2024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2.sv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2.sv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svg"/><Relationship Id="rId7"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2.svg"/><Relationship Id="rId4" Type="http://schemas.openxmlformats.org/officeDocument/2006/relationships/image" Target="../media/image11.png"/><Relationship Id="rId9" Type="http://schemas.openxmlformats.org/officeDocument/2006/relationships/image" Target="../media/image14.sv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5.svg"/><Relationship Id="rId7"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sv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2.sv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2.sv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2.sv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3544664"/>
            <a:ext cx="9259269" cy="2954655"/>
          </a:xfrm>
          <a:prstGeom prst="rect">
            <a:avLst/>
          </a:prstGeom>
        </p:spPr>
        <p:txBody>
          <a:bodyPr lIns="0" tIns="0" rIns="0" bIns="0" rtlCol="0" anchor="t">
            <a:spAutoFit/>
          </a:bodyPr>
          <a:lstStyle/>
          <a:p>
            <a:r>
              <a:rPr lang="en-GB" sz="4000" spc="-102" dirty="0">
                <a:solidFill>
                  <a:srgbClr val="FB8709"/>
                </a:solidFill>
                <a:latin typeface="HK Grotesk Bold"/>
              </a:rPr>
              <a:t>Module 3: Designing Flipped Classroom Lessons through Collaborative Methods</a:t>
            </a:r>
          </a:p>
          <a:p>
            <a:endParaRPr lang="en-GB" sz="4000" spc="-102" dirty="0">
              <a:solidFill>
                <a:srgbClr val="FB8709"/>
              </a:solidFill>
              <a:latin typeface="HK Grotesk Bold"/>
            </a:endParaRPr>
          </a:p>
          <a:p>
            <a:r>
              <a:rPr lang="en-GB" sz="3600" spc="-87" dirty="0">
                <a:solidFill>
                  <a:srgbClr val="053249"/>
                </a:solidFill>
                <a:latin typeface="HK Grotesk Bold"/>
              </a:rPr>
              <a:t>Unit 3: Facilitating Collaborative Activities in Flipped Classroom Settings</a:t>
            </a:r>
            <a:endParaRPr lang="en-US" sz="3600" spc="-87" dirty="0">
              <a:solidFill>
                <a:srgbClr val="053249"/>
              </a:solidFill>
              <a:latin typeface="HK Grotesk Bold"/>
            </a:endParaRPr>
          </a:p>
        </p:txBody>
      </p:sp>
      <p:grpSp>
        <p:nvGrpSpPr>
          <p:cNvPr id="3" name="Group 3"/>
          <p:cNvGrpSpPr/>
          <p:nvPr/>
        </p:nvGrpSpPr>
        <p:grpSpPr>
          <a:xfrm rot="-10800000">
            <a:off x="9673884" y="-1920219"/>
            <a:ext cx="10305338" cy="10262060"/>
            <a:chOff x="0" y="0"/>
            <a:chExt cx="6350000" cy="6323333"/>
          </a:xfrm>
        </p:grpSpPr>
        <p:sp>
          <p:nvSpPr>
            <p:cNvPr id="4" name="Freeform 4"/>
            <p:cNvSpPr/>
            <p:nvPr/>
          </p:nvSpPr>
          <p:spPr>
            <a:xfrm>
              <a:off x="0" y="0"/>
              <a:ext cx="6350000" cy="6323333"/>
            </a:xfrm>
            <a:custGeom>
              <a:avLst/>
              <a:gdLst/>
              <a:ahLst/>
              <a:cxnLst/>
              <a:rect l="l" t="t" r="r" b="b"/>
              <a:pathLst>
                <a:path w="6350000" h="6323333">
                  <a:moveTo>
                    <a:pt x="6350000" y="6323333"/>
                  </a:moveTo>
                  <a:lnTo>
                    <a:pt x="0" y="6323333"/>
                  </a:lnTo>
                  <a:lnTo>
                    <a:pt x="0" y="0"/>
                  </a:lnTo>
                  <a:lnTo>
                    <a:pt x="6350000" y="6323333"/>
                  </a:lnTo>
                  <a:close/>
                </a:path>
              </a:pathLst>
            </a:custGeom>
            <a:solidFill>
              <a:srgbClr val="FB8709"/>
            </a:solidFill>
          </p:spPr>
          <p:txBody>
            <a:bodyPr/>
            <a:lstStyle/>
            <a:p>
              <a:endParaRPr lang="en-IE"/>
            </a:p>
          </p:txBody>
        </p:sp>
      </p:grpSp>
      <p:grpSp>
        <p:nvGrpSpPr>
          <p:cNvPr id="5" name="Group 5"/>
          <p:cNvGrpSpPr/>
          <p:nvPr/>
        </p:nvGrpSpPr>
        <p:grpSpPr>
          <a:xfrm rot="-5400000">
            <a:off x="13579297" y="5173799"/>
            <a:ext cx="5050689" cy="5175713"/>
            <a:chOff x="0" y="0"/>
            <a:chExt cx="6350000" cy="6507187"/>
          </a:xfrm>
        </p:grpSpPr>
        <p:sp>
          <p:nvSpPr>
            <p:cNvPr id="6" name="Freeform 6"/>
            <p:cNvSpPr/>
            <p:nvPr/>
          </p:nvSpPr>
          <p:spPr>
            <a:xfrm>
              <a:off x="0" y="0"/>
              <a:ext cx="6350000" cy="6507187"/>
            </a:xfrm>
            <a:custGeom>
              <a:avLst/>
              <a:gdLst/>
              <a:ahLst/>
              <a:cxnLst/>
              <a:rect l="l" t="t" r="r" b="b"/>
              <a:pathLst>
                <a:path w="6350000" h="6507187">
                  <a:moveTo>
                    <a:pt x="6350000" y="6507187"/>
                  </a:moveTo>
                  <a:lnTo>
                    <a:pt x="0" y="6507187"/>
                  </a:lnTo>
                  <a:lnTo>
                    <a:pt x="0" y="0"/>
                  </a:lnTo>
                  <a:lnTo>
                    <a:pt x="6350000" y="6507187"/>
                  </a:lnTo>
                  <a:close/>
                </a:path>
              </a:pathLst>
            </a:custGeom>
            <a:solidFill>
              <a:srgbClr val="053249"/>
            </a:solidFill>
          </p:spPr>
          <p:txBody>
            <a:bodyPr/>
            <a:lstStyle/>
            <a:p>
              <a:endParaRPr lang="en-IE"/>
            </a:p>
          </p:txBody>
        </p:sp>
      </p:grpSp>
      <p:sp>
        <p:nvSpPr>
          <p:cNvPr id="7" name="Freeform 7"/>
          <p:cNvSpPr/>
          <p:nvPr/>
        </p:nvSpPr>
        <p:spPr>
          <a:xfrm>
            <a:off x="685288" y="6503003"/>
            <a:ext cx="3367356" cy="3367356"/>
          </a:xfrm>
          <a:custGeom>
            <a:avLst/>
            <a:gdLst/>
            <a:ahLst/>
            <a:cxnLst/>
            <a:rect l="l" t="t" r="r" b="b"/>
            <a:pathLst>
              <a:path w="3367356" h="3367356">
                <a:moveTo>
                  <a:pt x="0" y="0"/>
                </a:moveTo>
                <a:lnTo>
                  <a:pt x="3367356" y="0"/>
                </a:lnTo>
                <a:lnTo>
                  <a:pt x="3367356" y="3367356"/>
                </a:lnTo>
                <a:lnTo>
                  <a:pt x="0" y="3367356"/>
                </a:lnTo>
                <a:lnTo>
                  <a:pt x="0" y="0"/>
                </a:lnTo>
                <a:close/>
              </a:path>
            </a:pathLst>
          </a:custGeom>
          <a:blipFill>
            <a:blip r:embed="rId2"/>
            <a:stretch>
              <a:fillRect/>
            </a:stretch>
          </a:blipFill>
        </p:spPr>
        <p:txBody>
          <a:bodyPr/>
          <a:lstStyle/>
          <a:p>
            <a:endParaRPr lang="en-IE"/>
          </a:p>
        </p:txBody>
      </p:sp>
      <p:sp>
        <p:nvSpPr>
          <p:cNvPr id="8" name="Freeform 8"/>
          <p:cNvSpPr/>
          <p:nvPr/>
        </p:nvSpPr>
        <p:spPr>
          <a:xfrm>
            <a:off x="685288" y="8961260"/>
            <a:ext cx="3742515" cy="1010479"/>
          </a:xfrm>
          <a:custGeom>
            <a:avLst/>
            <a:gdLst/>
            <a:ahLst/>
            <a:cxnLst/>
            <a:rect l="l" t="t" r="r" b="b"/>
            <a:pathLst>
              <a:path w="3742515" h="1010479">
                <a:moveTo>
                  <a:pt x="0" y="0"/>
                </a:moveTo>
                <a:lnTo>
                  <a:pt x="3742515" y="0"/>
                </a:lnTo>
                <a:lnTo>
                  <a:pt x="3742515" y="1010479"/>
                </a:lnTo>
                <a:lnTo>
                  <a:pt x="0" y="1010479"/>
                </a:lnTo>
                <a:lnTo>
                  <a:pt x="0" y="0"/>
                </a:lnTo>
                <a:close/>
              </a:path>
            </a:pathLst>
          </a:custGeom>
          <a:blipFill>
            <a:blip r:embed="rId3"/>
            <a:stretch>
              <a:fillRect/>
            </a:stretch>
          </a:blipFill>
        </p:spPr>
        <p:txBody>
          <a:bodyPr/>
          <a:lstStyle/>
          <a:p>
            <a:endParaRPr lang="en-IE"/>
          </a:p>
        </p:txBody>
      </p:sp>
      <p:sp>
        <p:nvSpPr>
          <p:cNvPr id="9" name="TextBox 9"/>
          <p:cNvSpPr txBox="1"/>
          <p:nvPr/>
        </p:nvSpPr>
        <p:spPr>
          <a:xfrm>
            <a:off x="1028700" y="1501381"/>
            <a:ext cx="11295250" cy="1071880"/>
          </a:xfrm>
          <a:prstGeom prst="rect">
            <a:avLst/>
          </a:prstGeom>
        </p:spPr>
        <p:txBody>
          <a:bodyPr lIns="0" tIns="0" rIns="0" bIns="0" rtlCol="0" anchor="t">
            <a:spAutoFit/>
          </a:bodyPr>
          <a:lstStyle/>
          <a:p>
            <a:pPr>
              <a:lnSpc>
                <a:spcPts val="4234"/>
              </a:lnSpc>
            </a:pPr>
            <a:r>
              <a:rPr lang="en-US" sz="3499">
                <a:solidFill>
                  <a:srgbClr val="053249"/>
                </a:solidFill>
                <a:latin typeface="HK Grotesk"/>
              </a:rPr>
              <a:t>CollaboratiVET Curriculum for VET teachers/trainers/educators </a:t>
            </a:r>
          </a:p>
        </p:txBody>
      </p:sp>
      <p:grpSp>
        <p:nvGrpSpPr>
          <p:cNvPr id="10" name="Group 10"/>
          <p:cNvGrpSpPr/>
          <p:nvPr/>
        </p:nvGrpSpPr>
        <p:grpSpPr>
          <a:xfrm>
            <a:off x="11148434" y="560351"/>
            <a:ext cx="6110866" cy="9166299"/>
            <a:chOff x="0" y="0"/>
            <a:chExt cx="6350000" cy="9525000"/>
          </a:xfrm>
        </p:grpSpPr>
        <p:sp>
          <p:nvSpPr>
            <p:cNvPr id="11" name="Freeform 11"/>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4"/>
              <a:stretch>
                <a:fillRect l="-62464" r="-62464"/>
              </a:stretch>
            </a:blipFill>
          </p:spPr>
          <p:txBody>
            <a:bodyPr/>
            <a:lstStyle/>
            <a:p>
              <a:endParaRPr lang="en-IE"/>
            </a:p>
          </p:txBody>
        </p:sp>
      </p:grpSp>
      <p:sp>
        <p:nvSpPr>
          <p:cNvPr id="12" name="TextBox 12"/>
          <p:cNvSpPr txBox="1"/>
          <p:nvPr/>
        </p:nvSpPr>
        <p:spPr>
          <a:xfrm>
            <a:off x="4325513" y="9144970"/>
            <a:ext cx="6720632" cy="836294"/>
          </a:xfrm>
          <a:prstGeom prst="rect">
            <a:avLst/>
          </a:prstGeom>
        </p:spPr>
        <p:txBody>
          <a:bodyPr lIns="0" tIns="0" rIns="0" bIns="0" rtlCol="0" anchor="t">
            <a:spAutoFit/>
          </a:bodyPr>
          <a:lstStyle/>
          <a:p>
            <a:pPr algn="just">
              <a:lnSpc>
                <a:spcPts val="1680"/>
              </a:lnSpc>
            </a:pPr>
            <a:r>
              <a:rPr lang="en-US" sz="12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a:p>
            <a:pPr algn="just">
              <a:lnSpc>
                <a:spcPts val="1680"/>
              </a:lnSpc>
              <a:spcBef>
                <a:spcPct val="0"/>
              </a:spcBef>
            </a:pPr>
            <a:endParaRPr lang="en-US" sz="1200">
              <a:solidFill>
                <a:srgbClr val="121212"/>
              </a:solidFill>
              <a:latin typeface="HK Grotesk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a:extLst>
            <a:ext uri="{FF2B5EF4-FFF2-40B4-BE49-F238E27FC236}">
              <a16:creationId xmlns:a16="http://schemas.microsoft.com/office/drawing/2014/main" id="{63373544-3A95-D3B0-6783-CDB1CF5FADDB}"/>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839E955D-D1E2-D533-00F6-7ACC8E73450B}"/>
              </a:ext>
            </a:extLst>
          </p:cNvPr>
          <p:cNvSpPr/>
          <p:nvPr/>
        </p:nvSpPr>
        <p:spPr>
          <a:xfrm>
            <a:off x="17044742" y="-150232"/>
            <a:ext cx="1246758" cy="8963824"/>
          </a:xfrm>
          <a:prstGeom prst="rect">
            <a:avLst/>
          </a:prstGeom>
          <a:solidFill>
            <a:srgbClr val="FB8709"/>
          </a:solidFill>
        </p:spPr>
        <p:txBody>
          <a:bodyPr/>
          <a:lstStyle/>
          <a:p>
            <a:endParaRPr lang="en-IE"/>
          </a:p>
        </p:txBody>
      </p:sp>
      <p:grpSp>
        <p:nvGrpSpPr>
          <p:cNvPr id="3" name="Group 3">
            <a:extLst>
              <a:ext uri="{FF2B5EF4-FFF2-40B4-BE49-F238E27FC236}">
                <a16:creationId xmlns:a16="http://schemas.microsoft.com/office/drawing/2014/main" id="{E92A1515-8A18-FC70-3D59-81085A8FEFB9}"/>
              </a:ext>
            </a:extLst>
          </p:cNvPr>
          <p:cNvGrpSpPr/>
          <p:nvPr/>
        </p:nvGrpSpPr>
        <p:grpSpPr>
          <a:xfrm rot="-10800000">
            <a:off x="13961765" y="-1849"/>
            <a:ext cx="4329736" cy="4322808"/>
            <a:chOff x="0" y="0"/>
            <a:chExt cx="6350000" cy="6339840"/>
          </a:xfrm>
        </p:grpSpPr>
        <p:sp>
          <p:nvSpPr>
            <p:cNvPr id="4" name="Freeform 4">
              <a:extLst>
                <a:ext uri="{FF2B5EF4-FFF2-40B4-BE49-F238E27FC236}">
                  <a16:creationId xmlns:a16="http://schemas.microsoft.com/office/drawing/2014/main" id="{CC143E59-4FB2-FCBB-014A-6D8FF03F4863}"/>
                </a:ext>
              </a:extLst>
            </p:cNvPr>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grpSp>
        <p:nvGrpSpPr>
          <p:cNvPr id="9" name="Group 9">
            <a:extLst>
              <a:ext uri="{FF2B5EF4-FFF2-40B4-BE49-F238E27FC236}">
                <a16:creationId xmlns:a16="http://schemas.microsoft.com/office/drawing/2014/main" id="{5B39D8F3-ADE1-B7FF-C105-FC307250B93D}"/>
              </a:ext>
            </a:extLst>
          </p:cNvPr>
          <p:cNvGrpSpPr>
            <a:grpSpLocks noChangeAspect="1"/>
          </p:cNvGrpSpPr>
          <p:nvPr/>
        </p:nvGrpSpPr>
        <p:grpSpPr>
          <a:xfrm>
            <a:off x="16826047" y="607663"/>
            <a:ext cx="842075" cy="842075"/>
            <a:chOff x="0" y="0"/>
            <a:chExt cx="6350000" cy="6350000"/>
          </a:xfrm>
        </p:grpSpPr>
        <p:sp>
          <p:nvSpPr>
            <p:cNvPr id="10" name="Freeform 10">
              <a:extLst>
                <a:ext uri="{FF2B5EF4-FFF2-40B4-BE49-F238E27FC236}">
                  <a16:creationId xmlns:a16="http://schemas.microsoft.com/office/drawing/2014/main" id="{554FB3F0-891F-7C55-A915-F1C76C5A5FFC}"/>
                </a:ext>
              </a:extLst>
            </p:cNvPr>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Freeform 11">
            <a:extLst>
              <a:ext uri="{FF2B5EF4-FFF2-40B4-BE49-F238E27FC236}">
                <a16:creationId xmlns:a16="http://schemas.microsoft.com/office/drawing/2014/main" id="{4BFCCDDD-A42C-D1D6-4FE4-7933A791DA76}"/>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IE"/>
          </a:p>
        </p:txBody>
      </p:sp>
      <p:sp>
        <p:nvSpPr>
          <p:cNvPr id="12" name="Freeform 12">
            <a:extLst>
              <a:ext uri="{FF2B5EF4-FFF2-40B4-BE49-F238E27FC236}">
                <a16:creationId xmlns:a16="http://schemas.microsoft.com/office/drawing/2014/main" id="{7B9408FF-134D-7105-4FBD-8DC93E91EF46}"/>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IE"/>
          </a:p>
        </p:txBody>
      </p:sp>
      <p:sp>
        <p:nvSpPr>
          <p:cNvPr id="13" name="TextBox 13">
            <a:extLst>
              <a:ext uri="{FF2B5EF4-FFF2-40B4-BE49-F238E27FC236}">
                <a16:creationId xmlns:a16="http://schemas.microsoft.com/office/drawing/2014/main" id="{94F2E3AE-0366-52A6-0CE3-F9594BA20956}"/>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a:extLst>
              <a:ext uri="{FF2B5EF4-FFF2-40B4-BE49-F238E27FC236}">
                <a16:creationId xmlns:a16="http://schemas.microsoft.com/office/drawing/2014/main" id="{147EA1DF-03CD-58EC-BCCF-F4F6BA9F0A98}"/>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6" name="TextBox 15">
            <a:extLst>
              <a:ext uri="{FF2B5EF4-FFF2-40B4-BE49-F238E27FC236}">
                <a16:creationId xmlns:a16="http://schemas.microsoft.com/office/drawing/2014/main" id="{B98A455B-CEC3-F8A2-FED7-37B98A3B0C24}"/>
              </a:ext>
            </a:extLst>
          </p:cNvPr>
          <p:cNvSpPr txBox="1"/>
          <p:nvPr/>
        </p:nvSpPr>
        <p:spPr>
          <a:xfrm>
            <a:off x="288290" y="1808085"/>
            <a:ext cx="4492811" cy="6894195"/>
          </a:xfrm>
          <a:prstGeom prst="rect">
            <a:avLst/>
          </a:prstGeom>
          <a:noFill/>
        </p:spPr>
        <p:txBody>
          <a:bodyPr wrap="square">
            <a:spAutoFit/>
          </a:bodyPr>
          <a:lstStyle/>
          <a:p>
            <a:pPr marL="342900" indent="-342900" algn="just">
              <a:spcBef>
                <a:spcPts val="1200"/>
              </a:spcBef>
              <a:spcAft>
                <a:spcPts val="1200"/>
              </a:spcAft>
              <a:buFont typeface="+mj-lt"/>
              <a:buAutoNum type="alphaUcPeriod"/>
            </a:pPr>
            <a:r>
              <a:rPr lang="en-GB" sz="1400" b="1" dirty="0">
                <a:solidFill>
                  <a:srgbClr val="121212"/>
                </a:solidFill>
                <a:latin typeface="HK Grotesk Light"/>
              </a:rPr>
              <a:t>Integrating Collaboration Holistically:</a:t>
            </a:r>
          </a:p>
          <a:p>
            <a:pPr marL="285750" indent="-285750" algn="just">
              <a:buFont typeface="Arial" panose="020B0604020202020204" pitchFamily="34" charset="0"/>
              <a:buChar char="•"/>
            </a:pPr>
            <a:r>
              <a:rPr lang="en-GB" sz="1400" b="1" dirty="0">
                <a:solidFill>
                  <a:srgbClr val="121212"/>
                </a:solidFill>
                <a:latin typeface="HK Grotesk Light"/>
              </a:rPr>
              <a:t>Curriculum Mapping: </a:t>
            </a:r>
            <a:r>
              <a:rPr lang="en-GB" sz="1400" dirty="0">
                <a:solidFill>
                  <a:srgbClr val="121212"/>
                </a:solidFill>
                <a:latin typeface="HK Grotesk Light"/>
              </a:rPr>
              <a:t>Begin with mapping the curriculum to identify opportunities where collaborative activities can naturally enhance learning outcomes across subjects.</a:t>
            </a:r>
          </a:p>
          <a:p>
            <a:pPr marL="285750" indent="-285750" algn="just">
              <a:buFont typeface="Arial" panose="020B0604020202020204" pitchFamily="34" charset="0"/>
              <a:buChar char="•"/>
            </a:pPr>
            <a:r>
              <a:rPr lang="en-GB" sz="1400" b="1" dirty="0">
                <a:solidFill>
                  <a:srgbClr val="121212"/>
                </a:solidFill>
                <a:latin typeface="HK Grotesk Light"/>
              </a:rPr>
              <a:t>Interdisciplinary Projects: </a:t>
            </a:r>
            <a:r>
              <a:rPr lang="en-GB" sz="1400" dirty="0">
                <a:solidFill>
                  <a:srgbClr val="121212"/>
                </a:solidFill>
                <a:latin typeface="HK Grotesk Light"/>
              </a:rPr>
              <a:t>Design interdisciplinary projects that require students to apply skills and knowledge from multiple subjects, promoting a deeper understanding and application of concepts.</a:t>
            </a:r>
          </a:p>
          <a:p>
            <a:pPr marL="342900" indent="-342900" algn="just">
              <a:spcBef>
                <a:spcPts val="1200"/>
              </a:spcBef>
              <a:spcAft>
                <a:spcPts val="1200"/>
              </a:spcAft>
              <a:buFont typeface="+mj-lt"/>
              <a:buAutoNum type="alphaUcPeriod" startAt="2"/>
            </a:pPr>
            <a:r>
              <a:rPr lang="en-GB" sz="1400" b="1" dirty="0">
                <a:solidFill>
                  <a:srgbClr val="121212"/>
                </a:solidFill>
                <a:latin typeface="HK Grotesk Light"/>
              </a:rPr>
              <a:t>Building Skills Progressively:</a:t>
            </a:r>
          </a:p>
          <a:p>
            <a:pPr marL="285750" indent="-285750" algn="just">
              <a:buFont typeface="Arial" panose="020B0604020202020204" pitchFamily="34" charset="0"/>
              <a:buChar char="•"/>
            </a:pPr>
            <a:r>
              <a:rPr lang="en-GB" sz="1400" b="1" dirty="0">
                <a:solidFill>
                  <a:srgbClr val="121212"/>
                </a:solidFill>
                <a:latin typeface="HK Grotesk Light"/>
              </a:rPr>
              <a:t>Skill Ladders: </a:t>
            </a:r>
            <a:r>
              <a:rPr lang="en-GB" sz="1400" dirty="0">
                <a:solidFill>
                  <a:srgbClr val="121212"/>
                </a:solidFill>
                <a:latin typeface="HK Grotesk Light"/>
              </a:rPr>
              <a:t>Develop skill ladders that outline the progression of collaborative skills from basic to advanced, ensuring students build on their abilities systematically.</a:t>
            </a:r>
          </a:p>
          <a:p>
            <a:pPr marL="285750" indent="-285750" algn="just">
              <a:buFont typeface="Arial" panose="020B0604020202020204" pitchFamily="34" charset="0"/>
              <a:buChar char="•"/>
            </a:pPr>
            <a:r>
              <a:rPr lang="en-GB" sz="1400" b="1" dirty="0">
                <a:solidFill>
                  <a:srgbClr val="121212"/>
                </a:solidFill>
                <a:latin typeface="HK Grotesk Light"/>
              </a:rPr>
              <a:t>Reflective Practices: </a:t>
            </a:r>
            <a:r>
              <a:rPr lang="en-GB" sz="1400" dirty="0">
                <a:solidFill>
                  <a:srgbClr val="121212"/>
                </a:solidFill>
                <a:latin typeface="HK Grotesk Light"/>
              </a:rPr>
              <a:t>Incorporate reflective practices that encourage students to consider how they work within teams, what they have learned from collaborative activities, and areas for improvement.</a:t>
            </a:r>
          </a:p>
          <a:p>
            <a:pPr marL="342900" indent="-342900" algn="just">
              <a:spcBef>
                <a:spcPts val="1200"/>
              </a:spcBef>
              <a:spcAft>
                <a:spcPts val="1200"/>
              </a:spcAft>
              <a:buFont typeface="+mj-lt"/>
              <a:buAutoNum type="alphaUcPeriod" startAt="3"/>
            </a:pPr>
            <a:r>
              <a:rPr lang="en-GB" sz="1400" b="1" dirty="0">
                <a:solidFill>
                  <a:srgbClr val="121212"/>
                </a:solidFill>
                <a:latin typeface="HK Grotesk Light"/>
              </a:rPr>
              <a:t>Fostering a Collaborative Classroom Culture:</a:t>
            </a:r>
          </a:p>
          <a:p>
            <a:pPr marL="285750" indent="-285750" algn="just">
              <a:buFont typeface="Arial" panose="020B0604020202020204" pitchFamily="34" charset="0"/>
              <a:buChar char="•"/>
            </a:pPr>
            <a:r>
              <a:rPr lang="en-GB" sz="1400" b="1" dirty="0">
                <a:solidFill>
                  <a:srgbClr val="121212"/>
                </a:solidFill>
                <a:latin typeface="HK Grotesk Light"/>
              </a:rPr>
              <a:t>Consistent Collaboration Norms: </a:t>
            </a:r>
            <a:r>
              <a:rPr lang="en-GB" sz="1400" dirty="0">
                <a:solidFill>
                  <a:srgbClr val="121212"/>
                </a:solidFill>
                <a:latin typeface="HK Grotesk Light"/>
              </a:rPr>
              <a:t>Establish consistent norms for collaboration that are applied across all classes and activities, creating a familiar and safe environment for students to engage in teamwork.</a:t>
            </a:r>
          </a:p>
          <a:p>
            <a:pPr marL="285750" indent="-285750" algn="just">
              <a:buFont typeface="Arial" panose="020B0604020202020204" pitchFamily="34" charset="0"/>
              <a:buChar char="•"/>
            </a:pPr>
            <a:r>
              <a:rPr lang="en-GB" sz="1400" b="1" dirty="0">
                <a:solidFill>
                  <a:srgbClr val="121212"/>
                </a:solidFill>
                <a:latin typeface="HK Grotesk Light"/>
              </a:rPr>
              <a:t>Teacher Collaboration: </a:t>
            </a:r>
            <a:r>
              <a:rPr lang="en-GB" sz="1400" dirty="0">
                <a:solidFill>
                  <a:srgbClr val="121212"/>
                </a:solidFill>
                <a:latin typeface="HK Grotesk Light"/>
              </a:rPr>
              <a:t>Encourage teachers across different subjects to collaborate, sharing strategies and insights on facilitating group work, to create a unified approach to collaborative learning.</a:t>
            </a:r>
            <a:endParaRPr lang="en-US" sz="1400" dirty="0">
              <a:solidFill>
                <a:srgbClr val="121212"/>
              </a:solidFill>
              <a:latin typeface="HK Grotesk Light"/>
            </a:endParaRPr>
          </a:p>
        </p:txBody>
      </p:sp>
      <p:sp>
        <p:nvSpPr>
          <p:cNvPr id="6" name="TextBox 5">
            <a:extLst>
              <a:ext uri="{FF2B5EF4-FFF2-40B4-BE49-F238E27FC236}">
                <a16:creationId xmlns:a16="http://schemas.microsoft.com/office/drawing/2014/main" id="{F4ED2483-EDF1-1237-B631-B36763F094BA}"/>
              </a:ext>
            </a:extLst>
          </p:cNvPr>
          <p:cNvSpPr txBox="1"/>
          <p:nvPr/>
        </p:nvSpPr>
        <p:spPr>
          <a:xfrm>
            <a:off x="508526" y="-53570"/>
            <a:ext cx="12140674" cy="922497"/>
          </a:xfrm>
          <a:prstGeom prst="rect">
            <a:avLst/>
          </a:prstGeom>
          <a:noFill/>
        </p:spPr>
        <p:txBody>
          <a:bodyPr wrap="square">
            <a:spAutoFit/>
          </a:bodyPr>
          <a:lstStyle/>
          <a:p>
            <a:pPr>
              <a:lnSpc>
                <a:spcPts val="7699"/>
              </a:lnSpc>
            </a:pPr>
            <a:r>
              <a:rPr lang="en-GB" sz="2400" spc="-69" dirty="0">
                <a:solidFill>
                  <a:srgbClr val="033C5B"/>
                </a:solidFill>
                <a:latin typeface="HK Grotesk Bold"/>
              </a:rPr>
              <a:t>Scaling Collaboration Across Curriculum: </a:t>
            </a:r>
            <a:r>
              <a:rPr lang="en-GB" sz="2400" b="1" dirty="0">
                <a:solidFill>
                  <a:srgbClr val="121212"/>
                </a:solidFill>
                <a:latin typeface="HK Grotesk Light"/>
              </a:rPr>
              <a:t>Broadening the Scope of Collaborative Learning</a:t>
            </a:r>
            <a:endParaRPr lang="en-US" sz="2400" b="1" dirty="0">
              <a:solidFill>
                <a:srgbClr val="121212"/>
              </a:solidFill>
              <a:latin typeface="HK Grotesk Light"/>
            </a:endParaRPr>
          </a:p>
        </p:txBody>
      </p:sp>
      <p:sp>
        <p:nvSpPr>
          <p:cNvPr id="15" name="TextBox 14">
            <a:extLst>
              <a:ext uri="{FF2B5EF4-FFF2-40B4-BE49-F238E27FC236}">
                <a16:creationId xmlns:a16="http://schemas.microsoft.com/office/drawing/2014/main" id="{A5869926-F8AE-8E06-D308-946E4C124B9C}"/>
              </a:ext>
            </a:extLst>
          </p:cNvPr>
          <p:cNvSpPr txBox="1"/>
          <p:nvPr/>
        </p:nvSpPr>
        <p:spPr>
          <a:xfrm>
            <a:off x="5024778" y="1809791"/>
            <a:ext cx="4492811" cy="4647426"/>
          </a:xfrm>
          <a:prstGeom prst="rect">
            <a:avLst/>
          </a:prstGeom>
          <a:noFill/>
        </p:spPr>
        <p:txBody>
          <a:bodyPr wrap="square">
            <a:spAutoFit/>
          </a:bodyPr>
          <a:lstStyle/>
          <a:p>
            <a:pPr marL="342900" indent="-342900" algn="just">
              <a:spcBef>
                <a:spcPts val="1200"/>
              </a:spcBef>
              <a:spcAft>
                <a:spcPts val="1200"/>
              </a:spcAft>
              <a:buFont typeface="+mj-lt"/>
              <a:buAutoNum type="alphaUcPeriod" startAt="4"/>
            </a:pPr>
            <a:r>
              <a:rPr lang="en-GB" sz="1400" b="1" dirty="0">
                <a:solidFill>
                  <a:srgbClr val="121212"/>
                </a:solidFill>
                <a:latin typeface="HK Grotesk Light"/>
              </a:rPr>
              <a:t>Leveraging Technology for Cross-Curricular Collaboration:</a:t>
            </a:r>
          </a:p>
          <a:p>
            <a:pPr marL="285750" indent="-285750" algn="just">
              <a:buFont typeface="Arial" panose="020B0604020202020204" pitchFamily="34" charset="0"/>
              <a:buChar char="•"/>
            </a:pPr>
            <a:r>
              <a:rPr lang="en-GB" sz="1400" b="1" dirty="0">
                <a:solidFill>
                  <a:srgbClr val="121212"/>
                </a:solidFill>
                <a:latin typeface="HK Grotesk Light"/>
              </a:rPr>
              <a:t>Digital Platforms</a:t>
            </a:r>
            <a:r>
              <a:rPr lang="en-GB" sz="1400" dirty="0">
                <a:solidFill>
                  <a:srgbClr val="121212"/>
                </a:solidFill>
                <a:latin typeface="HK Grotesk Light"/>
              </a:rPr>
              <a:t>: Utilize digital platforms that support collaboration across different subjects, allowing students to work on projects that span multiple areas of study.</a:t>
            </a:r>
          </a:p>
          <a:p>
            <a:pPr marL="285750" indent="-285750" algn="just">
              <a:buFont typeface="Arial" panose="020B0604020202020204" pitchFamily="34" charset="0"/>
              <a:buChar char="•"/>
            </a:pPr>
            <a:r>
              <a:rPr lang="en-GB" sz="1400" b="1" dirty="0">
                <a:solidFill>
                  <a:srgbClr val="121212"/>
                </a:solidFill>
                <a:latin typeface="HK Grotesk Light"/>
              </a:rPr>
              <a:t>Virtual Exchange</a:t>
            </a:r>
            <a:r>
              <a:rPr lang="en-GB" sz="1400" dirty="0">
                <a:solidFill>
                  <a:srgbClr val="121212"/>
                </a:solidFill>
                <a:latin typeface="HK Grotesk Light"/>
              </a:rPr>
              <a:t>: Facilitate virtual exchanges with students from other classes, schools, or even countries, broadening the scope of collaboration and exposing students to diverse perspectives.</a:t>
            </a:r>
          </a:p>
          <a:p>
            <a:pPr marL="342900" indent="-342900" algn="just">
              <a:spcBef>
                <a:spcPts val="1200"/>
              </a:spcBef>
              <a:spcAft>
                <a:spcPts val="1200"/>
              </a:spcAft>
              <a:buFont typeface="+mj-lt"/>
              <a:buAutoNum type="alphaUcPeriod" startAt="5"/>
            </a:pPr>
            <a:r>
              <a:rPr lang="en-GB" sz="1400" b="1" dirty="0">
                <a:solidFill>
                  <a:srgbClr val="121212"/>
                </a:solidFill>
                <a:latin typeface="HK Grotesk Light"/>
              </a:rPr>
              <a:t>Evaluating Collaborative Competencies:</a:t>
            </a:r>
            <a:endParaRPr lang="en-GB" sz="1400" dirty="0">
              <a:solidFill>
                <a:srgbClr val="121212"/>
              </a:solidFill>
              <a:latin typeface="HK Grotesk Light"/>
            </a:endParaRPr>
          </a:p>
          <a:p>
            <a:pPr marL="285750" indent="-285750" algn="just">
              <a:buFont typeface="Arial" panose="020B0604020202020204" pitchFamily="34" charset="0"/>
              <a:buChar char="•"/>
            </a:pPr>
            <a:r>
              <a:rPr lang="en-GB" sz="1400" b="1" dirty="0">
                <a:solidFill>
                  <a:srgbClr val="121212"/>
                </a:solidFill>
                <a:latin typeface="HK Grotesk Light"/>
              </a:rPr>
              <a:t>Integrated Assessments</a:t>
            </a:r>
            <a:r>
              <a:rPr lang="en-GB" sz="1400" dirty="0">
                <a:solidFill>
                  <a:srgbClr val="121212"/>
                </a:solidFill>
                <a:latin typeface="HK Grotesk Light"/>
              </a:rPr>
              <a:t>: Design assessments that evaluate collaborative competencies alongside academic knowledge, highlighting the importance of teamwork skills in academic success.</a:t>
            </a:r>
          </a:p>
          <a:p>
            <a:pPr marL="285750" indent="-285750" algn="just">
              <a:buFont typeface="Arial" panose="020B0604020202020204" pitchFamily="34" charset="0"/>
              <a:buChar char="•"/>
            </a:pPr>
            <a:r>
              <a:rPr lang="en-GB" sz="1400" b="1" dirty="0">
                <a:solidFill>
                  <a:srgbClr val="121212"/>
                </a:solidFill>
                <a:latin typeface="HK Grotesk Light"/>
              </a:rPr>
              <a:t>Feedback Loops</a:t>
            </a:r>
            <a:r>
              <a:rPr lang="en-GB" sz="1400" dirty="0">
                <a:solidFill>
                  <a:srgbClr val="121212"/>
                </a:solidFill>
                <a:latin typeface="HK Grotesk Light"/>
              </a:rPr>
              <a:t>: Create feedback loops where students can receive input on their collaborative skills from peers, teachers, and through self-assessment, encouraging ongoing development.</a:t>
            </a:r>
            <a:endParaRPr lang="en-US" sz="1400" dirty="0">
              <a:solidFill>
                <a:srgbClr val="121212"/>
              </a:solidFill>
              <a:latin typeface="HK Grotesk Light"/>
            </a:endParaRPr>
          </a:p>
        </p:txBody>
      </p:sp>
      <p:sp>
        <p:nvSpPr>
          <p:cNvPr id="21" name="TextBox 20">
            <a:extLst>
              <a:ext uri="{FF2B5EF4-FFF2-40B4-BE49-F238E27FC236}">
                <a16:creationId xmlns:a16="http://schemas.microsoft.com/office/drawing/2014/main" id="{E5BB7DE1-295F-4FB8-4F89-795249631349}"/>
              </a:ext>
            </a:extLst>
          </p:cNvPr>
          <p:cNvSpPr txBox="1"/>
          <p:nvPr/>
        </p:nvSpPr>
        <p:spPr>
          <a:xfrm>
            <a:off x="10784053" y="1808085"/>
            <a:ext cx="4038601" cy="6309420"/>
          </a:xfrm>
          <a:prstGeom prst="rect">
            <a:avLst/>
          </a:prstGeom>
          <a:noFill/>
          <a:ln>
            <a:solidFill>
              <a:schemeClr val="tx1"/>
            </a:solidFill>
          </a:ln>
        </p:spPr>
        <p:txBody>
          <a:bodyPr wrap="square">
            <a:spAutoFit/>
          </a:bodyPr>
          <a:lstStyle/>
          <a:p>
            <a:pPr algn="just">
              <a:spcBef>
                <a:spcPts val="1200"/>
              </a:spcBef>
              <a:spcAft>
                <a:spcPts val="1200"/>
              </a:spcAft>
            </a:pPr>
            <a:r>
              <a:rPr lang="en-GB" sz="1600" b="1" dirty="0">
                <a:solidFill>
                  <a:srgbClr val="121212"/>
                </a:solidFill>
                <a:latin typeface="HK Grotesk Light"/>
              </a:rPr>
              <a:t>As educators, our goal extends beyond facilitating collaboration within isolated units. We aim to weave collaborative activities throughout the curriculum, fostering a culture of teamwork and communication that builds cumulatively over time. This slide explores strategies for expanding the reach and impact of collaborative learning across different subjects and grade levels.</a:t>
            </a:r>
          </a:p>
          <a:p>
            <a:pPr algn="just">
              <a:spcBef>
                <a:spcPts val="1200"/>
              </a:spcBef>
              <a:spcAft>
                <a:spcPts val="1200"/>
              </a:spcAft>
            </a:pPr>
            <a:r>
              <a:rPr lang="en-GB" sz="1600" b="1" dirty="0">
                <a:solidFill>
                  <a:srgbClr val="121212"/>
                </a:solidFill>
                <a:latin typeface="HK Grotesk Light"/>
              </a:rPr>
              <a:t>Scaling collaborative activities across the curriculum is not just about increasing the quantity of group work but about deepening the quality of collaborative experiences. By embedding collaboration into the fabric of the curriculum, educators can cultivate essential skills that prepare students for the complexities of the modern world, where teamwork and communication are key to success. This approach transforms the classroom into a dynamic space where learning is active, social, and interconnected across disciplines.</a:t>
            </a:r>
          </a:p>
        </p:txBody>
      </p:sp>
    </p:spTree>
    <p:extLst>
      <p:ext uri="{BB962C8B-B14F-4D97-AF65-F5344CB8AC3E}">
        <p14:creationId xmlns:p14="http://schemas.microsoft.com/office/powerpoint/2010/main" val="4193725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E14D1-6AA7-FF9A-2A33-207956950796}"/>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90E43EF5-E7E5-E021-3FBC-C95E74D2AC63}"/>
              </a:ext>
            </a:extLst>
          </p:cNvPr>
          <p:cNvSpPr txBox="1"/>
          <p:nvPr/>
        </p:nvSpPr>
        <p:spPr>
          <a:xfrm>
            <a:off x="2890312" y="470486"/>
            <a:ext cx="13265244" cy="738664"/>
          </a:xfrm>
          <a:prstGeom prst="rect">
            <a:avLst/>
          </a:prstGeom>
        </p:spPr>
        <p:txBody>
          <a:bodyPr lIns="0" tIns="0" rIns="0" bIns="0" rtlCol="0" anchor="t">
            <a:spAutoFit/>
          </a:bodyPr>
          <a:lstStyle/>
          <a:p>
            <a:r>
              <a:rPr lang="en-GB" sz="2400" spc="-69" dirty="0">
                <a:solidFill>
                  <a:srgbClr val="033C5B"/>
                </a:solidFill>
                <a:latin typeface="HK Grotesk Bold"/>
              </a:rPr>
              <a:t> Iterative Improvement in Facilitation: </a:t>
            </a:r>
            <a:r>
              <a:rPr lang="en-GB" sz="2400" b="0" i="0" dirty="0">
                <a:solidFill>
                  <a:srgbClr val="0D0D0D"/>
                </a:solidFill>
                <a:effectLst/>
                <a:latin typeface="Söhne"/>
              </a:rPr>
              <a:t>Encourage a mindset of continuous improvement in facilitation skills, utilizing feedback from students and self-reflection to refine techniques.</a:t>
            </a:r>
            <a:endParaRPr lang="en-US" sz="2400" spc="-69" dirty="0">
              <a:solidFill>
                <a:srgbClr val="033C5B"/>
              </a:solidFill>
              <a:latin typeface="HK Grotesk Bold"/>
            </a:endParaRPr>
          </a:p>
        </p:txBody>
      </p:sp>
      <p:sp>
        <p:nvSpPr>
          <p:cNvPr id="3" name="AutoShape 3">
            <a:extLst>
              <a:ext uri="{FF2B5EF4-FFF2-40B4-BE49-F238E27FC236}">
                <a16:creationId xmlns:a16="http://schemas.microsoft.com/office/drawing/2014/main" id="{F06D123E-55B2-937E-C58C-2C6F15265A58}"/>
              </a:ext>
            </a:extLst>
          </p:cNvPr>
          <p:cNvSpPr/>
          <p:nvPr/>
        </p:nvSpPr>
        <p:spPr>
          <a:xfrm>
            <a:off x="-130877" y="-38241"/>
            <a:ext cx="2766824" cy="5218616"/>
          </a:xfrm>
          <a:prstGeom prst="rect">
            <a:avLst/>
          </a:prstGeom>
          <a:solidFill>
            <a:srgbClr val="FB8709"/>
          </a:solidFill>
        </p:spPr>
        <p:txBody>
          <a:bodyPr/>
          <a:lstStyle/>
          <a:p>
            <a:endParaRPr lang="en-IE"/>
          </a:p>
        </p:txBody>
      </p:sp>
      <p:sp>
        <p:nvSpPr>
          <p:cNvPr id="4" name="Freeform 4">
            <a:extLst>
              <a:ext uri="{FF2B5EF4-FFF2-40B4-BE49-F238E27FC236}">
                <a16:creationId xmlns:a16="http://schemas.microsoft.com/office/drawing/2014/main" id="{90E1EE8C-4450-F070-74B6-69F52F546901}"/>
              </a:ext>
            </a:extLst>
          </p:cNvPr>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5" name="AutoShape 5">
            <a:extLst>
              <a:ext uri="{FF2B5EF4-FFF2-40B4-BE49-F238E27FC236}">
                <a16:creationId xmlns:a16="http://schemas.microsoft.com/office/drawing/2014/main" id="{CFDF2806-F35F-7C8C-555A-E97576E38663}"/>
              </a:ext>
            </a:extLst>
          </p:cNvPr>
          <p:cNvSpPr/>
          <p:nvPr/>
        </p:nvSpPr>
        <p:spPr>
          <a:xfrm>
            <a:off x="-130877" y="5143500"/>
            <a:ext cx="2766824" cy="3665330"/>
          </a:xfrm>
          <a:prstGeom prst="rect">
            <a:avLst/>
          </a:prstGeom>
          <a:solidFill>
            <a:srgbClr val="053249"/>
          </a:solidFill>
        </p:spPr>
        <p:txBody>
          <a:bodyPr/>
          <a:lstStyle/>
          <a:p>
            <a:endParaRPr lang="en-IE"/>
          </a:p>
        </p:txBody>
      </p:sp>
      <p:sp>
        <p:nvSpPr>
          <p:cNvPr id="6" name="Freeform 6">
            <a:extLst>
              <a:ext uri="{FF2B5EF4-FFF2-40B4-BE49-F238E27FC236}">
                <a16:creationId xmlns:a16="http://schemas.microsoft.com/office/drawing/2014/main" id="{684FA7E8-DF27-48B1-8757-11A2128A4526}"/>
              </a:ext>
            </a:extLst>
          </p:cNvPr>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7" name="TextBox 7">
            <a:extLst>
              <a:ext uri="{FF2B5EF4-FFF2-40B4-BE49-F238E27FC236}">
                <a16:creationId xmlns:a16="http://schemas.microsoft.com/office/drawing/2014/main" id="{A141F65C-E156-40C0-3F3D-70400344D7B5}"/>
              </a:ext>
            </a:extLst>
          </p:cNvPr>
          <p:cNvSpPr txBox="1"/>
          <p:nvPr/>
        </p:nvSpPr>
        <p:spPr>
          <a:xfrm>
            <a:off x="2890312" y="1935623"/>
            <a:ext cx="7391400" cy="5124480"/>
          </a:xfrm>
          <a:prstGeom prst="rect">
            <a:avLst/>
          </a:prstGeom>
        </p:spPr>
        <p:txBody>
          <a:bodyPr wrap="square" lIns="0" tIns="0" rIns="0" bIns="0" rtlCol="0" anchor="t">
            <a:spAutoFit/>
          </a:bodyPr>
          <a:lstStyle/>
          <a:p>
            <a:pPr marL="342900" indent="-342900" algn="just">
              <a:spcBef>
                <a:spcPts val="600"/>
              </a:spcBef>
              <a:spcAft>
                <a:spcPts val="600"/>
              </a:spcAft>
              <a:buFont typeface="+mj-lt"/>
              <a:buAutoNum type="alphaUcPeriod"/>
            </a:pPr>
            <a:r>
              <a:rPr lang="en-GB" sz="1400" b="1" dirty="0">
                <a:solidFill>
                  <a:srgbClr val="121212"/>
                </a:solidFill>
                <a:latin typeface="HK Grotesk Light"/>
              </a:rPr>
              <a:t>Embracing a Growth Mindset:</a:t>
            </a:r>
          </a:p>
          <a:p>
            <a:pPr marL="800100" lvl="1" indent="-342900" algn="just">
              <a:buFont typeface="Arial" panose="020B0604020202020204" pitchFamily="34" charset="0"/>
              <a:buChar char="•"/>
            </a:pPr>
            <a:r>
              <a:rPr lang="en-GB" sz="1400" b="1" dirty="0">
                <a:solidFill>
                  <a:srgbClr val="121212"/>
                </a:solidFill>
                <a:latin typeface="HK Grotesk Light"/>
              </a:rPr>
              <a:t>Commitment to Development: </a:t>
            </a:r>
            <a:r>
              <a:rPr lang="en-GB" sz="1400" dirty="0">
                <a:solidFill>
                  <a:srgbClr val="121212"/>
                </a:solidFill>
                <a:latin typeface="HK Grotesk Light"/>
              </a:rPr>
              <a:t>Highlight the importance of adopting a growth mindset towards teaching and facilitation, viewing every class and activity as an opportunity to learn and improve.</a:t>
            </a:r>
          </a:p>
          <a:p>
            <a:pPr marL="800100" lvl="1" indent="-342900" algn="just">
              <a:buFont typeface="Arial" panose="020B0604020202020204" pitchFamily="34" charset="0"/>
              <a:buChar char="•"/>
            </a:pPr>
            <a:r>
              <a:rPr lang="en-GB" sz="1400" b="1" dirty="0">
                <a:solidFill>
                  <a:srgbClr val="121212"/>
                </a:solidFill>
                <a:latin typeface="HK Grotesk Light"/>
              </a:rPr>
              <a:t>Reflective Practice: </a:t>
            </a:r>
            <a:r>
              <a:rPr lang="en-GB" sz="1400" dirty="0">
                <a:solidFill>
                  <a:srgbClr val="121212"/>
                </a:solidFill>
                <a:latin typeface="HK Grotesk Light"/>
              </a:rPr>
              <a:t>Encourage educators to regularly engage in reflective practice, considering what worked well, what didn't, and how they can adapt their approach for better outcomes.</a:t>
            </a:r>
          </a:p>
          <a:p>
            <a:pPr marL="342900" lvl="1" indent="-342900" algn="just">
              <a:spcBef>
                <a:spcPts val="600"/>
              </a:spcBef>
              <a:spcAft>
                <a:spcPts val="600"/>
              </a:spcAft>
              <a:buFont typeface="+mj-lt"/>
              <a:buAutoNum type="alphaUcPeriod" startAt="2"/>
            </a:pPr>
            <a:r>
              <a:rPr lang="en-GB" sz="1400" b="1" dirty="0">
                <a:solidFill>
                  <a:srgbClr val="121212"/>
                </a:solidFill>
                <a:latin typeface="HK Grotesk Light"/>
              </a:rPr>
              <a:t>Leveraging Feedback for Improvement:</a:t>
            </a:r>
          </a:p>
          <a:p>
            <a:pPr marL="800100" lvl="1" indent="-342900" algn="just">
              <a:buFont typeface="Arial" panose="020B0604020202020204" pitchFamily="34" charset="0"/>
              <a:buChar char="•"/>
            </a:pPr>
            <a:r>
              <a:rPr lang="en-GB" sz="1400" b="1" dirty="0">
                <a:solidFill>
                  <a:srgbClr val="121212"/>
                </a:solidFill>
                <a:latin typeface="HK Grotesk Light"/>
              </a:rPr>
              <a:t>Student Feedback: </a:t>
            </a:r>
            <a:r>
              <a:rPr lang="en-GB" sz="1400" dirty="0">
                <a:solidFill>
                  <a:srgbClr val="121212"/>
                </a:solidFill>
                <a:latin typeface="HK Grotesk Light"/>
              </a:rPr>
              <a:t>Utilize structured feedback mechanisms to gather insights from students about their learning experience, paying particular attention to their perceptions of collaborative activities and facilitation effectiveness.</a:t>
            </a:r>
          </a:p>
          <a:p>
            <a:pPr marL="800100" lvl="1" indent="-342900" algn="just">
              <a:buFont typeface="Arial" panose="020B0604020202020204" pitchFamily="34" charset="0"/>
              <a:buChar char="•"/>
            </a:pPr>
            <a:r>
              <a:rPr lang="en-GB" sz="1400" b="1" dirty="0">
                <a:solidFill>
                  <a:srgbClr val="121212"/>
                </a:solidFill>
                <a:latin typeface="HK Grotesk Light"/>
              </a:rPr>
              <a:t>Peer Observation and Feedback: </a:t>
            </a:r>
            <a:r>
              <a:rPr lang="en-GB" sz="1400" dirty="0">
                <a:solidFill>
                  <a:srgbClr val="121212"/>
                </a:solidFill>
                <a:latin typeface="HK Grotesk Light"/>
              </a:rPr>
              <a:t>Foster a culture of peer support and professional development among educators, where observing each other's facilitation and providing constructive feedback is a routine practice.</a:t>
            </a:r>
          </a:p>
          <a:p>
            <a:pPr marL="342900" lvl="1" indent="-342900" algn="just">
              <a:spcBef>
                <a:spcPts val="600"/>
              </a:spcBef>
              <a:spcAft>
                <a:spcPts val="600"/>
              </a:spcAft>
              <a:buFont typeface="+mj-lt"/>
              <a:buAutoNum type="alphaUcPeriod" startAt="3"/>
            </a:pPr>
            <a:r>
              <a:rPr lang="en-GB" sz="1400" b="1" dirty="0">
                <a:solidFill>
                  <a:srgbClr val="121212"/>
                </a:solidFill>
                <a:latin typeface="HK Grotesk Light"/>
              </a:rPr>
              <a:t>Techniques for Refining Facilitation Skills:</a:t>
            </a:r>
          </a:p>
          <a:p>
            <a:pPr marL="800100" lvl="2" indent="-342900" algn="just">
              <a:buFont typeface="Arial" panose="020B0604020202020204" pitchFamily="34" charset="0"/>
              <a:buChar char="•"/>
            </a:pPr>
            <a:r>
              <a:rPr lang="en-GB" sz="1400" b="1" dirty="0">
                <a:solidFill>
                  <a:srgbClr val="121212"/>
                </a:solidFill>
                <a:latin typeface="HK Grotesk Light"/>
              </a:rPr>
              <a:t>Active Listening: </a:t>
            </a:r>
            <a:r>
              <a:rPr lang="en-GB" sz="1400" dirty="0">
                <a:solidFill>
                  <a:srgbClr val="121212"/>
                </a:solidFill>
                <a:latin typeface="HK Grotesk Light"/>
              </a:rPr>
              <a:t>Enhance active listening skills to better understand student needs and adapt facilitation strategies accordingly.</a:t>
            </a:r>
          </a:p>
          <a:p>
            <a:pPr marL="800100" lvl="1" indent="-342900" algn="just">
              <a:buFont typeface="Arial" panose="020B0604020202020204" pitchFamily="34" charset="0"/>
              <a:buChar char="•"/>
            </a:pPr>
            <a:r>
              <a:rPr lang="en-GB" sz="1400" b="1" dirty="0">
                <a:solidFill>
                  <a:srgbClr val="121212"/>
                </a:solidFill>
                <a:latin typeface="HK Grotesk Light"/>
              </a:rPr>
              <a:t>Questioning Techniques: </a:t>
            </a:r>
            <a:r>
              <a:rPr lang="en-GB" sz="1400" dirty="0">
                <a:solidFill>
                  <a:srgbClr val="121212"/>
                </a:solidFill>
                <a:latin typeface="HK Grotesk Light"/>
              </a:rPr>
              <a:t>Develop questioning techniques that provoke thought, stimulate discussion, and encourage deeper analysis among students.</a:t>
            </a:r>
          </a:p>
          <a:p>
            <a:pPr marL="800100" lvl="1" indent="-342900" algn="just">
              <a:buFont typeface="Arial" panose="020B0604020202020204" pitchFamily="34" charset="0"/>
              <a:buChar char="•"/>
            </a:pPr>
            <a:r>
              <a:rPr lang="en-GB" sz="1400" b="1" dirty="0">
                <a:solidFill>
                  <a:srgbClr val="121212"/>
                </a:solidFill>
                <a:latin typeface="HK Grotesk Light"/>
              </a:rPr>
              <a:t>Adaptive Facilitation: </a:t>
            </a:r>
            <a:r>
              <a:rPr lang="en-GB" sz="1400" dirty="0">
                <a:solidFill>
                  <a:srgbClr val="121212"/>
                </a:solidFill>
                <a:latin typeface="HK Grotesk Light"/>
              </a:rPr>
              <a:t>Work on becoming more adaptive in facilitation, ready to alter plans based on the dynamic needs of the students and the direction of the collaborative activity.</a:t>
            </a:r>
          </a:p>
        </p:txBody>
      </p:sp>
      <p:sp>
        <p:nvSpPr>
          <p:cNvPr id="8" name="Freeform 8">
            <a:extLst>
              <a:ext uri="{FF2B5EF4-FFF2-40B4-BE49-F238E27FC236}">
                <a16:creationId xmlns:a16="http://schemas.microsoft.com/office/drawing/2014/main" id="{01BBCC4A-0042-9E0D-DBF3-FDE5497DD124}"/>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9" name="Freeform 9">
            <a:extLst>
              <a:ext uri="{FF2B5EF4-FFF2-40B4-BE49-F238E27FC236}">
                <a16:creationId xmlns:a16="http://schemas.microsoft.com/office/drawing/2014/main" id="{6DE7A60F-B6D1-02A9-E736-CD5A931C2172}"/>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10" name="TextBox 10">
            <a:extLst>
              <a:ext uri="{FF2B5EF4-FFF2-40B4-BE49-F238E27FC236}">
                <a16:creationId xmlns:a16="http://schemas.microsoft.com/office/drawing/2014/main" id="{BE79C207-0F15-0EC7-7501-9BBE8B6C4B3F}"/>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a:extLst>
              <a:ext uri="{FF2B5EF4-FFF2-40B4-BE49-F238E27FC236}">
                <a16:creationId xmlns:a16="http://schemas.microsoft.com/office/drawing/2014/main" id="{B2C11E0A-82CB-3FAD-E593-46AB3B7E2EFE}"/>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4" name="TextBox 7">
            <a:extLst>
              <a:ext uri="{FF2B5EF4-FFF2-40B4-BE49-F238E27FC236}">
                <a16:creationId xmlns:a16="http://schemas.microsoft.com/office/drawing/2014/main" id="{E8B72820-8A83-C0F5-232E-F9B9F37F7413}"/>
              </a:ext>
            </a:extLst>
          </p:cNvPr>
          <p:cNvSpPr txBox="1"/>
          <p:nvPr/>
        </p:nvSpPr>
        <p:spPr>
          <a:xfrm>
            <a:off x="10668000" y="2036704"/>
            <a:ext cx="7391400" cy="2600712"/>
          </a:xfrm>
          <a:prstGeom prst="rect">
            <a:avLst/>
          </a:prstGeom>
        </p:spPr>
        <p:txBody>
          <a:bodyPr wrap="square" lIns="0" tIns="0" rIns="0" bIns="0" rtlCol="0" anchor="t">
            <a:spAutoFit/>
          </a:bodyPr>
          <a:lstStyle/>
          <a:p>
            <a:pPr marL="342900" lvl="1" indent="-342900" algn="just">
              <a:spcBef>
                <a:spcPts val="600"/>
              </a:spcBef>
              <a:spcAft>
                <a:spcPts val="600"/>
              </a:spcAft>
              <a:buFont typeface="+mj-lt"/>
              <a:buAutoNum type="alphaUcPeriod" startAt="4"/>
            </a:pPr>
            <a:r>
              <a:rPr lang="en-GB" sz="1400" b="1" dirty="0">
                <a:solidFill>
                  <a:srgbClr val="121212"/>
                </a:solidFill>
                <a:latin typeface="HK Grotesk Light"/>
              </a:rPr>
              <a:t>Tools and Resources for Continuous Learning:</a:t>
            </a:r>
          </a:p>
          <a:p>
            <a:pPr marL="342900" indent="-342900" algn="just">
              <a:buFont typeface="Arial" panose="020B0604020202020204" pitchFamily="34" charset="0"/>
              <a:buChar char="•"/>
            </a:pPr>
            <a:r>
              <a:rPr lang="en-GB" sz="1400" b="1" dirty="0">
                <a:solidFill>
                  <a:srgbClr val="121212"/>
                </a:solidFill>
                <a:latin typeface="HK Grotesk Light"/>
              </a:rPr>
              <a:t>Professional Development Workshops: </a:t>
            </a:r>
            <a:r>
              <a:rPr lang="en-GB" sz="1400" dirty="0">
                <a:solidFill>
                  <a:srgbClr val="121212"/>
                </a:solidFill>
                <a:latin typeface="HK Grotesk Light"/>
              </a:rPr>
              <a:t>Engage in workshops and training focused on advanced facilitation skills and innovative educational strategies.</a:t>
            </a:r>
          </a:p>
          <a:p>
            <a:pPr marL="342900" indent="-342900" algn="just">
              <a:buFont typeface="Arial" panose="020B0604020202020204" pitchFamily="34" charset="0"/>
              <a:buChar char="•"/>
            </a:pPr>
            <a:r>
              <a:rPr lang="en-GB" sz="1400" b="1" dirty="0">
                <a:solidFill>
                  <a:srgbClr val="121212"/>
                </a:solidFill>
                <a:latin typeface="HK Grotesk Light"/>
              </a:rPr>
              <a:t>Collaborative Learning Communities: </a:t>
            </a:r>
            <a:r>
              <a:rPr lang="en-GB" sz="1400" dirty="0">
                <a:solidFill>
                  <a:srgbClr val="121212"/>
                </a:solidFill>
                <a:latin typeface="HK Grotesk Light"/>
              </a:rPr>
              <a:t>Participate in or establish learning communities where educators can share experiences, challenges, and strategies for effective facilitation.</a:t>
            </a:r>
          </a:p>
          <a:p>
            <a:pPr marL="342900" lvl="1" indent="-342900" algn="just">
              <a:spcBef>
                <a:spcPts val="600"/>
              </a:spcBef>
              <a:spcAft>
                <a:spcPts val="600"/>
              </a:spcAft>
              <a:buFont typeface="+mj-lt"/>
              <a:buAutoNum type="alphaUcPeriod" startAt="5"/>
            </a:pPr>
            <a:r>
              <a:rPr lang="en-GB" sz="1400" b="1" dirty="0">
                <a:solidFill>
                  <a:srgbClr val="121212"/>
                </a:solidFill>
                <a:latin typeface="HK Grotesk Light"/>
              </a:rPr>
              <a:t>Setting Goals for Improvement:</a:t>
            </a:r>
          </a:p>
          <a:p>
            <a:pPr marL="342900" indent="-342900" algn="just">
              <a:buFont typeface="Arial" panose="020B0604020202020204" pitchFamily="34" charset="0"/>
              <a:buChar char="•"/>
            </a:pPr>
            <a:r>
              <a:rPr lang="en-GB" sz="1400" b="1" dirty="0">
                <a:solidFill>
                  <a:srgbClr val="121212"/>
                </a:solidFill>
                <a:latin typeface="HK Grotesk Light"/>
              </a:rPr>
              <a:t>Specific, Measurable Goals: </a:t>
            </a:r>
            <a:r>
              <a:rPr lang="en-GB" sz="1400" dirty="0">
                <a:solidFill>
                  <a:srgbClr val="121212"/>
                </a:solidFill>
                <a:latin typeface="HK Grotesk Light"/>
              </a:rPr>
              <a:t>Set specific, measurable goals for improvement in facilitation, identifying key areas to focus on based on feedback and reflection.</a:t>
            </a:r>
          </a:p>
          <a:p>
            <a:pPr marL="342900" indent="-342900" algn="just">
              <a:buFont typeface="Arial" panose="020B0604020202020204" pitchFamily="34" charset="0"/>
              <a:buChar char="•"/>
            </a:pPr>
            <a:r>
              <a:rPr lang="en-GB" sz="1400" b="1" dirty="0">
                <a:solidFill>
                  <a:srgbClr val="121212"/>
                </a:solidFill>
                <a:latin typeface="HK Grotesk Light"/>
              </a:rPr>
              <a:t>Tracking Progress: </a:t>
            </a:r>
            <a:r>
              <a:rPr lang="en-GB" sz="1400" dirty="0">
                <a:solidFill>
                  <a:srgbClr val="121212"/>
                </a:solidFill>
                <a:latin typeface="HK Grotesk Light"/>
              </a:rPr>
              <a:t>Keep a journal or portfolio to track progress towards these goals, reflecting on lessons learned and celebrating achievements along the way.</a:t>
            </a:r>
          </a:p>
          <a:p>
            <a:pPr algn="just"/>
            <a:endParaRPr lang="en-GB" sz="1400" dirty="0">
              <a:solidFill>
                <a:srgbClr val="121212"/>
              </a:solidFill>
              <a:latin typeface="HK Grotesk Light"/>
            </a:endParaRPr>
          </a:p>
        </p:txBody>
      </p:sp>
      <p:sp>
        <p:nvSpPr>
          <p:cNvPr id="13" name="TextBox 12">
            <a:extLst>
              <a:ext uri="{FF2B5EF4-FFF2-40B4-BE49-F238E27FC236}">
                <a16:creationId xmlns:a16="http://schemas.microsoft.com/office/drawing/2014/main" id="{C673652C-57EC-52B8-76EB-4147B0EEC769}"/>
              </a:ext>
            </a:extLst>
          </p:cNvPr>
          <p:cNvSpPr txBox="1"/>
          <p:nvPr/>
        </p:nvSpPr>
        <p:spPr>
          <a:xfrm>
            <a:off x="11277600" y="5129284"/>
            <a:ext cx="6172200" cy="2985433"/>
          </a:xfrm>
          <a:prstGeom prst="rect">
            <a:avLst/>
          </a:prstGeom>
          <a:noFill/>
          <a:ln>
            <a:solidFill>
              <a:schemeClr val="tx1"/>
            </a:solidFill>
          </a:ln>
        </p:spPr>
        <p:txBody>
          <a:bodyPr wrap="square">
            <a:spAutoFit/>
          </a:bodyPr>
          <a:lstStyle/>
          <a:p>
            <a:pPr algn="just">
              <a:spcBef>
                <a:spcPts val="1200"/>
              </a:spcBef>
              <a:spcAft>
                <a:spcPts val="1200"/>
              </a:spcAft>
            </a:pPr>
            <a:r>
              <a:rPr lang="en-GB" sz="1400" b="1" dirty="0">
                <a:solidFill>
                  <a:srgbClr val="121212"/>
                </a:solidFill>
                <a:latin typeface="HK Grotesk Light"/>
              </a:rPr>
              <a:t>The journey of an educator is one of perpetual growth and adaptation. Emphasizing the principle of kaizen, or continuous improvement, this slide focuses on enhancing facilitation skills within collaborative and flipped classroom settings. It outlines how educators can employ feedback and self-reflection to refine their techniques and approaches continuously.</a:t>
            </a:r>
          </a:p>
          <a:p>
            <a:pPr algn="just">
              <a:spcBef>
                <a:spcPts val="1200"/>
              </a:spcBef>
              <a:spcAft>
                <a:spcPts val="1200"/>
              </a:spcAft>
            </a:pPr>
            <a:r>
              <a:rPr lang="en-GB" sz="1400" b="1" dirty="0">
                <a:solidFill>
                  <a:srgbClr val="121212"/>
                </a:solidFill>
                <a:latin typeface="HK Grotesk Light"/>
              </a:rPr>
              <a:t>By adopting an iterative approach to improving facilitation skills, educators can enhance the effectiveness of collaborative activities in flipped classroom settings, leading to more engaging and productive learning experiences for students. This commitment to continuous improvement not only benefits students but also contributes to the professional fulfilment and growth of educators, making the teaching journey a rewarding process of lifelong learning.</a:t>
            </a:r>
          </a:p>
        </p:txBody>
      </p:sp>
    </p:spTree>
    <p:extLst>
      <p:ext uri="{BB962C8B-B14F-4D97-AF65-F5344CB8AC3E}">
        <p14:creationId xmlns:p14="http://schemas.microsoft.com/office/powerpoint/2010/main" val="800714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a:extLst>
            <a:ext uri="{FF2B5EF4-FFF2-40B4-BE49-F238E27FC236}">
              <a16:creationId xmlns:a16="http://schemas.microsoft.com/office/drawing/2014/main" id="{D78F8B6E-0850-91B4-C74C-3283ECF80E1E}"/>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619BDBDC-0373-EBF0-A891-DE04A541E0A5}"/>
              </a:ext>
            </a:extLst>
          </p:cNvPr>
          <p:cNvSpPr txBox="1"/>
          <p:nvPr/>
        </p:nvSpPr>
        <p:spPr>
          <a:xfrm>
            <a:off x="2890312" y="294921"/>
            <a:ext cx="15092888" cy="430887"/>
          </a:xfrm>
          <a:prstGeom prst="rect">
            <a:avLst/>
          </a:prstGeom>
        </p:spPr>
        <p:txBody>
          <a:bodyPr wrap="square" lIns="0" tIns="0" rIns="0" bIns="0" rtlCol="0" anchor="t">
            <a:spAutoFit/>
          </a:bodyPr>
          <a:lstStyle/>
          <a:p>
            <a:r>
              <a:rPr lang="en-GB" sz="2800" spc="-69" dirty="0">
                <a:solidFill>
                  <a:srgbClr val="033C5B"/>
                </a:solidFill>
                <a:latin typeface="HK Grotesk Bold"/>
              </a:rPr>
              <a:t>Case Study: </a:t>
            </a:r>
            <a:r>
              <a:rPr lang="en-GB" sz="2800" b="1" dirty="0">
                <a:solidFill>
                  <a:srgbClr val="121212"/>
                </a:solidFill>
                <a:latin typeface="HK Grotesk Light"/>
              </a:rPr>
              <a:t>Boosting Teamwork in Automotive Technology Training.</a:t>
            </a:r>
            <a:endParaRPr lang="en-US" sz="2800" spc="-69" dirty="0">
              <a:solidFill>
                <a:srgbClr val="033C5B"/>
              </a:solidFill>
              <a:latin typeface="HK Grotesk Bold"/>
            </a:endParaRPr>
          </a:p>
        </p:txBody>
      </p:sp>
      <p:sp>
        <p:nvSpPr>
          <p:cNvPr id="3" name="AutoShape 3">
            <a:extLst>
              <a:ext uri="{FF2B5EF4-FFF2-40B4-BE49-F238E27FC236}">
                <a16:creationId xmlns:a16="http://schemas.microsoft.com/office/drawing/2014/main" id="{51CA70F5-2E15-2EDD-708E-3141636C8FC6}"/>
              </a:ext>
            </a:extLst>
          </p:cNvPr>
          <p:cNvSpPr/>
          <p:nvPr/>
        </p:nvSpPr>
        <p:spPr>
          <a:xfrm>
            <a:off x="-130877" y="-38241"/>
            <a:ext cx="2766824" cy="5218616"/>
          </a:xfrm>
          <a:prstGeom prst="rect">
            <a:avLst/>
          </a:prstGeom>
          <a:solidFill>
            <a:srgbClr val="FB8709"/>
          </a:solidFill>
        </p:spPr>
        <p:txBody>
          <a:bodyPr/>
          <a:lstStyle/>
          <a:p>
            <a:endParaRPr lang="en-IE"/>
          </a:p>
        </p:txBody>
      </p:sp>
      <p:sp>
        <p:nvSpPr>
          <p:cNvPr id="4" name="Freeform 4">
            <a:extLst>
              <a:ext uri="{FF2B5EF4-FFF2-40B4-BE49-F238E27FC236}">
                <a16:creationId xmlns:a16="http://schemas.microsoft.com/office/drawing/2014/main" id="{4834E154-266C-9577-76E8-6B32EB448E24}"/>
              </a:ext>
            </a:extLst>
          </p:cNvPr>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5" name="AutoShape 5">
            <a:extLst>
              <a:ext uri="{FF2B5EF4-FFF2-40B4-BE49-F238E27FC236}">
                <a16:creationId xmlns:a16="http://schemas.microsoft.com/office/drawing/2014/main" id="{E3BC57F5-000D-EA8D-1031-163B9AD00D71}"/>
              </a:ext>
            </a:extLst>
          </p:cNvPr>
          <p:cNvSpPr/>
          <p:nvPr/>
        </p:nvSpPr>
        <p:spPr>
          <a:xfrm>
            <a:off x="-130877" y="5143500"/>
            <a:ext cx="2766824" cy="3665330"/>
          </a:xfrm>
          <a:prstGeom prst="rect">
            <a:avLst/>
          </a:prstGeom>
          <a:solidFill>
            <a:srgbClr val="053249"/>
          </a:solidFill>
        </p:spPr>
        <p:txBody>
          <a:bodyPr/>
          <a:lstStyle/>
          <a:p>
            <a:endParaRPr lang="en-IE"/>
          </a:p>
        </p:txBody>
      </p:sp>
      <p:sp>
        <p:nvSpPr>
          <p:cNvPr id="6" name="Freeform 6">
            <a:extLst>
              <a:ext uri="{FF2B5EF4-FFF2-40B4-BE49-F238E27FC236}">
                <a16:creationId xmlns:a16="http://schemas.microsoft.com/office/drawing/2014/main" id="{FFAD04D3-D0C4-696E-E7A6-7B9B86DA9894}"/>
              </a:ext>
            </a:extLst>
          </p:cNvPr>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7" name="TextBox 7">
            <a:extLst>
              <a:ext uri="{FF2B5EF4-FFF2-40B4-BE49-F238E27FC236}">
                <a16:creationId xmlns:a16="http://schemas.microsoft.com/office/drawing/2014/main" id="{EFF5934D-9DFD-081F-220B-24121CEF80D8}"/>
              </a:ext>
            </a:extLst>
          </p:cNvPr>
          <p:cNvSpPr txBox="1"/>
          <p:nvPr/>
        </p:nvSpPr>
        <p:spPr>
          <a:xfrm>
            <a:off x="3580329" y="1217922"/>
            <a:ext cx="8971379" cy="7371249"/>
          </a:xfrm>
          <a:prstGeom prst="rect">
            <a:avLst/>
          </a:prstGeom>
        </p:spPr>
        <p:txBody>
          <a:bodyPr wrap="square" lIns="0" tIns="0" rIns="0" bIns="0" rtlCol="0" anchor="t">
            <a:spAutoFit/>
          </a:bodyPr>
          <a:lstStyle/>
          <a:p>
            <a:pPr marL="342900" indent="-342900">
              <a:spcBef>
                <a:spcPts val="600"/>
              </a:spcBef>
              <a:spcAft>
                <a:spcPts val="600"/>
              </a:spcAft>
              <a:buFont typeface="+mj-lt"/>
              <a:buAutoNum type="alphaUcPeriod"/>
            </a:pPr>
            <a:r>
              <a:rPr lang="en-GB" sz="1400" b="1" dirty="0">
                <a:solidFill>
                  <a:srgbClr val="121212"/>
                </a:solidFill>
                <a:latin typeface="HK Grotesk Light" panose="020B0604020202020204" charset="0"/>
              </a:rPr>
              <a:t>Background: </a:t>
            </a:r>
            <a:r>
              <a:rPr lang="en-GB" sz="1400" dirty="0">
                <a:solidFill>
                  <a:srgbClr val="121212"/>
                </a:solidFill>
                <a:latin typeface="HK Grotesk Light" panose="020B0604020202020204" charset="0"/>
              </a:rPr>
              <a:t>In a vocational training centre, Ms. Garcia teaches an Automotive Technology course designed to prepare students for careers in automotive repair and diagnostics. She noticed a gap in her students' ability to apply collaborative skills in hands-on, workshop-based activities.</a:t>
            </a:r>
          </a:p>
          <a:p>
            <a:pPr marL="342900" indent="-342900">
              <a:spcBef>
                <a:spcPts val="600"/>
              </a:spcBef>
              <a:spcAft>
                <a:spcPts val="600"/>
              </a:spcAft>
              <a:buFont typeface="+mj-lt"/>
              <a:buAutoNum type="alphaUcPeriod"/>
            </a:pPr>
            <a:r>
              <a:rPr lang="en-GB" sz="1400" b="1" dirty="0">
                <a:solidFill>
                  <a:srgbClr val="121212"/>
                </a:solidFill>
                <a:latin typeface="HK Grotesk Light" panose="020B0604020202020204" charset="0"/>
              </a:rPr>
              <a:t>The Challenge: To</a:t>
            </a:r>
            <a:r>
              <a:rPr lang="en-GB" sz="1400" dirty="0">
                <a:solidFill>
                  <a:srgbClr val="121212"/>
                </a:solidFill>
                <a:latin typeface="HK Grotesk Light" panose="020B0604020202020204" charset="0"/>
              </a:rPr>
              <a:t> embed effective and inclusive collaborative practices in a flipped classroom setting, enhancing the application of technical skills through teamwork, and leveraging digital tools for active learning. </a:t>
            </a:r>
          </a:p>
          <a:p>
            <a:pPr marL="342900" indent="-342900">
              <a:spcBef>
                <a:spcPts val="600"/>
              </a:spcBef>
              <a:spcAft>
                <a:spcPts val="600"/>
              </a:spcAft>
              <a:buFont typeface="+mj-lt"/>
              <a:buAutoNum type="alphaUcPeriod"/>
            </a:pPr>
            <a:r>
              <a:rPr lang="en-GB" sz="1400" b="1" dirty="0">
                <a:solidFill>
                  <a:srgbClr val="121212"/>
                </a:solidFill>
                <a:latin typeface="HK Grotesk Light" panose="020B0604020202020204" charset="0"/>
              </a:rPr>
              <a:t> Strategies Employed:</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Workshop Collaborative Stations: </a:t>
            </a:r>
            <a:r>
              <a:rPr lang="en-GB" sz="1400" dirty="0">
                <a:solidFill>
                  <a:srgbClr val="121212"/>
                </a:solidFill>
                <a:latin typeface="HK Grotesk Light" panose="020B0604020202020204" charset="0"/>
              </a:rPr>
              <a:t>Ms. Garcia set up collaborative stations in the workshop where students had to diagnose and repair vehicle issues in small teams, simulating real-world scenarios.</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Digital Documentation Platforms: </a:t>
            </a:r>
            <a:r>
              <a:rPr lang="en-GB" sz="1400" dirty="0">
                <a:solidFill>
                  <a:srgbClr val="121212"/>
                </a:solidFill>
                <a:latin typeface="HK Grotesk Light" panose="020B0604020202020204" charset="0"/>
              </a:rPr>
              <a:t>Teams used digital platforms like Trello to document their diagnostic process, assign tasks, and track progress, fostering organizational and communication skills.</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Facilitated Peer Feedback: </a:t>
            </a:r>
            <a:r>
              <a:rPr lang="en-GB" sz="1400" dirty="0">
                <a:solidFill>
                  <a:srgbClr val="121212"/>
                </a:solidFill>
                <a:latin typeface="HK Grotesk Light" panose="020B0604020202020204" charset="0"/>
              </a:rPr>
              <a:t>After completing repair tasks, teams presented their solutions and received structured feedback from peers through a digital feedback system, encouraging critical thinking and reflection.</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Industry Expert Webinars: </a:t>
            </a:r>
            <a:r>
              <a:rPr lang="en-GB" sz="1400" dirty="0">
                <a:solidFill>
                  <a:srgbClr val="121212"/>
                </a:solidFill>
                <a:latin typeface="HK Grotesk Light" panose="020B0604020202020204" charset="0"/>
              </a:rPr>
              <a:t>Leveraging the flipped classroom model, Ms. Garcia arranged for industry experts to host webinars on complex automotive technologies, followed by team-based projects where students applied what they learned..</a:t>
            </a:r>
          </a:p>
          <a:p>
            <a:pPr marL="342900" indent="-342900">
              <a:spcBef>
                <a:spcPts val="600"/>
              </a:spcBef>
              <a:spcAft>
                <a:spcPts val="600"/>
              </a:spcAft>
              <a:buFont typeface="+mj-lt"/>
              <a:buAutoNum type="alphaUcPeriod"/>
            </a:pPr>
            <a:r>
              <a:rPr lang="en-GB" sz="1400" b="1" dirty="0">
                <a:solidFill>
                  <a:srgbClr val="121212"/>
                </a:solidFill>
                <a:latin typeface="HK Grotesk Light" panose="020B0604020202020204" charset="0"/>
              </a:rPr>
              <a:t>Outcome:</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Enhanced Practical Skills: </a:t>
            </a:r>
            <a:r>
              <a:rPr lang="en-GB" sz="1400" dirty="0">
                <a:solidFill>
                  <a:srgbClr val="121212"/>
                </a:solidFill>
                <a:latin typeface="HK Grotesk Light" panose="020B0604020202020204" charset="0"/>
              </a:rPr>
              <a:t>Students demonstrated improved technical skills and a deeper understanding of automotive technology through hands-on, collaborative problem-solving.</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Strengthened Team Dynamics: </a:t>
            </a:r>
            <a:r>
              <a:rPr lang="en-GB" sz="1400" dirty="0">
                <a:solidFill>
                  <a:srgbClr val="121212"/>
                </a:solidFill>
                <a:latin typeface="HK Grotesk Light" panose="020B0604020202020204" charset="0"/>
              </a:rPr>
              <a:t>The course saw a notable improvement in teamwork, with students actively engaging in their roles and effectively communicating within their teams.</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Industry-Relevant Learning: </a:t>
            </a:r>
            <a:r>
              <a:rPr lang="en-GB" sz="1400" dirty="0">
                <a:solidFill>
                  <a:srgbClr val="121212"/>
                </a:solidFill>
                <a:latin typeface="HK Grotesk Light" panose="020B0604020202020204" charset="0"/>
              </a:rPr>
              <a:t>Feedback from students highlighted the value of integrating industry expertise into their learning, making their education more relevant and engaging.</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Career Readiness</a:t>
            </a:r>
            <a:r>
              <a:rPr lang="en-GB" sz="1400" dirty="0">
                <a:solidFill>
                  <a:srgbClr val="121212"/>
                </a:solidFill>
                <a:latin typeface="HK Grotesk Light" panose="020B0604020202020204" charset="0"/>
              </a:rPr>
              <a:t>: Graduates from Ms. Garcia’s class reported feeling more confident and prepared for the workforce, attributing this to the collaborative skills and real-world experience gained during the course.</a:t>
            </a:r>
          </a:p>
          <a:p>
            <a:pPr marL="342900" indent="-342900">
              <a:spcBef>
                <a:spcPts val="600"/>
              </a:spcBef>
              <a:spcAft>
                <a:spcPts val="600"/>
              </a:spcAft>
              <a:buFont typeface="+mj-lt"/>
              <a:buAutoNum type="alphaUcPeriod"/>
            </a:pPr>
            <a:r>
              <a:rPr lang="en-GB" sz="1400" b="1" dirty="0">
                <a:solidFill>
                  <a:srgbClr val="121212"/>
                </a:solidFill>
                <a:latin typeface="HK Grotesk Light" panose="020B0604020202020204" charset="0"/>
              </a:rPr>
              <a:t>Conclusion: </a:t>
            </a:r>
          </a:p>
          <a:p>
            <a:pPr marL="800100" lvl="1" indent="-342900">
              <a:buFont typeface="Arial" panose="020B0604020202020204" pitchFamily="34" charset="0"/>
              <a:buChar char="•"/>
            </a:pPr>
            <a:r>
              <a:rPr lang="en-GB" sz="1400" dirty="0">
                <a:solidFill>
                  <a:srgbClr val="121212"/>
                </a:solidFill>
                <a:latin typeface="HK Grotesk Light" panose="020B0604020202020204" charset="0"/>
              </a:rPr>
              <a:t>This case study showcases the impact of integrating collaborative activities in a VET context, particularly within a flipped classroom model. By fostering teamwork in practical, workshop-based learning and utilizing digital tools for planning and feedback, educators can significantly enhance both the learning experience and the career readiness of their students in vocational and technical education programs.</a:t>
            </a:r>
            <a:endParaRPr lang="en-US" sz="1400" dirty="0">
              <a:solidFill>
                <a:srgbClr val="121212"/>
              </a:solidFill>
              <a:latin typeface="HK Grotesk Light" panose="020B0604020202020204" charset="0"/>
            </a:endParaRPr>
          </a:p>
        </p:txBody>
      </p:sp>
      <p:sp>
        <p:nvSpPr>
          <p:cNvPr id="8" name="Freeform 8">
            <a:extLst>
              <a:ext uri="{FF2B5EF4-FFF2-40B4-BE49-F238E27FC236}">
                <a16:creationId xmlns:a16="http://schemas.microsoft.com/office/drawing/2014/main" id="{5627BDE1-275A-FA8C-5503-671F31883524}"/>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9" name="Freeform 9">
            <a:extLst>
              <a:ext uri="{FF2B5EF4-FFF2-40B4-BE49-F238E27FC236}">
                <a16:creationId xmlns:a16="http://schemas.microsoft.com/office/drawing/2014/main" id="{111DF945-FCEB-EA47-3B99-0392847C5524}"/>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10" name="TextBox 10">
            <a:extLst>
              <a:ext uri="{FF2B5EF4-FFF2-40B4-BE49-F238E27FC236}">
                <a16:creationId xmlns:a16="http://schemas.microsoft.com/office/drawing/2014/main" id="{AEE1C708-A19F-51AA-B053-DB4DDBB1B8D6}"/>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a:extLst>
              <a:ext uri="{FF2B5EF4-FFF2-40B4-BE49-F238E27FC236}">
                <a16:creationId xmlns:a16="http://schemas.microsoft.com/office/drawing/2014/main" id="{004335BB-56B5-C4E8-F023-21692AD57188}"/>
              </a:ext>
            </a:extLst>
          </p:cNvPr>
          <p:cNvSpPr/>
          <p:nvPr/>
        </p:nvSpPr>
        <p:spPr>
          <a:xfrm rot="5400000">
            <a:off x="9139238" y="173356"/>
            <a:ext cx="9525" cy="17270948"/>
          </a:xfrm>
          <a:prstGeom prst="rect">
            <a:avLst/>
          </a:prstGeom>
          <a:solidFill>
            <a:srgbClr val="FB8709"/>
          </a:solidFill>
        </p:spPr>
        <p:txBody>
          <a:bodyPr/>
          <a:lstStyle/>
          <a:p>
            <a:endParaRPr lang="en-IE"/>
          </a:p>
        </p:txBody>
      </p:sp>
    </p:spTree>
    <p:extLst>
      <p:ext uri="{BB962C8B-B14F-4D97-AF65-F5344CB8AC3E}">
        <p14:creationId xmlns:p14="http://schemas.microsoft.com/office/powerpoint/2010/main" val="1465494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30877" y="-38241"/>
            <a:ext cx="2766824" cy="5218616"/>
          </a:xfrm>
          <a:prstGeom prst="rect">
            <a:avLst/>
          </a:prstGeom>
          <a:solidFill>
            <a:srgbClr val="FB8709"/>
          </a:solidFill>
        </p:spPr>
        <p:txBody>
          <a:bodyPr/>
          <a:lstStyle/>
          <a:p>
            <a:endParaRPr lang="en-IE"/>
          </a:p>
        </p:txBody>
      </p:sp>
      <p:sp>
        <p:nvSpPr>
          <p:cNvPr id="3" name="Freeform 3"/>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4" name="AutoShape 4"/>
          <p:cNvSpPr/>
          <p:nvPr/>
        </p:nvSpPr>
        <p:spPr>
          <a:xfrm>
            <a:off x="-130877" y="5143500"/>
            <a:ext cx="2766824" cy="3665330"/>
          </a:xfrm>
          <a:prstGeom prst="rect">
            <a:avLst/>
          </a:prstGeom>
          <a:solidFill>
            <a:srgbClr val="053249"/>
          </a:solidFill>
        </p:spPr>
        <p:txBody>
          <a:bodyPr/>
          <a:lstStyle/>
          <a:p>
            <a:endParaRPr lang="en-IE"/>
          </a:p>
        </p:txBody>
      </p:sp>
      <p:sp>
        <p:nvSpPr>
          <p:cNvPr id="5" name="Freeform 5"/>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6" name="Freeform 6"/>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7" name="Freeform 7"/>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8" name="AutoShape 8"/>
          <p:cNvSpPr/>
          <p:nvPr/>
        </p:nvSpPr>
        <p:spPr>
          <a:xfrm rot="5400000">
            <a:off x="9139238" y="173356"/>
            <a:ext cx="9525" cy="17270948"/>
          </a:xfrm>
          <a:prstGeom prst="rect">
            <a:avLst/>
          </a:prstGeom>
          <a:solidFill>
            <a:srgbClr val="FB8709"/>
          </a:solidFill>
        </p:spPr>
        <p:txBody>
          <a:bodyPr/>
          <a:lstStyle/>
          <a:p>
            <a:endParaRPr lang="en-IE"/>
          </a:p>
        </p:txBody>
      </p:sp>
      <p:sp>
        <p:nvSpPr>
          <p:cNvPr id="9" name="Freeform 9"/>
          <p:cNvSpPr/>
          <p:nvPr/>
        </p:nvSpPr>
        <p:spPr>
          <a:xfrm>
            <a:off x="14903577" y="4232068"/>
            <a:ext cx="2355723" cy="4114800"/>
          </a:xfrm>
          <a:custGeom>
            <a:avLst/>
            <a:gdLst/>
            <a:ahLst/>
            <a:cxnLst/>
            <a:rect l="l" t="t" r="r" b="b"/>
            <a:pathLst>
              <a:path w="2355723" h="4114800">
                <a:moveTo>
                  <a:pt x="0" y="0"/>
                </a:moveTo>
                <a:lnTo>
                  <a:pt x="2355723" y="0"/>
                </a:lnTo>
                <a:lnTo>
                  <a:pt x="235572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IE"/>
          </a:p>
        </p:txBody>
      </p:sp>
      <p:sp>
        <p:nvSpPr>
          <p:cNvPr id="10" name="TextBox 10"/>
          <p:cNvSpPr txBox="1"/>
          <p:nvPr/>
        </p:nvSpPr>
        <p:spPr>
          <a:xfrm>
            <a:off x="3058697" y="-103597"/>
            <a:ext cx="13265244" cy="832857"/>
          </a:xfrm>
          <a:prstGeom prst="rect">
            <a:avLst/>
          </a:prstGeom>
        </p:spPr>
        <p:txBody>
          <a:bodyPr lIns="0" tIns="0" rIns="0" bIns="0" rtlCol="0" anchor="t">
            <a:spAutoFit/>
          </a:bodyPr>
          <a:lstStyle/>
          <a:p>
            <a:pPr>
              <a:lnSpc>
                <a:spcPts val="7699"/>
              </a:lnSpc>
            </a:pPr>
            <a:r>
              <a:rPr lang="en-US" sz="2400" spc="-69" dirty="0">
                <a:solidFill>
                  <a:srgbClr val="033C5B"/>
                </a:solidFill>
                <a:latin typeface="HK Grotesk Bold"/>
              </a:rPr>
              <a:t>Reflection Activity</a:t>
            </a:r>
          </a:p>
        </p:txBody>
      </p:sp>
      <p:sp>
        <p:nvSpPr>
          <p:cNvPr id="11" name="TextBox 11"/>
          <p:cNvSpPr txBox="1"/>
          <p:nvPr/>
        </p:nvSpPr>
        <p:spPr>
          <a:xfrm>
            <a:off x="3058697" y="938218"/>
            <a:ext cx="13552903" cy="1361848"/>
          </a:xfrm>
          <a:prstGeom prst="rect">
            <a:avLst/>
          </a:prstGeom>
        </p:spPr>
        <p:txBody>
          <a:bodyPr wrap="square" lIns="0" tIns="0" rIns="0" bIns="0" rtlCol="0" anchor="t">
            <a:spAutoFit/>
          </a:bodyPr>
          <a:lstStyle/>
          <a:p>
            <a:pPr>
              <a:lnSpc>
                <a:spcPts val="3639"/>
              </a:lnSpc>
              <a:spcBef>
                <a:spcPct val="0"/>
              </a:spcBef>
            </a:pPr>
            <a:r>
              <a:rPr lang="en-GB" sz="2400" dirty="0">
                <a:solidFill>
                  <a:srgbClr val="121212"/>
                </a:solidFill>
                <a:latin typeface="HK Grotesk Light"/>
              </a:rPr>
              <a:t>This exercise is designed to help educators reflect on their experiences and insights gained from Learning Outcome 3, focusing on facilitating effective and inclusive collaborative activities in VET settings.</a:t>
            </a:r>
            <a:endParaRPr lang="en-US" sz="2400" dirty="0">
              <a:solidFill>
                <a:srgbClr val="121212"/>
              </a:solidFill>
              <a:latin typeface="HK Grotesk Light"/>
            </a:endParaRPr>
          </a:p>
        </p:txBody>
      </p:sp>
      <p:sp>
        <p:nvSpPr>
          <p:cNvPr id="12" name="TextBox 12"/>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TextBox 15">
            <a:extLst>
              <a:ext uri="{FF2B5EF4-FFF2-40B4-BE49-F238E27FC236}">
                <a16:creationId xmlns:a16="http://schemas.microsoft.com/office/drawing/2014/main" id="{D33B6FF5-64F2-6858-91AD-6F94DD8C62A7}"/>
              </a:ext>
            </a:extLst>
          </p:cNvPr>
          <p:cNvSpPr txBox="1"/>
          <p:nvPr/>
        </p:nvSpPr>
        <p:spPr>
          <a:xfrm>
            <a:off x="3058697" y="2587558"/>
            <a:ext cx="5628103" cy="6232475"/>
          </a:xfrm>
          <a:prstGeom prst="rect">
            <a:avLst/>
          </a:prstGeom>
          <a:noFill/>
        </p:spPr>
        <p:txBody>
          <a:bodyPr wrap="square">
            <a:spAutoFit/>
          </a:bodyPr>
          <a:lstStyle/>
          <a:p>
            <a:pPr>
              <a:spcBef>
                <a:spcPts val="1200"/>
              </a:spcBef>
              <a:spcAft>
                <a:spcPts val="1200"/>
              </a:spcAft>
            </a:pPr>
            <a:r>
              <a:rPr lang="en-GB" sz="1400" b="1" dirty="0">
                <a:solidFill>
                  <a:srgbClr val="121212"/>
                </a:solidFill>
                <a:latin typeface="HK Grotesk Light"/>
              </a:rPr>
              <a:t>Self-Reflection Questions:</a:t>
            </a:r>
          </a:p>
          <a:p>
            <a:pPr marL="342900" indent="-342900">
              <a:spcBef>
                <a:spcPts val="600"/>
              </a:spcBef>
              <a:buFont typeface="+mj-lt"/>
              <a:buAutoNum type="arabicPeriod"/>
            </a:pPr>
            <a:r>
              <a:rPr lang="en-GB" sz="1400" b="1" dirty="0">
                <a:solidFill>
                  <a:srgbClr val="121212"/>
                </a:solidFill>
                <a:latin typeface="HK Grotesk Light"/>
              </a:rPr>
              <a:t>Analysing Your Current Practices: </a:t>
            </a:r>
            <a:r>
              <a:rPr lang="en-GB" sz="1400" dirty="0">
                <a:solidFill>
                  <a:srgbClr val="121212"/>
                </a:solidFill>
                <a:latin typeface="HK Grotesk Light"/>
              </a:rPr>
              <a:t>Reflect on a recent collaborative activity you facilitated. How did you incorporate the strategies for effective collaboration discussed in this module? In what ways did you ensure that the activity was inclusive and allowed all students to contribute meaningfully?</a:t>
            </a:r>
          </a:p>
          <a:p>
            <a:pPr marL="342900" indent="-342900">
              <a:spcBef>
                <a:spcPts val="600"/>
              </a:spcBef>
              <a:buFont typeface="+mj-lt"/>
              <a:buAutoNum type="arabicPeriod"/>
            </a:pPr>
            <a:r>
              <a:rPr lang="en-GB" sz="1400" b="1" dirty="0">
                <a:solidFill>
                  <a:srgbClr val="121212"/>
                </a:solidFill>
                <a:latin typeface="HK Grotesk Light"/>
              </a:rPr>
              <a:t>Evaluating Digital Tool Integration: </a:t>
            </a:r>
            <a:r>
              <a:rPr lang="en-GB" sz="1400" dirty="0">
                <a:solidFill>
                  <a:srgbClr val="121212"/>
                </a:solidFill>
                <a:latin typeface="HK Grotesk Light"/>
              </a:rPr>
              <a:t>Which digital tools did you employ to enhance collaboration and active learning? How effective were these tools in achieving your educational objectives? Were there any challenges in integrating these tools into your collaborative activities? How did you address them?</a:t>
            </a:r>
          </a:p>
          <a:p>
            <a:pPr marL="342900" indent="-342900">
              <a:spcBef>
                <a:spcPts val="600"/>
              </a:spcBef>
              <a:buFont typeface="+mj-lt"/>
              <a:buAutoNum type="arabicPeriod"/>
            </a:pPr>
            <a:r>
              <a:rPr lang="en-GB" sz="1400" b="1" dirty="0">
                <a:solidFill>
                  <a:srgbClr val="121212"/>
                </a:solidFill>
                <a:latin typeface="HK Grotesk Light"/>
              </a:rPr>
              <a:t>Applying Real-World Relevance: </a:t>
            </a:r>
            <a:r>
              <a:rPr lang="en-GB" sz="1400" dirty="0">
                <a:solidFill>
                  <a:srgbClr val="121212"/>
                </a:solidFill>
                <a:latin typeface="HK Grotesk Light"/>
              </a:rPr>
              <a:t>Consider a project or activity where students worked on real-world problems. How did this approach impact student engagement and learning outcomes? How did you facilitate peer feedback and reflection within this context? What changes would you make to improve this process?</a:t>
            </a:r>
          </a:p>
          <a:p>
            <a:pPr marL="342900" indent="-342900">
              <a:spcBef>
                <a:spcPts val="600"/>
              </a:spcBef>
              <a:buFont typeface="+mj-lt"/>
              <a:buAutoNum type="arabicPeriod"/>
            </a:pPr>
            <a:r>
              <a:rPr lang="en-GB" sz="1400" b="1" dirty="0">
                <a:solidFill>
                  <a:srgbClr val="121212"/>
                </a:solidFill>
                <a:latin typeface="HK Grotesk Light"/>
              </a:rPr>
              <a:t>Personal Growth as a Facilitator</a:t>
            </a:r>
            <a:r>
              <a:rPr lang="en-GB" sz="1400" b="1" dirty="0">
                <a:solidFill>
                  <a:srgbClr val="0D0D0D"/>
                </a:solidFill>
                <a:latin typeface="HK Grotesk Light" panose="020B0604020202020204" charset="0"/>
              </a:rPr>
              <a:t>:</a:t>
            </a:r>
            <a:r>
              <a:rPr lang="en-GB" sz="1400" b="1" i="0" dirty="0">
                <a:solidFill>
                  <a:srgbClr val="0D0D0D"/>
                </a:solidFill>
                <a:effectLst/>
                <a:latin typeface="Söhne"/>
              </a:rPr>
              <a:t> </a:t>
            </a:r>
            <a:r>
              <a:rPr lang="en-GB" sz="1400" dirty="0">
                <a:solidFill>
                  <a:srgbClr val="121212"/>
                </a:solidFill>
                <a:latin typeface="HK Grotesk Light"/>
              </a:rPr>
              <a:t>What new facilitation techniques or strategies have you tried as a result of this module? What was the outcome? Reflect on your growth as an educator in facilitating collaborative learning. What areas do you feel you have improved in, and what areas do you still want to develop?</a:t>
            </a:r>
          </a:p>
          <a:p>
            <a:pPr marL="342900" indent="-342900">
              <a:spcBef>
                <a:spcPts val="600"/>
              </a:spcBef>
              <a:buFont typeface="+mj-lt"/>
              <a:buAutoNum type="arabicPeriod"/>
            </a:pPr>
            <a:r>
              <a:rPr lang="en-GB" sz="1400" b="1" dirty="0">
                <a:solidFill>
                  <a:srgbClr val="121212"/>
                </a:solidFill>
                <a:latin typeface="HK Grotesk Light"/>
              </a:rPr>
              <a:t>Future Plans for Scaling Collaboration:</a:t>
            </a:r>
            <a:r>
              <a:rPr lang="en-GB" sz="1400" dirty="0">
                <a:solidFill>
                  <a:srgbClr val="121212"/>
                </a:solidFill>
                <a:latin typeface="HK Grotesk Light"/>
              </a:rPr>
              <a:t> Based on what you've learned in this unit, what strategies will you implement to enhance collaboration in your next content creation project? Are there specific tools or techniques you plan to explore further to support these strategies?</a:t>
            </a:r>
          </a:p>
        </p:txBody>
      </p:sp>
      <p:sp>
        <p:nvSpPr>
          <p:cNvPr id="17" name="TextBox 16">
            <a:extLst>
              <a:ext uri="{FF2B5EF4-FFF2-40B4-BE49-F238E27FC236}">
                <a16:creationId xmlns:a16="http://schemas.microsoft.com/office/drawing/2014/main" id="{A9BC6C63-49CB-77C0-5421-02D2C56ABF64}"/>
              </a:ext>
            </a:extLst>
          </p:cNvPr>
          <p:cNvSpPr txBox="1"/>
          <p:nvPr/>
        </p:nvSpPr>
        <p:spPr>
          <a:xfrm>
            <a:off x="9250453" y="2571067"/>
            <a:ext cx="5628103" cy="2523768"/>
          </a:xfrm>
          <a:prstGeom prst="rect">
            <a:avLst/>
          </a:prstGeom>
          <a:noFill/>
        </p:spPr>
        <p:txBody>
          <a:bodyPr wrap="square">
            <a:spAutoFit/>
          </a:bodyPr>
          <a:lstStyle/>
          <a:p>
            <a:pPr>
              <a:spcBef>
                <a:spcPts val="1200"/>
              </a:spcBef>
              <a:spcAft>
                <a:spcPts val="1200"/>
              </a:spcAft>
            </a:pPr>
            <a:r>
              <a:rPr lang="en-GB" sz="1400" b="1" dirty="0">
                <a:solidFill>
                  <a:srgbClr val="121212"/>
                </a:solidFill>
                <a:latin typeface="HK Grotesk Light"/>
              </a:rPr>
              <a:t>Best Practices for Reflection:</a:t>
            </a:r>
          </a:p>
          <a:p>
            <a:pPr marL="342900" indent="-342900">
              <a:spcBef>
                <a:spcPts val="1200"/>
              </a:spcBef>
              <a:spcAft>
                <a:spcPts val="1200"/>
              </a:spcAft>
              <a:buFont typeface="Arial" panose="020B0604020202020204" pitchFamily="34" charset="0"/>
              <a:buChar char="•"/>
            </a:pPr>
            <a:r>
              <a:rPr lang="en-GB" sz="1400" dirty="0">
                <a:solidFill>
                  <a:srgbClr val="121212"/>
                </a:solidFill>
                <a:latin typeface="HK Grotesk Light"/>
              </a:rPr>
              <a:t>Allocate time for personal reflection, writing down your thoughts and responses to the above questions.</a:t>
            </a:r>
          </a:p>
          <a:p>
            <a:pPr marL="342900" indent="-342900">
              <a:spcBef>
                <a:spcPts val="1200"/>
              </a:spcBef>
              <a:spcAft>
                <a:spcPts val="1200"/>
              </a:spcAft>
              <a:buFont typeface="Arial" panose="020B0604020202020204" pitchFamily="34" charset="0"/>
              <a:buChar char="•"/>
            </a:pPr>
            <a:r>
              <a:rPr lang="en-GB" sz="1400" dirty="0">
                <a:solidFill>
                  <a:srgbClr val="121212"/>
                </a:solidFill>
                <a:latin typeface="HK Grotesk Light"/>
              </a:rPr>
              <a:t>Share your reflections with a colleague or in a professional development session to gain additional perspectives and ideas.</a:t>
            </a:r>
          </a:p>
          <a:p>
            <a:pPr marL="342900" indent="-342900">
              <a:spcBef>
                <a:spcPts val="1200"/>
              </a:spcBef>
              <a:spcAft>
                <a:spcPts val="1200"/>
              </a:spcAft>
              <a:buFont typeface="Arial" panose="020B0604020202020204" pitchFamily="34" charset="0"/>
              <a:buChar char="•"/>
            </a:pPr>
            <a:r>
              <a:rPr lang="en-GB" sz="1400" dirty="0">
                <a:solidFill>
                  <a:srgbClr val="121212"/>
                </a:solidFill>
                <a:latin typeface="HK Grotesk Light"/>
              </a:rPr>
              <a:t>Set actionable goals based on your reflections to enhance your facilitation of collaborative activities in future VET programs.</a:t>
            </a:r>
          </a:p>
        </p:txBody>
      </p:sp>
      <p:sp>
        <p:nvSpPr>
          <p:cNvPr id="19" name="TextBox 18">
            <a:extLst>
              <a:ext uri="{FF2B5EF4-FFF2-40B4-BE49-F238E27FC236}">
                <a16:creationId xmlns:a16="http://schemas.microsoft.com/office/drawing/2014/main" id="{65DBC51E-D618-5BEC-E18F-7A2D90C33B34}"/>
              </a:ext>
            </a:extLst>
          </p:cNvPr>
          <p:cNvSpPr txBox="1"/>
          <p:nvPr/>
        </p:nvSpPr>
        <p:spPr>
          <a:xfrm>
            <a:off x="9172433" y="5943979"/>
            <a:ext cx="5392886" cy="1477328"/>
          </a:xfrm>
          <a:prstGeom prst="rect">
            <a:avLst/>
          </a:prstGeom>
          <a:noFill/>
          <a:ln>
            <a:solidFill>
              <a:schemeClr val="tx1"/>
            </a:solidFill>
          </a:ln>
        </p:spPr>
        <p:txBody>
          <a:bodyPr wrap="square">
            <a:spAutoFit/>
          </a:bodyPr>
          <a:lstStyle/>
          <a:p>
            <a:pPr algn="just"/>
            <a:r>
              <a:rPr lang="en-GB" dirty="0"/>
              <a:t>Reflective practice is a powerful tool for continuous improvement. By critically examining our facilitation of collaborative activities, we can enhance our teaching methodologies, better engage our students, and more effectively prepare them for the workforce.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1028700" y="827483"/>
            <a:ext cx="6990285" cy="832857"/>
          </a:xfrm>
          <a:prstGeom prst="rect">
            <a:avLst/>
          </a:prstGeom>
        </p:spPr>
        <p:txBody>
          <a:bodyPr lIns="0" tIns="0" rIns="0" bIns="0" rtlCol="0" anchor="t">
            <a:spAutoFit/>
          </a:bodyPr>
          <a:lstStyle/>
          <a:p>
            <a:pPr algn="ctr">
              <a:lnSpc>
                <a:spcPts val="7699"/>
              </a:lnSpc>
            </a:pPr>
            <a:r>
              <a:rPr lang="en-US" sz="2400" spc="-69" dirty="0">
                <a:solidFill>
                  <a:srgbClr val="033C5B"/>
                </a:solidFill>
                <a:latin typeface="HK Grotesk Bold"/>
              </a:rPr>
              <a:t>Learning Objectives</a:t>
            </a:r>
          </a:p>
        </p:txBody>
      </p:sp>
      <p:sp>
        <p:nvSpPr>
          <p:cNvPr id="3" name="TextBox 3"/>
          <p:cNvSpPr txBox="1"/>
          <p:nvPr/>
        </p:nvSpPr>
        <p:spPr>
          <a:xfrm>
            <a:off x="1028699" y="3651809"/>
            <a:ext cx="6990285" cy="2983381"/>
          </a:xfrm>
          <a:prstGeom prst="rect">
            <a:avLst/>
          </a:prstGeom>
        </p:spPr>
        <p:txBody>
          <a:bodyPr lIns="0" tIns="0" rIns="0" bIns="0" rtlCol="0" anchor="t">
            <a:spAutoFit/>
          </a:bodyPr>
          <a:lstStyle/>
          <a:p>
            <a:pPr marL="604519" lvl="1" indent="-302260">
              <a:lnSpc>
                <a:spcPts val="3919"/>
              </a:lnSpc>
              <a:buFont typeface="Arial"/>
              <a:buChar char="•"/>
            </a:pPr>
            <a:r>
              <a:rPr lang="en-US" sz="2799" dirty="0">
                <a:solidFill>
                  <a:srgbClr val="121212"/>
                </a:solidFill>
                <a:latin typeface="HK Grotesk Light"/>
              </a:rPr>
              <a:t>L.O3: </a:t>
            </a:r>
            <a:r>
              <a:rPr lang="en-GB" sz="2799" dirty="0">
                <a:solidFill>
                  <a:srgbClr val="121212"/>
                </a:solidFill>
                <a:latin typeface="HK Grotesk Light"/>
              </a:rPr>
              <a:t>Upon completion of this module, the learner should be able to </a:t>
            </a:r>
            <a:r>
              <a:rPr lang="en-GB" sz="2799" b="1" dirty="0">
                <a:solidFill>
                  <a:srgbClr val="121212"/>
                </a:solidFill>
                <a:latin typeface="HK Grotesk Light"/>
              </a:rPr>
              <a:t>facilitate</a:t>
            </a:r>
            <a:r>
              <a:rPr lang="en-GB" sz="2799" dirty="0">
                <a:solidFill>
                  <a:srgbClr val="121212"/>
                </a:solidFill>
                <a:latin typeface="HK Grotesk Light"/>
              </a:rPr>
              <a:t> effective and inclusive collaborative activities in flipped classroom settings, leveraging digital tools and strategies to foster active learning and teamwork</a:t>
            </a:r>
            <a:endParaRPr lang="en-US" sz="2799" dirty="0">
              <a:solidFill>
                <a:srgbClr val="121212"/>
              </a:solidFill>
              <a:latin typeface="HK Grotesk Light"/>
            </a:endParaRPr>
          </a:p>
        </p:txBody>
      </p:sp>
      <p:sp>
        <p:nvSpPr>
          <p:cNvPr id="4" name="AutoShape 4"/>
          <p:cNvSpPr/>
          <p:nvPr/>
        </p:nvSpPr>
        <p:spPr>
          <a:xfrm>
            <a:off x="9144000" y="3783991"/>
            <a:ext cx="9144000" cy="6503009"/>
          </a:xfrm>
          <a:prstGeom prst="rect">
            <a:avLst/>
          </a:prstGeom>
          <a:solidFill>
            <a:srgbClr val="FB8709"/>
          </a:solidFill>
        </p:spPr>
        <p:txBody>
          <a:bodyPr/>
          <a:lstStyle/>
          <a:p>
            <a:endParaRPr lang="en-IE"/>
          </a:p>
        </p:txBody>
      </p:sp>
      <p:sp>
        <p:nvSpPr>
          <p:cNvPr id="5" name="AutoShape 5"/>
          <p:cNvSpPr/>
          <p:nvPr/>
        </p:nvSpPr>
        <p:spPr>
          <a:xfrm>
            <a:off x="9144000" y="0"/>
            <a:ext cx="9144000" cy="5143500"/>
          </a:xfrm>
          <a:prstGeom prst="rect">
            <a:avLst/>
          </a:prstGeom>
          <a:solidFill>
            <a:srgbClr val="053249"/>
          </a:solidFill>
        </p:spPr>
        <p:txBody>
          <a:bodyPr/>
          <a:lstStyle/>
          <a:p>
            <a:endParaRPr lang="en-IE"/>
          </a:p>
        </p:txBody>
      </p:sp>
      <p:sp>
        <p:nvSpPr>
          <p:cNvPr id="6" name="Freeform 6"/>
          <p:cNvSpPr/>
          <p:nvPr/>
        </p:nvSpPr>
        <p:spPr>
          <a:xfrm rot="5400000">
            <a:off x="9144000" y="7702914"/>
            <a:ext cx="2584086" cy="2584086"/>
          </a:xfrm>
          <a:custGeom>
            <a:avLst/>
            <a:gdLst/>
            <a:ahLst/>
            <a:cxnLst/>
            <a:rect l="l" t="t" r="r" b="b"/>
            <a:pathLst>
              <a:path w="2584086" h="2584086">
                <a:moveTo>
                  <a:pt x="0" y="0"/>
                </a:moveTo>
                <a:lnTo>
                  <a:pt x="2584086" y="0"/>
                </a:lnTo>
                <a:lnTo>
                  <a:pt x="2584086" y="2584086"/>
                </a:lnTo>
                <a:lnTo>
                  <a:pt x="0" y="25840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7" name="Freeform 7"/>
          <p:cNvSpPr/>
          <p:nvPr/>
        </p:nvSpPr>
        <p:spPr>
          <a:xfrm rot="-5400000">
            <a:off x="15703914" y="0"/>
            <a:ext cx="2584086" cy="2584086"/>
          </a:xfrm>
          <a:custGeom>
            <a:avLst/>
            <a:gdLst/>
            <a:ahLst/>
            <a:cxnLst/>
            <a:rect l="l" t="t" r="r" b="b"/>
            <a:pathLst>
              <a:path w="2584086" h="2584086">
                <a:moveTo>
                  <a:pt x="0" y="0"/>
                </a:moveTo>
                <a:lnTo>
                  <a:pt x="2584086" y="0"/>
                </a:lnTo>
                <a:lnTo>
                  <a:pt x="2584086" y="2584086"/>
                </a:lnTo>
                <a:lnTo>
                  <a:pt x="0" y="258408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8" name="Freeform 8"/>
          <p:cNvSpPr/>
          <p:nvPr/>
        </p:nvSpPr>
        <p:spPr>
          <a:xfrm>
            <a:off x="11243339" y="2258982"/>
            <a:ext cx="4945322" cy="5769036"/>
          </a:xfrm>
          <a:custGeom>
            <a:avLst/>
            <a:gdLst/>
            <a:ahLst/>
            <a:cxnLst/>
            <a:rect l="l" t="t" r="r" b="b"/>
            <a:pathLst>
              <a:path w="4945322" h="5769036">
                <a:moveTo>
                  <a:pt x="0" y="0"/>
                </a:moveTo>
                <a:lnTo>
                  <a:pt x="4945322" y="0"/>
                </a:lnTo>
                <a:lnTo>
                  <a:pt x="4945322" y="5769036"/>
                </a:lnTo>
                <a:lnTo>
                  <a:pt x="0" y="5769036"/>
                </a:lnTo>
                <a:lnTo>
                  <a:pt x="0" y="0"/>
                </a:lnTo>
                <a:close/>
              </a:path>
            </a:pathLst>
          </a:custGeom>
          <a:blipFill>
            <a:blip r:embed="rId6"/>
            <a:stretch>
              <a:fillRect l="-37492" r="-37492"/>
            </a:stretch>
          </a:blipFill>
        </p:spPr>
        <p:txBody>
          <a:bodyPr/>
          <a:lstStyle/>
          <a:p>
            <a:endParaRPr lang="en-IE"/>
          </a:p>
        </p:txBody>
      </p:sp>
      <p:sp>
        <p:nvSpPr>
          <p:cNvPr id="9" name="Freeform 9"/>
          <p:cNvSpPr/>
          <p:nvPr/>
        </p:nvSpPr>
        <p:spPr>
          <a:xfrm>
            <a:off x="385759" y="8288550"/>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7"/>
            <a:stretch>
              <a:fillRect/>
            </a:stretch>
          </a:blipFill>
        </p:spPr>
        <p:txBody>
          <a:bodyPr/>
          <a:lstStyle/>
          <a:p>
            <a:endParaRPr lang="en-IE"/>
          </a:p>
        </p:txBody>
      </p:sp>
      <p:sp>
        <p:nvSpPr>
          <p:cNvPr id="10" name="Freeform 10"/>
          <p:cNvSpPr/>
          <p:nvPr/>
        </p:nvSpPr>
        <p:spPr>
          <a:xfrm>
            <a:off x="2874251" y="91043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8"/>
            <a:stretch>
              <a:fillRect/>
            </a:stretch>
          </a:blipFill>
        </p:spPr>
        <p:txBody>
          <a:bodyPr/>
          <a:lstStyle/>
          <a:p>
            <a:endParaRPr lang="en-I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I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sp>
        <p:nvSpPr>
          <p:cNvPr id="7" name="TextBox 7"/>
          <p:cNvSpPr txBox="1"/>
          <p:nvPr/>
        </p:nvSpPr>
        <p:spPr>
          <a:xfrm>
            <a:off x="7772400" y="10718497"/>
            <a:ext cx="4214091" cy="900183"/>
          </a:xfrm>
          <a:prstGeom prst="rect">
            <a:avLst/>
          </a:prstGeom>
        </p:spPr>
        <p:txBody>
          <a:bodyPr lIns="0" tIns="0" rIns="0" bIns="0" rtlCol="0" anchor="t">
            <a:spAutoFit/>
          </a:bodyPr>
          <a:lstStyle/>
          <a:p>
            <a:pPr>
              <a:lnSpc>
                <a:spcPts val="3639"/>
              </a:lnSpc>
              <a:spcBef>
                <a:spcPct val="0"/>
              </a:spcBef>
            </a:pPr>
            <a:r>
              <a:rPr lang="en-GB" sz="2400" b="1" dirty="0">
                <a:solidFill>
                  <a:srgbClr val="121212"/>
                </a:solidFill>
                <a:latin typeface="HK Grotesk Light"/>
              </a:rPr>
              <a:t>Empowering Collaborative Learning</a:t>
            </a:r>
            <a:r>
              <a:rPr lang="en-GB" sz="2400" dirty="0">
                <a:solidFill>
                  <a:srgbClr val="121212"/>
                </a:solidFill>
                <a:latin typeface="HK Grotesk Light"/>
              </a:rPr>
              <a:t>:</a:t>
            </a:r>
          </a:p>
        </p:txBody>
      </p:sp>
      <p:sp>
        <p:nvSpPr>
          <p:cNvPr id="8" name="TextBox 8"/>
          <p:cNvSpPr txBox="1"/>
          <p:nvPr/>
        </p:nvSpPr>
        <p:spPr>
          <a:xfrm>
            <a:off x="10695019" y="1230479"/>
            <a:ext cx="4214091" cy="438518"/>
          </a:xfrm>
          <a:prstGeom prst="rect">
            <a:avLst/>
          </a:prstGeom>
        </p:spPr>
        <p:txBody>
          <a:bodyPr lIns="0" tIns="0" rIns="0" bIns="0" rtlCol="0" anchor="t">
            <a:spAutoFit/>
          </a:bodyPr>
          <a:lstStyle/>
          <a:p>
            <a:pPr>
              <a:lnSpc>
                <a:spcPts val="3639"/>
              </a:lnSpc>
              <a:spcBef>
                <a:spcPct val="0"/>
              </a:spcBef>
            </a:pPr>
            <a:r>
              <a:rPr lang="en-GB" sz="2400" b="1" dirty="0">
                <a:solidFill>
                  <a:srgbClr val="121212"/>
                </a:solidFill>
                <a:latin typeface="HK Grotesk Light"/>
              </a:rPr>
              <a:t>Learning Outcome Aim:</a:t>
            </a:r>
            <a:r>
              <a:rPr lang="en-GB" sz="2400" dirty="0">
                <a:solidFill>
                  <a:srgbClr val="121212"/>
                </a:solidFill>
                <a:latin typeface="HK Grotesk Light"/>
              </a:rPr>
              <a:t> </a:t>
            </a: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I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I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IE"/>
          </a:p>
        </p:txBody>
      </p:sp>
      <p:sp>
        <p:nvSpPr>
          <p:cNvPr id="16" name="TextBox 15">
            <a:extLst>
              <a:ext uri="{FF2B5EF4-FFF2-40B4-BE49-F238E27FC236}">
                <a16:creationId xmlns:a16="http://schemas.microsoft.com/office/drawing/2014/main" id="{B16F5E03-00D2-26E5-7BA2-63E12038ABCF}"/>
              </a:ext>
            </a:extLst>
          </p:cNvPr>
          <p:cNvSpPr txBox="1"/>
          <p:nvPr/>
        </p:nvSpPr>
        <p:spPr>
          <a:xfrm>
            <a:off x="332826" y="2508884"/>
            <a:ext cx="8125374" cy="5555367"/>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GB" b="1" dirty="0">
                <a:solidFill>
                  <a:srgbClr val="121212"/>
                </a:solidFill>
                <a:latin typeface="HK Grotesk Light"/>
              </a:rPr>
              <a:t>Transition from Teacher to Guide: </a:t>
            </a:r>
            <a:r>
              <a:rPr lang="en-GB" dirty="0">
                <a:solidFill>
                  <a:srgbClr val="121212"/>
                </a:solidFill>
                <a:latin typeface="HK Grotesk Light"/>
              </a:rPr>
              <a:t>Embrace the shift from traditional teaching to facilitation, where the educator guides the learning process and supports student collaboration.</a:t>
            </a:r>
          </a:p>
          <a:p>
            <a:pPr marL="285750" indent="-285750">
              <a:spcBef>
                <a:spcPts val="600"/>
              </a:spcBef>
              <a:buFont typeface="Arial" panose="020B0604020202020204" pitchFamily="34" charset="0"/>
              <a:buChar char="•"/>
            </a:pPr>
            <a:r>
              <a:rPr lang="en-GB" b="1" dirty="0">
                <a:solidFill>
                  <a:srgbClr val="121212"/>
                </a:solidFill>
                <a:latin typeface="HK Grotesk Light"/>
              </a:rPr>
              <a:t>Creating a Supportive Environment: </a:t>
            </a:r>
            <a:r>
              <a:rPr lang="en-GB" dirty="0">
                <a:solidFill>
                  <a:srgbClr val="121212"/>
                </a:solidFill>
                <a:latin typeface="HK Grotesk Light"/>
              </a:rPr>
              <a:t>Learn how to create a safe and supportive environment that encourages risk-taking and values the contributions of all students</a:t>
            </a:r>
            <a:r>
              <a:rPr lang="en-GB" b="1" dirty="0">
                <a:solidFill>
                  <a:srgbClr val="121212"/>
                </a:solidFill>
                <a:latin typeface="HK Grotesk Light"/>
              </a:rPr>
              <a:t>.</a:t>
            </a:r>
          </a:p>
          <a:p>
            <a:pPr marL="285750" indent="-285750">
              <a:spcBef>
                <a:spcPts val="600"/>
              </a:spcBef>
              <a:buFont typeface="Arial" panose="020B0604020202020204" pitchFamily="34" charset="0"/>
              <a:buChar char="•"/>
            </a:pPr>
            <a:r>
              <a:rPr lang="en-GB" b="1" dirty="0">
                <a:solidFill>
                  <a:srgbClr val="121212"/>
                </a:solidFill>
                <a:latin typeface="HK Grotesk Light"/>
              </a:rPr>
              <a:t>Frameworks for Participation: </a:t>
            </a:r>
            <a:r>
              <a:rPr lang="en-GB" dirty="0">
                <a:solidFill>
                  <a:srgbClr val="121212"/>
                </a:solidFill>
                <a:latin typeface="HK Grotesk Light"/>
              </a:rPr>
              <a:t>Introduce frameworks and structures that ensure every student has the opportunity to participate meaningfully in collaborative activities.</a:t>
            </a:r>
          </a:p>
          <a:p>
            <a:pPr marL="285750" indent="-285750">
              <a:spcBef>
                <a:spcPts val="600"/>
              </a:spcBef>
              <a:buFont typeface="Arial" panose="020B0604020202020204" pitchFamily="34" charset="0"/>
              <a:buChar char="•"/>
            </a:pPr>
            <a:r>
              <a:rPr lang="en-GB" b="1" dirty="0">
                <a:solidFill>
                  <a:srgbClr val="121212"/>
                </a:solidFill>
                <a:latin typeface="HK Grotesk Light"/>
              </a:rPr>
              <a:t>Designing for Diversity: </a:t>
            </a:r>
            <a:r>
              <a:rPr lang="en-GB" dirty="0">
                <a:solidFill>
                  <a:srgbClr val="121212"/>
                </a:solidFill>
                <a:latin typeface="HK Grotesk Light"/>
              </a:rPr>
              <a:t>Leverage the diversity within the classroom to enhance the richness of collaborative interactions and outcomes.</a:t>
            </a:r>
          </a:p>
          <a:p>
            <a:pPr marL="285750" indent="-285750">
              <a:spcBef>
                <a:spcPts val="600"/>
              </a:spcBef>
              <a:buFont typeface="Arial" panose="020B0604020202020204" pitchFamily="34" charset="0"/>
              <a:buChar char="•"/>
            </a:pPr>
            <a:r>
              <a:rPr lang="en-GB" b="1" dirty="0">
                <a:solidFill>
                  <a:srgbClr val="121212"/>
                </a:solidFill>
                <a:latin typeface="HK Grotesk Light"/>
              </a:rPr>
              <a:t>Dynamic Problem-Solving</a:t>
            </a:r>
            <a:r>
              <a:rPr lang="en-GB" dirty="0">
                <a:solidFill>
                  <a:srgbClr val="121212"/>
                </a:solidFill>
                <a:latin typeface="HK Grotesk Light"/>
              </a:rPr>
              <a:t>: Equip yourself with strategies to guide students through dynamic problem-solving activities that are hallmarks of effective flipped classroom experiences.</a:t>
            </a:r>
          </a:p>
          <a:p>
            <a:pPr marL="285750" indent="-285750">
              <a:spcBef>
                <a:spcPts val="600"/>
              </a:spcBef>
              <a:buFont typeface="Arial" panose="020B0604020202020204" pitchFamily="34" charset="0"/>
              <a:buChar char="•"/>
            </a:pPr>
            <a:r>
              <a:rPr lang="en-GB" b="1" dirty="0">
                <a:solidFill>
                  <a:srgbClr val="121212"/>
                </a:solidFill>
                <a:latin typeface="HK Grotesk Light"/>
              </a:rPr>
              <a:t>Utilising Digital Platforms</a:t>
            </a:r>
            <a:r>
              <a:rPr lang="en-GB" dirty="0">
                <a:solidFill>
                  <a:srgbClr val="121212"/>
                </a:solidFill>
                <a:latin typeface="HK Grotesk Light"/>
              </a:rPr>
              <a:t>: Develop the skill to leverage digital platforms in a way that maximizes student engagement and facilitates seamless collaboration across physical and virtual spaces.</a:t>
            </a:r>
          </a:p>
          <a:p>
            <a:pPr marL="285750" indent="-285750">
              <a:spcBef>
                <a:spcPts val="1200"/>
              </a:spcBef>
              <a:spcAft>
                <a:spcPts val="1200"/>
              </a:spcAft>
              <a:buFont typeface="Arial" panose="020B0604020202020204" pitchFamily="34" charset="0"/>
              <a:buChar char="•"/>
            </a:pPr>
            <a:endParaRPr lang="en-US" sz="1400" dirty="0">
              <a:solidFill>
                <a:srgbClr val="121212"/>
              </a:solidFill>
              <a:latin typeface="HK Grotesk Light"/>
            </a:endParaRPr>
          </a:p>
        </p:txBody>
      </p:sp>
      <p:sp>
        <p:nvSpPr>
          <p:cNvPr id="18" name="TextBox 17">
            <a:extLst>
              <a:ext uri="{FF2B5EF4-FFF2-40B4-BE49-F238E27FC236}">
                <a16:creationId xmlns:a16="http://schemas.microsoft.com/office/drawing/2014/main" id="{4D5C2A2E-F7D5-205E-1EF3-77270955D7EA}"/>
              </a:ext>
            </a:extLst>
          </p:cNvPr>
          <p:cNvSpPr txBox="1"/>
          <p:nvPr/>
        </p:nvSpPr>
        <p:spPr>
          <a:xfrm>
            <a:off x="559140" y="1276530"/>
            <a:ext cx="8356260" cy="530851"/>
          </a:xfrm>
          <a:prstGeom prst="rect">
            <a:avLst/>
          </a:prstGeom>
          <a:noFill/>
        </p:spPr>
        <p:txBody>
          <a:bodyPr wrap="square">
            <a:spAutoFit/>
          </a:bodyPr>
          <a:lstStyle/>
          <a:p>
            <a:pPr>
              <a:lnSpc>
                <a:spcPts val="3639"/>
              </a:lnSpc>
              <a:spcBef>
                <a:spcPct val="0"/>
              </a:spcBef>
            </a:pPr>
            <a:r>
              <a:rPr lang="en-GB" sz="2400" b="1" dirty="0">
                <a:solidFill>
                  <a:srgbClr val="121212"/>
                </a:solidFill>
                <a:latin typeface="HK Grotesk Light"/>
              </a:rPr>
              <a:t>Elevating the Role of the Educator in Collaborative Learning:</a:t>
            </a:r>
            <a:endParaRPr lang="en-GB" sz="2400" dirty="0">
              <a:solidFill>
                <a:srgbClr val="121212"/>
              </a:solidFill>
              <a:latin typeface="HK Grotesk Light"/>
            </a:endParaRPr>
          </a:p>
        </p:txBody>
      </p:sp>
      <p:sp>
        <p:nvSpPr>
          <p:cNvPr id="20" name="TextBox 19">
            <a:extLst>
              <a:ext uri="{FF2B5EF4-FFF2-40B4-BE49-F238E27FC236}">
                <a16:creationId xmlns:a16="http://schemas.microsoft.com/office/drawing/2014/main" id="{24CCC260-A739-CE20-1865-4DC6CCAA9544}"/>
              </a:ext>
            </a:extLst>
          </p:cNvPr>
          <p:cNvSpPr txBox="1"/>
          <p:nvPr/>
        </p:nvSpPr>
        <p:spPr>
          <a:xfrm>
            <a:off x="546502" y="17272"/>
            <a:ext cx="9144000" cy="925190"/>
          </a:xfrm>
          <a:prstGeom prst="rect">
            <a:avLst/>
          </a:prstGeom>
          <a:noFill/>
        </p:spPr>
        <p:txBody>
          <a:bodyPr wrap="square">
            <a:spAutoFit/>
          </a:bodyPr>
          <a:lstStyle/>
          <a:p>
            <a:pPr>
              <a:lnSpc>
                <a:spcPts val="7699"/>
              </a:lnSpc>
            </a:pPr>
            <a:r>
              <a:rPr lang="en-GB" sz="2400" spc="-69" dirty="0">
                <a:solidFill>
                  <a:srgbClr val="033C5B"/>
                </a:solidFill>
                <a:latin typeface="HK Grotesk Bold"/>
              </a:rPr>
              <a:t> Learning Outcome 3 - Mastering Facilitation</a:t>
            </a:r>
            <a:endParaRPr lang="en-US" sz="2400" spc="-69" dirty="0">
              <a:solidFill>
                <a:srgbClr val="033C5B"/>
              </a:solidFill>
              <a:latin typeface="HK Grotesk Bold"/>
            </a:endParaRPr>
          </a:p>
        </p:txBody>
      </p:sp>
      <p:sp>
        <p:nvSpPr>
          <p:cNvPr id="24" name="TextBox 23">
            <a:extLst>
              <a:ext uri="{FF2B5EF4-FFF2-40B4-BE49-F238E27FC236}">
                <a16:creationId xmlns:a16="http://schemas.microsoft.com/office/drawing/2014/main" id="{26FC8CAA-615A-9EDB-A3C7-B8CAC7A0CF47}"/>
              </a:ext>
            </a:extLst>
          </p:cNvPr>
          <p:cNvSpPr txBox="1"/>
          <p:nvPr/>
        </p:nvSpPr>
        <p:spPr>
          <a:xfrm>
            <a:off x="10505066" y="2429355"/>
            <a:ext cx="4492810" cy="5109091"/>
          </a:xfrm>
          <a:prstGeom prst="rect">
            <a:avLst/>
          </a:prstGeom>
          <a:noFill/>
        </p:spPr>
        <p:txBody>
          <a:bodyPr wrap="square">
            <a:spAutoFit/>
          </a:bodyPr>
          <a:lstStyle/>
          <a:p>
            <a:pPr>
              <a:spcBef>
                <a:spcPts val="1200"/>
              </a:spcBef>
              <a:spcAft>
                <a:spcPts val="1200"/>
              </a:spcAft>
            </a:pPr>
            <a:r>
              <a:rPr lang="en-GB" sz="1800" b="1" dirty="0">
                <a:solidFill>
                  <a:srgbClr val="121212"/>
                </a:solidFill>
                <a:latin typeface="HK Grotesk Light"/>
              </a:rPr>
              <a:t>Upon completing this unit, educators will be prepared to step confidently into their role as facilitators. They will have the skills necessary to ensure collaborative activities are not just a part of the flipped classroom experience but a driving force behind its success, enabling active learning and fostering an inclusive atmosphere conducive to teamwork.</a:t>
            </a:r>
          </a:p>
          <a:p>
            <a:pPr>
              <a:spcBef>
                <a:spcPts val="1200"/>
              </a:spcBef>
              <a:spcAft>
                <a:spcPts val="1200"/>
              </a:spcAft>
            </a:pPr>
            <a:r>
              <a:rPr lang="en-GB" sz="1800" b="1" dirty="0">
                <a:solidFill>
                  <a:srgbClr val="121212"/>
                </a:solidFill>
                <a:latin typeface="HK Grotesk Light"/>
              </a:rPr>
              <a:t>This initial slide sets the tone for the unit, signalling a clear progression from earlier learning outcomes focused on content creation to the nuanced art of facilitation. The slide primes educators for a deep dive into the skill sets required to successfully manage and enhance collaborative learning through active facilitation.</a:t>
            </a:r>
            <a:endParaRPr lang="en-US" sz="1800" b="1" dirty="0">
              <a:solidFill>
                <a:srgbClr val="121212"/>
              </a:solidFill>
              <a:latin typeface="HK Grotesk Ligh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IE"/>
          </a:p>
        </p:txBody>
      </p:sp>
      <p:sp>
        <p:nvSpPr>
          <p:cNvPr id="3" name="AutoShape 3"/>
          <p:cNvSpPr/>
          <p:nvPr/>
        </p:nvSpPr>
        <p:spPr>
          <a:xfrm>
            <a:off x="-213919" y="-2717471"/>
            <a:ext cx="623379" cy="14348459"/>
          </a:xfrm>
          <a:prstGeom prst="rect">
            <a:avLst/>
          </a:prstGeom>
          <a:solidFill>
            <a:srgbClr val="FB8709"/>
          </a:solidFill>
        </p:spPr>
        <p:txBody>
          <a:bodyPr/>
          <a:lstStyle/>
          <a:p>
            <a:endParaRPr lang="en-I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I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TextBox 11"/>
          <p:cNvSpPr txBox="1"/>
          <p:nvPr/>
        </p:nvSpPr>
        <p:spPr>
          <a:xfrm>
            <a:off x="793520" y="2010412"/>
            <a:ext cx="14439900" cy="369332"/>
          </a:xfrm>
          <a:prstGeom prst="rect">
            <a:avLst/>
          </a:prstGeom>
        </p:spPr>
        <p:txBody>
          <a:bodyPr wrap="square" lIns="0" tIns="0" rIns="0" bIns="0" rtlCol="0" anchor="t">
            <a:spAutoFit/>
          </a:bodyPr>
          <a:lstStyle/>
          <a:p>
            <a:r>
              <a:rPr lang="en-GB" sz="2400" spc="-87" dirty="0">
                <a:solidFill>
                  <a:srgbClr val="033C5B"/>
                </a:solidFill>
                <a:latin typeface="HK Grotesk Bold"/>
              </a:rPr>
              <a:t>Cultivating an Inclusive Collaborative Environment: </a:t>
            </a:r>
            <a:r>
              <a:rPr lang="en-GB" sz="2400" spc="-87" dirty="0">
                <a:latin typeface="HK Grotesk Light" panose="020B0604020202020204" charset="0"/>
              </a:rPr>
              <a:t>Strategies for Fostering Equity and Contribution in Learning.</a:t>
            </a:r>
          </a:p>
        </p:txBody>
      </p:sp>
      <p:sp>
        <p:nvSpPr>
          <p:cNvPr id="12" name="TextBox 12"/>
          <p:cNvSpPr txBox="1"/>
          <p:nvPr/>
        </p:nvSpPr>
        <p:spPr>
          <a:xfrm>
            <a:off x="818920" y="4678382"/>
            <a:ext cx="2642884" cy="3093154"/>
          </a:xfrm>
          <a:prstGeom prst="rect">
            <a:avLst/>
          </a:prstGeom>
        </p:spPr>
        <p:txBody>
          <a:bodyPr wrap="square" lIns="0" tIns="0" rIns="0" bIns="0" rtlCol="0" anchor="t">
            <a:spAutoFit/>
          </a:bodyPr>
          <a:lstStyle/>
          <a:p>
            <a:pPr marL="342900" indent="-342900">
              <a:spcBef>
                <a:spcPts val="600"/>
              </a:spcBef>
              <a:buFont typeface="Arial" panose="020B0604020202020204" pitchFamily="34" charset="0"/>
              <a:buChar char="•"/>
            </a:pPr>
            <a:r>
              <a:rPr lang="en-GB" sz="1400" b="1" dirty="0">
                <a:solidFill>
                  <a:srgbClr val="121212"/>
                </a:solidFill>
                <a:latin typeface="HK Grotesk Light"/>
              </a:rPr>
              <a:t>Incorporate Varied Perspectives: </a:t>
            </a:r>
            <a:r>
              <a:rPr lang="en-GB" sz="1400" dirty="0">
                <a:solidFill>
                  <a:srgbClr val="121212"/>
                </a:solidFill>
                <a:latin typeface="HK Grotesk Light"/>
              </a:rPr>
              <a:t>Begin with content that reflects diverse perspectives, setting the stage for an inclusive environment where all voices are expected and encouraged.</a:t>
            </a:r>
          </a:p>
          <a:p>
            <a:pPr marL="342900" indent="-342900">
              <a:spcBef>
                <a:spcPts val="600"/>
              </a:spcBef>
              <a:buFont typeface="Arial" panose="020B0604020202020204" pitchFamily="34" charset="0"/>
              <a:buChar char="•"/>
            </a:pPr>
            <a:r>
              <a:rPr lang="en-GB" sz="1400" b="1" dirty="0">
                <a:solidFill>
                  <a:srgbClr val="121212"/>
                </a:solidFill>
                <a:latin typeface="HK Grotesk Light"/>
              </a:rPr>
              <a:t>Design Lessons for All: </a:t>
            </a:r>
            <a:r>
              <a:rPr lang="en-GB" sz="1400" dirty="0">
                <a:solidFill>
                  <a:srgbClr val="121212"/>
                </a:solidFill>
                <a:latin typeface="HK Grotesk Light"/>
              </a:rPr>
              <a:t>Use lesson designs that provide multiple entry points for learning, ensuring that materials are accessible to students with various backgrounds and abilities.</a:t>
            </a:r>
            <a:endParaRPr lang="en-US" sz="14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I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I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IE"/>
          </a:p>
        </p:txBody>
      </p:sp>
      <p:sp>
        <p:nvSpPr>
          <p:cNvPr id="18" name="TextBox 17">
            <a:extLst>
              <a:ext uri="{FF2B5EF4-FFF2-40B4-BE49-F238E27FC236}">
                <a16:creationId xmlns:a16="http://schemas.microsoft.com/office/drawing/2014/main" id="{FFBFBD18-250F-A7C3-E324-200DC2F2E63C}"/>
              </a:ext>
            </a:extLst>
          </p:cNvPr>
          <p:cNvSpPr txBox="1"/>
          <p:nvPr/>
        </p:nvSpPr>
        <p:spPr>
          <a:xfrm>
            <a:off x="818920" y="3196399"/>
            <a:ext cx="3074127" cy="830997"/>
          </a:xfrm>
          <a:prstGeom prst="rect">
            <a:avLst/>
          </a:prstGeom>
          <a:noFill/>
        </p:spPr>
        <p:txBody>
          <a:bodyPr wrap="square">
            <a:spAutoFit/>
          </a:bodyPr>
          <a:lstStyle/>
          <a:p>
            <a:r>
              <a:rPr lang="en-GB" sz="2400" b="1" i="0" dirty="0">
                <a:solidFill>
                  <a:srgbClr val="0D0D0D"/>
                </a:solidFill>
                <a:effectLst/>
                <a:latin typeface="Söhne"/>
              </a:rPr>
              <a:t>Creating a Foundation for Inclusivity</a:t>
            </a:r>
            <a:r>
              <a:rPr lang="en-GB" sz="2400" spc="-87" dirty="0">
                <a:solidFill>
                  <a:srgbClr val="033C5B"/>
                </a:solidFill>
                <a:latin typeface="HK Grotesk Bold"/>
              </a:rPr>
              <a:t>:</a:t>
            </a:r>
            <a:endParaRPr lang="en-US" sz="2400" spc="-87" dirty="0">
              <a:solidFill>
                <a:srgbClr val="033C5B"/>
              </a:solidFill>
              <a:latin typeface="HK Grotesk Bold"/>
            </a:endParaRPr>
          </a:p>
        </p:txBody>
      </p:sp>
      <p:sp>
        <p:nvSpPr>
          <p:cNvPr id="23" name="TextBox 12">
            <a:extLst>
              <a:ext uri="{FF2B5EF4-FFF2-40B4-BE49-F238E27FC236}">
                <a16:creationId xmlns:a16="http://schemas.microsoft.com/office/drawing/2014/main" id="{A1B017C3-52F1-3A35-4AC8-2245A0B54B9C}"/>
              </a:ext>
            </a:extLst>
          </p:cNvPr>
          <p:cNvSpPr txBox="1"/>
          <p:nvPr/>
        </p:nvSpPr>
        <p:spPr>
          <a:xfrm>
            <a:off x="4295286" y="4678382"/>
            <a:ext cx="2642884" cy="2877711"/>
          </a:xfrm>
          <a:prstGeom prst="rect">
            <a:avLst/>
          </a:prstGeom>
        </p:spPr>
        <p:txBody>
          <a:bodyPr wrap="square" lIns="0" tIns="0" rIns="0" bIns="0" rtlCol="0" anchor="t">
            <a:spAutoFit/>
          </a:bodyPr>
          <a:lstStyle/>
          <a:p>
            <a:pPr marL="342900" indent="-342900">
              <a:spcBef>
                <a:spcPts val="600"/>
              </a:spcBef>
              <a:buFont typeface="Arial" panose="020B0604020202020204" pitchFamily="34" charset="0"/>
              <a:buChar char="•"/>
            </a:pPr>
            <a:r>
              <a:rPr lang="en-GB" sz="1400" b="1" dirty="0">
                <a:solidFill>
                  <a:srgbClr val="121212"/>
                </a:solidFill>
                <a:latin typeface="HK Grotesk Light"/>
              </a:rPr>
              <a:t>Group Dynamics Management: </a:t>
            </a:r>
            <a:r>
              <a:rPr lang="en-GB" sz="1400" dirty="0">
                <a:solidFill>
                  <a:srgbClr val="121212"/>
                </a:solidFill>
                <a:latin typeface="HK Grotesk Light"/>
              </a:rPr>
              <a:t>Introduce techniques for managing group dynamics, ensuring balanced participation by providing clear roles and responsibilities.</a:t>
            </a:r>
          </a:p>
          <a:p>
            <a:pPr marL="342900" indent="-342900">
              <a:spcBef>
                <a:spcPts val="600"/>
              </a:spcBef>
              <a:buFont typeface="Arial" panose="020B0604020202020204" pitchFamily="34" charset="0"/>
              <a:buChar char="•"/>
            </a:pPr>
            <a:r>
              <a:rPr lang="en-GB" sz="1400" b="1" dirty="0">
                <a:solidFill>
                  <a:srgbClr val="121212"/>
                </a:solidFill>
                <a:latin typeface="HK Grotesk Light"/>
              </a:rPr>
              <a:t>Structured Interaction: </a:t>
            </a:r>
            <a:r>
              <a:rPr lang="en-GB" sz="1400" dirty="0">
                <a:solidFill>
                  <a:srgbClr val="121212"/>
                </a:solidFill>
                <a:latin typeface="HK Grotesk Light"/>
              </a:rPr>
              <a:t>Design structured activities that require input from all group members, such as think-pair-share or jigsaw discussions.</a:t>
            </a:r>
            <a:endParaRPr lang="en-US" sz="1400" dirty="0">
              <a:solidFill>
                <a:srgbClr val="121212"/>
              </a:solidFill>
              <a:latin typeface="HK Grotesk Light"/>
            </a:endParaRPr>
          </a:p>
        </p:txBody>
      </p:sp>
      <p:sp>
        <p:nvSpPr>
          <p:cNvPr id="24" name="TextBox 23">
            <a:extLst>
              <a:ext uri="{FF2B5EF4-FFF2-40B4-BE49-F238E27FC236}">
                <a16:creationId xmlns:a16="http://schemas.microsoft.com/office/drawing/2014/main" id="{89343DA9-EE61-0B37-EEC9-28553C510A63}"/>
              </a:ext>
            </a:extLst>
          </p:cNvPr>
          <p:cNvSpPr txBox="1"/>
          <p:nvPr/>
        </p:nvSpPr>
        <p:spPr>
          <a:xfrm>
            <a:off x="4296453" y="3196399"/>
            <a:ext cx="3074127" cy="1200329"/>
          </a:xfrm>
          <a:prstGeom prst="rect">
            <a:avLst/>
          </a:prstGeom>
          <a:noFill/>
        </p:spPr>
        <p:txBody>
          <a:bodyPr wrap="square">
            <a:spAutoFit/>
          </a:bodyPr>
          <a:lstStyle/>
          <a:p>
            <a:r>
              <a:rPr lang="en-GB" sz="2400" b="1" i="0" dirty="0">
                <a:solidFill>
                  <a:srgbClr val="0D0D0D"/>
                </a:solidFill>
                <a:effectLst/>
                <a:latin typeface="Söhne"/>
              </a:rPr>
              <a:t>Strategies for Encouraging Equitable Participation</a:t>
            </a:r>
            <a:r>
              <a:rPr lang="en-GB" sz="2400" spc="-87" dirty="0">
                <a:solidFill>
                  <a:srgbClr val="033C5B"/>
                </a:solidFill>
                <a:latin typeface="HK Grotesk Bold"/>
              </a:rPr>
              <a:t>:</a:t>
            </a:r>
            <a:endParaRPr lang="en-US" sz="2400" spc="-87" dirty="0">
              <a:solidFill>
                <a:srgbClr val="033C5B"/>
              </a:solidFill>
              <a:latin typeface="HK Grotesk Bold"/>
            </a:endParaRPr>
          </a:p>
        </p:txBody>
      </p:sp>
      <p:sp>
        <p:nvSpPr>
          <p:cNvPr id="25" name="TextBox 12">
            <a:extLst>
              <a:ext uri="{FF2B5EF4-FFF2-40B4-BE49-F238E27FC236}">
                <a16:creationId xmlns:a16="http://schemas.microsoft.com/office/drawing/2014/main" id="{B0A536BB-B5FA-0198-D3AB-42A7EBAF4EDF}"/>
              </a:ext>
            </a:extLst>
          </p:cNvPr>
          <p:cNvSpPr txBox="1"/>
          <p:nvPr/>
        </p:nvSpPr>
        <p:spPr>
          <a:xfrm>
            <a:off x="7771652" y="4678382"/>
            <a:ext cx="2642884" cy="3739485"/>
          </a:xfrm>
          <a:prstGeom prst="rect">
            <a:avLst/>
          </a:prstGeom>
        </p:spPr>
        <p:txBody>
          <a:bodyPr wrap="square" lIns="0" tIns="0" rIns="0" bIns="0" rtlCol="0" anchor="t">
            <a:spAutoFit/>
          </a:bodyPr>
          <a:lstStyle/>
          <a:p>
            <a:pPr marL="342900" indent="-342900">
              <a:spcBef>
                <a:spcPts val="600"/>
              </a:spcBef>
              <a:buFont typeface="Arial" panose="020B0604020202020204" pitchFamily="34" charset="0"/>
              <a:buChar char="•"/>
            </a:pPr>
            <a:r>
              <a:rPr lang="en-GB" sz="1400" b="1" dirty="0">
                <a:solidFill>
                  <a:srgbClr val="121212"/>
                </a:solidFill>
                <a:latin typeface="HK Grotesk Light"/>
              </a:rPr>
              <a:t>Use Technology Thoughtfully: </a:t>
            </a:r>
            <a:r>
              <a:rPr lang="en-GB" sz="1400" dirty="0">
                <a:solidFill>
                  <a:srgbClr val="121212"/>
                </a:solidFill>
                <a:latin typeface="HK Grotesk Light"/>
              </a:rPr>
              <a:t>Select and utilize digital tools that enhance inclusivity, such as platforms that allow anonymous participation or those that provide options for different modes of expression.</a:t>
            </a:r>
          </a:p>
          <a:p>
            <a:pPr marL="342900" indent="-342900">
              <a:spcBef>
                <a:spcPts val="600"/>
              </a:spcBef>
              <a:buFont typeface="Arial" panose="020B0604020202020204" pitchFamily="34" charset="0"/>
              <a:buChar char="•"/>
            </a:pPr>
            <a:r>
              <a:rPr lang="en-GB" sz="1400" b="1" dirty="0">
                <a:solidFill>
                  <a:srgbClr val="121212"/>
                </a:solidFill>
                <a:latin typeface="HK Grotesk Light"/>
              </a:rPr>
              <a:t>Facilitate Reflective Dialogue: </a:t>
            </a:r>
            <a:r>
              <a:rPr lang="en-GB" sz="1400" dirty="0">
                <a:solidFill>
                  <a:srgbClr val="121212"/>
                </a:solidFill>
                <a:latin typeface="HK Grotesk Light"/>
              </a:rPr>
              <a:t>Employ discussion platforms that encourage reflective dialogue, giving time and space for each student to articulate their thoughts and contribute to the conversation.</a:t>
            </a:r>
            <a:endParaRPr lang="en-US" sz="1400" dirty="0">
              <a:solidFill>
                <a:srgbClr val="121212"/>
              </a:solidFill>
              <a:latin typeface="HK Grotesk Light"/>
            </a:endParaRPr>
          </a:p>
        </p:txBody>
      </p:sp>
      <p:sp>
        <p:nvSpPr>
          <p:cNvPr id="26" name="TextBox 25">
            <a:extLst>
              <a:ext uri="{FF2B5EF4-FFF2-40B4-BE49-F238E27FC236}">
                <a16:creationId xmlns:a16="http://schemas.microsoft.com/office/drawing/2014/main" id="{E2FF5927-8A01-5A86-2AD2-8856AB2FC715}"/>
              </a:ext>
            </a:extLst>
          </p:cNvPr>
          <p:cNvSpPr txBox="1"/>
          <p:nvPr/>
        </p:nvSpPr>
        <p:spPr>
          <a:xfrm>
            <a:off x="7773986" y="3196399"/>
            <a:ext cx="3070672" cy="830997"/>
          </a:xfrm>
          <a:prstGeom prst="rect">
            <a:avLst/>
          </a:prstGeom>
          <a:noFill/>
        </p:spPr>
        <p:txBody>
          <a:bodyPr wrap="square">
            <a:spAutoFit/>
          </a:bodyPr>
          <a:lstStyle/>
          <a:p>
            <a:r>
              <a:rPr lang="en-GB" sz="2400" b="1" i="0" dirty="0">
                <a:solidFill>
                  <a:srgbClr val="0D0D0D"/>
                </a:solidFill>
                <a:effectLst/>
                <a:latin typeface="Söhne"/>
              </a:rPr>
              <a:t>Leveraging Digital Tools for Inclusivity</a:t>
            </a:r>
            <a:r>
              <a:rPr lang="en-GB" sz="2400" spc="-87" dirty="0">
                <a:solidFill>
                  <a:srgbClr val="033C5B"/>
                </a:solidFill>
                <a:latin typeface="HK Grotesk Bold"/>
              </a:rPr>
              <a:t>:</a:t>
            </a:r>
            <a:endParaRPr lang="en-US" sz="2400" spc="-87" dirty="0">
              <a:solidFill>
                <a:srgbClr val="033C5B"/>
              </a:solidFill>
              <a:latin typeface="HK Grotesk Bold"/>
            </a:endParaRPr>
          </a:p>
        </p:txBody>
      </p:sp>
      <p:sp>
        <p:nvSpPr>
          <p:cNvPr id="27" name="TextBox 12">
            <a:extLst>
              <a:ext uri="{FF2B5EF4-FFF2-40B4-BE49-F238E27FC236}">
                <a16:creationId xmlns:a16="http://schemas.microsoft.com/office/drawing/2014/main" id="{ACBEB6E7-62AD-2063-BB60-A83DB07DE687}"/>
              </a:ext>
            </a:extLst>
          </p:cNvPr>
          <p:cNvSpPr txBox="1"/>
          <p:nvPr/>
        </p:nvSpPr>
        <p:spPr>
          <a:xfrm>
            <a:off x="11248017" y="4678382"/>
            <a:ext cx="2642884" cy="3093154"/>
          </a:xfrm>
          <a:prstGeom prst="rect">
            <a:avLst/>
          </a:prstGeom>
        </p:spPr>
        <p:txBody>
          <a:bodyPr wrap="square" lIns="0" tIns="0" rIns="0" bIns="0" rtlCol="0" anchor="t">
            <a:spAutoFit/>
          </a:bodyPr>
          <a:lstStyle/>
          <a:p>
            <a:pPr marL="342900" indent="-342900">
              <a:spcBef>
                <a:spcPts val="600"/>
              </a:spcBef>
              <a:buFont typeface="Arial" panose="020B0604020202020204" pitchFamily="34" charset="0"/>
              <a:buChar char="•"/>
            </a:pPr>
            <a:r>
              <a:rPr lang="en-GB" sz="1400" b="1" dirty="0">
                <a:solidFill>
                  <a:srgbClr val="121212"/>
                </a:solidFill>
                <a:latin typeface="HK Grotesk Light"/>
              </a:rPr>
              <a:t>Celebrate Contributions: Make </a:t>
            </a:r>
            <a:r>
              <a:rPr lang="en-GB" sz="1400" dirty="0">
                <a:solidFill>
                  <a:srgbClr val="121212"/>
                </a:solidFill>
                <a:latin typeface="HK Grotesk Light"/>
              </a:rPr>
              <a:t>it a practice to acknowledge and celebrate all forms of student contributions, fostering an environment of appreciation and mutual respect.</a:t>
            </a:r>
          </a:p>
          <a:p>
            <a:pPr marL="342900" indent="-342900">
              <a:spcBef>
                <a:spcPts val="600"/>
              </a:spcBef>
              <a:buFont typeface="Arial" panose="020B0604020202020204" pitchFamily="34" charset="0"/>
              <a:buChar char="•"/>
            </a:pPr>
            <a:r>
              <a:rPr lang="en-GB" sz="1400" b="1" dirty="0">
                <a:solidFill>
                  <a:srgbClr val="121212"/>
                </a:solidFill>
                <a:latin typeface="HK Grotesk Light"/>
              </a:rPr>
              <a:t>Continuous Feedback Loop: </a:t>
            </a:r>
            <a:r>
              <a:rPr lang="en-GB" sz="1400" dirty="0">
                <a:solidFill>
                  <a:srgbClr val="121212"/>
                </a:solidFill>
                <a:latin typeface="HK Grotesk Light"/>
              </a:rPr>
              <a:t>Implement a continuous feedback loop that allows students to express how included they feel in the learning process and adjust strategies accordingly.</a:t>
            </a:r>
            <a:endParaRPr lang="en-US" sz="1400" dirty="0">
              <a:solidFill>
                <a:srgbClr val="121212"/>
              </a:solidFill>
              <a:latin typeface="HK Grotesk Light"/>
            </a:endParaRPr>
          </a:p>
        </p:txBody>
      </p:sp>
      <p:sp>
        <p:nvSpPr>
          <p:cNvPr id="28" name="TextBox 27">
            <a:extLst>
              <a:ext uri="{FF2B5EF4-FFF2-40B4-BE49-F238E27FC236}">
                <a16:creationId xmlns:a16="http://schemas.microsoft.com/office/drawing/2014/main" id="{2E03F45F-1E9E-5F0A-FE46-D4CFEBEBE9EB}"/>
              </a:ext>
            </a:extLst>
          </p:cNvPr>
          <p:cNvSpPr txBox="1"/>
          <p:nvPr/>
        </p:nvSpPr>
        <p:spPr>
          <a:xfrm>
            <a:off x="11248017" y="3196399"/>
            <a:ext cx="3077583" cy="1200329"/>
          </a:xfrm>
          <a:prstGeom prst="rect">
            <a:avLst/>
          </a:prstGeom>
          <a:noFill/>
        </p:spPr>
        <p:txBody>
          <a:bodyPr wrap="square">
            <a:spAutoFit/>
          </a:bodyPr>
          <a:lstStyle/>
          <a:p>
            <a:r>
              <a:rPr lang="en-GB" sz="2400" b="1" i="0" dirty="0">
                <a:solidFill>
                  <a:srgbClr val="0D0D0D"/>
                </a:solidFill>
                <a:effectLst/>
                <a:latin typeface="Söhne"/>
              </a:rPr>
              <a:t>Cultivating a Culture of Respect and Appreciation</a:t>
            </a:r>
            <a:r>
              <a:rPr lang="en-GB" sz="2400" spc="-87" dirty="0">
                <a:solidFill>
                  <a:srgbClr val="033C5B"/>
                </a:solidFill>
                <a:latin typeface="HK Grotesk Bold"/>
              </a:rPr>
              <a:t>:</a:t>
            </a:r>
            <a:endParaRPr lang="en-US" sz="2400" spc="-87" dirty="0">
              <a:solidFill>
                <a:srgbClr val="033C5B"/>
              </a:solidFill>
              <a:latin typeface="HK Grotesk Bold"/>
            </a:endParaRPr>
          </a:p>
        </p:txBody>
      </p:sp>
      <p:sp>
        <p:nvSpPr>
          <p:cNvPr id="30" name="TextBox 29">
            <a:extLst>
              <a:ext uri="{FF2B5EF4-FFF2-40B4-BE49-F238E27FC236}">
                <a16:creationId xmlns:a16="http://schemas.microsoft.com/office/drawing/2014/main" id="{7AF7EE5E-66FA-1F76-4DAF-B36EF3DBA740}"/>
              </a:ext>
            </a:extLst>
          </p:cNvPr>
          <p:cNvSpPr txBox="1"/>
          <p:nvPr/>
        </p:nvSpPr>
        <p:spPr>
          <a:xfrm>
            <a:off x="14700324" y="2581278"/>
            <a:ext cx="2136149" cy="5078313"/>
          </a:xfrm>
          <a:prstGeom prst="rect">
            <a:avLst/>
          </a:prstGeom>
          <a:noFill/>
          <a:ln>
            <a:solidFill>
              <a:schemeClr val="tx1"/>
            </a:solidFill>
          </a:ln>
        </p:spPr>
        <p:txBody>
          <a:bodyPr wrap="square">
            <a:spAutoFit/>
          </a:bodyPr>
          <a:lstStyle/>
          <a:p>
            <a:pPr>
              <a:spcBef>
                <a:spcPts val="1200"/>
              </a:spcBef>
              <a:spcAft>
                <a:spcPts val="1200"/>
              </a:spcAft>
            </a:pPr>
            <a:r>
              <a:rPr lang="en-GB" b="1" dirty="0">
                <a:solidFill>
                  <a:srgbClr val="121212"/>
                </a:solidFill>
                <a:latin typeface="HK Grotesk Light"/>
              </a:rPr>
              <a:t>By implementing these strategies, educators will not only adhere to the principles of inclusive education but also enhance the collaborative learning experiences of their students, ensuring that the flipped classroom becomes a space where diversity is not just present but actively engaged.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41FB8A-F454-D921-7BEB-9B3AEE002958}"/>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2D721A23-2406-4238-6607-692E93BE9E18}"/>
              </a:ext>
            </a:extLst>
          </p:cNvPr>
          <p:cNvSpPr txBox="1"/>
          <p:nvPr/>
        </p:nvSpPr>
        <p:spPr>
          <a:xfrm>
            <a:off x="2956987" y="79991"/>
            <a:ext cx="13265244" cy="848246"/>
          </a:xfrm>
          <a:prstGeom prst="rect">
            <a:avLst/>
          </a:prstGeom>
        </p:spPr>
        <p:txBody>
          <a:bodyPr lIns="0" tIns="0" rIns="0" bIns="0" rtlCol="0" anchor="t">
            <a:spAutoFit/>
          </a:bodyPr>
          <a:lstStyle/>
          <a:p>
            <a:pPr>
              <a:lnSpc>
                <a:spcPts val="7699"/>
              </a:lnSpc>
            </a:pPr>
            <a:r>
              <a:rPr lang="en-GB" sz="2400" spc="-69" dirty="0">
                <a:solidFill>
                  <a:srgbClr val="033C5B"/>
                </a:solidFill>
                <a:latin typeface="HK Grotesk Bold"/>
              </a:rPr>
              <a:t>Facilitation Beyond Content: </a:t>
            </a:r>
            <a:r>
              <a:rPr lang="en-GB" sz="2400" spc="-69" dirty="0">
                <a:solidFill>
                  <a:srgbClr val="033C5B"/>
                </a:solidFill>
                <a:latin typeface="HK Grotesk Light" panose="020B0604020202020204" charset="0"/>
              </a:rPr>
              <a:t>Enhancing Interaction and Inclusivity Through Skilful Facilitation</a:t>
            </a:r>
            <a:endParaRPr lang="en-US" sz="2400" spc="-69" dirty="0">
              <a:solidFill>
                <a:srgbClr val="033C5B"/>
              </a:solidFill>
              <a:latin typeface="HK Grotesk Light" panose="020B0604020202020204" charset="0"/>
            </a:endParaRPr>
          </a:p>
        </p:txBody>
      </p:sp>
      <p:sp>
        <p:nvSpPr>
          <p:cNvPr id="3" name="AutoShape 3">
            <a:extLst>
              <a:ext uri="{FF2B5EF4-FFF2-40B4-BE49-F238E27FC236}">
                <a16:creationId xmlns:a16="http://schemas.microsoft.com/office/drawing/2014/main" id="{99EFAC07-EF1F-7FC6-B243-8EE716044BF2}"/>
              </a:ext>
            </a:extLst>
          </p:cNvPr>
          <p:cNvSpPr/>
          <p:nvPr/>
        </p:nvSpPr>
        <p:spPr>
          <a:xfrm>
            <a:off x="-130877" y="-38241"/>
            <a:ext cx="2766824" cy="5218616"/>
          </a:xfrm>
          <a:prstGeom prst="rect">
            <a:avLst/>
          </a:prstGeom>
          <a:solidFill>
            <a:srgbClr val="FB8709"/>
          </a:solidFill>
        </p:spPr>
        <p:txBody>
          <a:bodyPr/>
          <a:lstStyle/>
          <a:p>
            <a:endParaRPr lang="en-IE"/>
          </a:p>
        </p:txBody>
      </p:sp>
      <p:sp>
        <p:nvSpPr>
          <p:cNvPr id="4" name="Freeform 4">
            <a:extLst>
              <a:ext uri="{FF2B5EF4-FFF2-40B4-BE49-F238E27FC236}">
                <a16:creationId xmlns:a16="http://schemas.microsoft.com/office/drawing/2014/main" id="{5C298276-90B8-A514-7D85-DDEAFF51A22A}"/>
              </a:ext>
            </a:extLst>
          </p:cNvPr>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5" name="AutoShape 5">
            <a:extLst>
              <a:ext uri="{FF2B5EF4-FFF2-40B4-BE49-F238E27FC236}">
                <a16:creationId xmlns:a16="http://schemas.microsoft.com/office/drawing/2014/main" id="{C97482B0-2D91-8F77-C112-82E4F4869272}"/>
              </a:ext>
            </a:extLst>
          </p:cNvPr>
          <p:cNvSpPr/>
          <p:nvPr/>
        </p:nvSpPr>
        <p:spPr>
          <a:xfrm>
            <a:off x="-130877" y="5143500"/>
            <a:ext cx="2766824" cy="3665330"/>
          </a:xfrm>
          <a:prstGeom prst="rect">
            <a:avLst/>
          </a:prstGeom>
          <a:solidFill>
            <a:srgbClr val="053249"/>
          </a:solidFill>
        </p:spPr>
        <p:txBody>
          <a:bodyPr/>
          <a:lstStyle/>
          <a:p>
            <a:endParaRPr lang="en-IE"/>
          </a:p>
        </p:txBody>
      </p:sp>
      <p:sp>
        <p:nvSpPr>
          <p:cNvPr id="6" name="Freeform 6">
            <a:extLst>
              <a:ext uri="{FF2B5EF4-FFF2-40B4-BE49-F238E27FC236}">
                <a16:creationId xmlns:a16="http://schemas.microsoft.com/office/drawing/2014/main" id="{2D328A72-791D-D795-E666-9025F6539AB9}"/>
              </a:ext>
            </a:extLst>
          </p:cNvPr>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7" name="TextBox 7">
            <a:extLst>
              <a:ext uri="{FF2B5EF4-FFF2-40B4-BE49-F238E27FC236}">
                <a16:creationId xmlns:a16="http://schemas.microsoft.com/office/drawing/2014/main" id="{62D6DF32-0020-FEB7-6FA8-67D49753548A}"/>
              </a:ext>
            </a:extLst>
          </p:cNvPr>
          <p:cNvSpPr txBox="1"/>
          <p:nvPr/>
        </p:nvSpPr>
        <p:spPr>
          <a:xfrm>
            <a:off x="2969501" y="1437659"/>
            <a:ext cx="8993899" cy="6909584"/>
          </a:xfrm>
          <a:prstGeom prst="rect">
            <a:avLst/>
          </a:prstGeom>
        </p:spPr>
        <p:txBody>
          <a:bodyPr wrap="square" lIns="0" tIns="0" rIns="0" bIns="0" rtlCol="0" anchor="t">
            <a:spAutoFit/>
          </a:bodyPr>
          <a:lstStyle/>
          <a:p>
            <a:pPr marL="342900" indent="-342900" algn="just">
              <a:spcBef>
                <a:spcPts val="600"/>
              </a:spcBef>
              <a:buFont typeface="+mj-lt"/>
              <a:buAutoNum type="alphaLcParenR"/>
            </a:pPr>
            <a:r>
              <a:rPr lang="en-GB" sz="1600" b="1" dirty="0">
                <a:solidFill>
                  <a:srgbClr val="121212"/>
                </a:solidFill>
                <a:latin typeface="HK Grotesk Light"/>
              </a:rPr>
              <a:t>The Evolving Role of the Educator:</a:t>
            </a:r>
          </a:p>
          <a:p>
            <a:pPr marL="800100" lvl="1" indent="-342900" algn="just">
              <a:spcBef>
                <a:spcPts val="600"/>
              </a:spcBef>
              <a:buFont typeface="Arial" panose="020B0604020202020204" pitchFamily="34" charset="0"/>
              <a:buChar char="•"/>
            </a:pPr>
            <a:r>
              <a:rPr lang="en-GB" sz="1600" b="1" dirty="0">
                <a:solidFill>
                  <a:srgbClr val="121212"/>
                </a:solidFill>
                <a:latin typeface="HK Grotesk Light"/>
              </a:rPr>
              <a:t>From Delivering to Empowering: </a:t>
            </a:r>
            <a:r>
              <a:rPr lang="en-GB" sz="1600" dirty="0">
                <a:solidFill>
                  <a:srgbClr val="121212"/>
                </a:solidFill>
                <a:latin typeface="HK Grotesk Light"/>
              </a:rPr>
              <a:t>Transition the educator's focus from delivering content to empowering students to actively engage with the material and each other.</a:t>
            </a:r>
          </a:p>
          <a:p>
            <a:pPr marL="800100" lvl="1" indent="-342900" algn="just">
              <a:spcBef>
                <a:spcPts val="600"/>
              </a:spcBef>
              <a:buFont typeface="Arial" panose="020B0604020202020204" pitchFamily="34" charset="0"/>
              <a:buChar char="•"/>
            </a:pPr>
            <a:r>
              <a:rPr lang="en-GB" sz="1600" b="1" dirty="0">
                <a:solidFill>
                  <a:srgbClr val="121212"/>
                </a:solidFill>
                <a:latin typeface="HK Grotesk Light"/>
              </a:rPr>
              <a:t>Guidance Over Directing: </a:t>
            </a:r>
            <a:r>
              <a:rPr lang="en-GB" sz="1600" dirty="0">
                <a:solidFill>
                  <a:srgbClr val="121212"/>
                </a:solidFill>
                <a:latin typeface="HK Grotesk Light"/>
              </a:rPr>
              <a:t>Shift from directing activities to guiding students as they navigate through collaborative processes, encouraging exploration and discovery.</a:t>
            </a:r>
          </a:p>
          <a:p>
            <a:pPr marL="342900" indent="-342900" algn="just">
              <a:spcBef>
                <a:spcPts val="600"/>
              </a:spcBef>
              <a:buFont typeface="+mj-lt"/>
              <a:buAutoNum type="alphaLcParenR"/>
            </a:pPr>
            <a:r>
              <a:rPr lang="en-GB" sz="1600" b="1" dirty="0">
                <a:solidFill>
                  <a:srgbClr val="121212"/>
                </a:solidFill>
                <a:latin typeface="HK Grotesk Light"/>
              </a:rPr>
              <a:t>Utilising Digital Tools for Enhanced Facilitation:</a:t>
            </a:r>
          </a:p>
          <a:p>
            <a:pPr marL="800100" lvl="1" indent="-342900" algn="just">
              <a:spcBef>
                <a:spcPts val="600"/>
              </a:spcBef>
              <a:buFont typeface="Arial" panose="020B0604020202020204" pitchFamily="34" charset="0"/>
              <a:buChar char="•"/>
            </a:pPr>
            <a:r>
              <a:rPr lang="en-GB" sz="1600" b="1" dirty="0">
                <a:solidFill>
                  <a:srgbClr val="121212"/>
                </a:solidFill>
                <a:latin typeface="HK Grotesk Light"/>
              </a:rPr>
              <a:t>Interactive Platforms: </a:t>
            </a:r>
            <a:r>
              <a:rPr lang="en-GB" sz="1600" dirty="0">
                <a:solidFill>
                  <a:srgbClr val="121212"/>
                </a:solidFill>
                <a:latin typeface="HK Grotesk Light"/>
              </a:rPr>
              <a:t>Introduce interactive digital platforms that allow for real-time collaboration and communication among students, breaking down barriers to participation.</a:t>
            </a:r>
          </a:p>
          <a:p>
            <a:pPr marL="800100" lvl="1" indent="-342900" algn="just">
              <a:spcBef>
                <a:spcPts val="600"/>
              </a:spcBef>
              <a:buFont typeface="Arial" panose="020B0604020202020204" pitchFamily="34" charset="0"/>
              <a:buChar char="•"/>
            </a:pPr>
            <a:r>
              <a:rPr lang="en-GB" sz="1600" b="1" dirty="0">
                <a:solidFill>
                  <a:srgbClr val="121212"/>
                </a:solidFill>
                <a:latin typeface="HK Grotesk Light"/>
              </a:rPr>
              <a:t>Analytics for Insight: </a:t>
            </a:r>
            <a:r>
              <a:rPr lang="en-GB" sz="1600" dirty="0">
                <a:solidFill>
                  <a:srgbClr val="121212"/>
                </a:solidFill>
                <a:latin typeface="HK Grotesk Light"/>
              </a:rPr>
              <a:t>Employ analytics tools to gain insights into student engagement and collaboration patterns, enabling targeted support where needed.</a:t>
            </a:r>
          </a:p>
          <a:p>
            <a:pPr marL="342900" lvl="1" indent="-342900" algn="just">
              <a:spcBef>
                <a:spcPts val="600"/>
              </a:spcBef>
              <a:buFont typeface="+mj-lt"/>
              <a:buAutoNum type="alphaLcParenR" startAt="3"/>
            </a:pPr>
            <a:r>
              <a:rPr lang="en-GB" sz="1600" b="1" dirty="0">
                <a:solidFill>
                  <a:srgbClr val="121212"/>
                </a:solidFill>
                <a:latin typeface="HK Grotesk Light"/>
              </a:rPr>
              <a:t>Strategies for Facilitating Inclusive Interactions:</a:t>
            </a:r>
          </a:p>
          <a:p>
            <a:pPr marL="800100" lvl="1" indent="-342900" algn="just">
              <a:spcBef>
                <a:spcPts val="600"/>
              </a:spcBef>
              <a:buFont typeface="Arial" panose="020B0604020202020204" pitchFamily="34" charset="0"/>
              <a:buChar char="•"/>
            </a:pPr>
            <a:r>
              <a:rPr lang="en-GB" sz="1600" b="1" dirty="0">
                <a:solidFill>
                  <a:srgbClr val="121212"/>
                </a:solidFill>
                <a:latin typeface="HK Grotesk Light"/>
              </a:rPr>
              <a:t>Equal Access to Technology: </a:t>
            </a:r>
            <a:r>
              <a:rPr lang="en-GB" sz="1600" dirty="0">
                <a:solidFill>
                  <a:srgbClr val="121212"/>
                </a:solidFill>
                <a:latin typeface="HK Grotesk Light"/>
              </a:rPr>
              <a:t>Ensure all students have equal access to the digital tools required for collaboration, considering the varying levels of technological literacy and access.</a:t>
            </a:r>
          </a:p>
          <a:p>
            <a:pPr marL="800100" lvl="1" indent="-342900" algn="just">
              <a:spcBef>
                <a:spcPts val="600"/>
              </a:spcBef>
              <a:buFont typeface="Arial" panose="020B0604020202020204" pitchFamily="34" charset="0"/>
              <a:buChar char="•"/>
            </a:pPr>
            <a:r>
              <a:rPr lang="en-GB" sz="1600" b="1" dirty="0">
                <a:solidFill>
                  <a:srgbClr val="121212"/>
                </a:solidFill>
                <a:latin typeface="HK Grotesk Light"/>
              </a:rPr>
              <a:t>Cultural Sensitivity in Technology Use: </a:t>
            </a:r>
            <a:r>
              <a:rPr lang="en-GB" sz="1600" dirty="0">
                <a:solidFill>
                  <a:srgbClr val="121212"/>
                </a:solidFill>
                <a:latin typeface="HK Grotesk Light"/>
              </a:rPr>
              <a:t>Recognize cultural nuances in communication and collaboration, selecting and using digital tools that respect these differences.</a:t>
            </a:r>
          </a:p>
          <a:p>
            <a:pPr marL="342900" lvl="1" indent="-342900" algn="just">
              <a:spcBef>
                <a:spcPts val="600"/>
              </a:spcBef>
              <a:buFont typeface="+mj-lt"/>
              <a:buAutoNum type="alphaLcParenR" startAt="4"/>
            </a:pPr>
            <a:r>
              <a:rPr lang="en-GB" sz="1600" b="1" dirty="0">
                <a:solidFill>
                  <a:srgbClr val="121212"/>
                </a:solidFill>
                <a:latin typeface="HK Grotesk Light"/>
              </a:rPr>
              <a:t>Developing Facilitation Techniques:</a:t>
            </a:r>
          </a:p>
          <a:p>
            <a:pPr marL="800100" lvl="1" indent="-342900" algn="just">
              <a:spcBef>
                <a:spcPts val="600"/>
              </a:spcBef>
              <a:buFont typeface="Arial" panose="020B0604020202020204" pitchFamily="34" charset="0"/>
              <a:buChar char="•"/>
            </a:pPr>
            <a:r>
              <a:rPr lang="en-GB" sz="1600" b="1" dirty="0">
                <a:solidFill>
                  <a:srgbClr val="121212"/>
                </a:solidFill>
                <a:latin typeface="HK Grotesk Light"/>
              </a:rPr>
              <a:t>Active Listening and Mediation: </a:t>
            </a:r>
            <a:r>
              <a:rPr lang="en-GB" sz="1600" dirty="0">
                <a:solidFill>
                  <a:srgbClr val="121212"/>
                </a:solidFill>
                <a:latin typeface="HK Grotesk Light"/>
              </a:rPr>
              <a:t>Cultivate active listening skills and mediation techniques to guide discussions and ensure all student voices are heard.</a:t>
            </a:r>
          </a:p>
          <a:p>
            <a:pPr marL="800100" lvl="1" indent="-342900" algn="just">
              <a:spcBef>
                <a:spcPts val="600"/>
              </a:spcBef>
              <a:buFont typeface="Arial" panose="020B0604020202020204" pitchFamily="34" charset="0"/>
              <a:buChar char="•"/>
            </a:pPr>
            <a:r>
              <a:rPr lang="en-GB" sz="1600" b="1" dirty="0">
                <a:solidFill>
                  <a:srgbClr val="121212"/>
                </a:solidFill>
                <a:latin typeface="HK Grotesk Light"/>
              </a:rPr>
              <a:t>Feedback and Improvement: </a:t>
            </a:r>
            <a:r>
              <a:rPr lang="en-GB" sz="1600" dirty="0">
                <a:solidFill>
                  <a:srgbClr val="121212"/>
                </a:solidFill>
                <a:latin typeface="HK Grotesk Light"/>
              </a:rPr>
              <a:t>Create mechanisms for students to provide feedback on the facilitation process, using this input to refine techniques and approaches.</a:t>
            </a:r>
          </a:p>
          <a:p>
            <a:pPr marL="342900" lvl="1" indent="-342900" algn="just">
              <a:spcBef>
                <a:spcPts val="600"/>
              </a:spcBef>
              <a:buFont typeface="+mj-lt"/>
              <a:buAutoNum type="alphaLcParenR" startAt="5"/>
            </a:pPr>
            <a:r>
              <a:rPr lang="en-GB" sz="1600" b="1" dirty="0">
                <a:solidFill>
                  <a:srgbClr val="121212"/>
                </a:solidFill>
                <a:latin typeface="HK Grotesk Light"/>
              </a:rPr>
              <a:t>Facilitation as a Path to Deeper Learning:</a:t>
            </a:r>
          </a:p>
          <a:p>
            <a:pPr marL="800100" lvl="1" indent="-342900" algn="just">
              <a:spcBef>
                <a:spcPts val="600"/>
              </a:spcBef>
              <a:buFont typeface="Arial" panose="020B0604020202020204" pitchFamily="34" charset="0"/>
              <a:buChar char="•"/>
            </a:pPr>
            <a:r>
              <a:rPr lang="en-GB" sz="1600" dirty="0">
                <a:solidFill>
                  <a:srgbClr val="121212"/>
                </a:solidFill>
                <a:latin typeface="HK Grotesk Light"/>
              </a:rPr>
              <a:t>Emphasize that through effective facilitation, educators can unlock deeper levels of understanding and interaction among students, making the collaborative process as important as the content itself in the learning journey.</a:t>
            </a:r>
          </a:p>
        </p:txBody>
      </p:sp>
      <p:sp>
        <p:nvSpPr>
          <p:cNvPr id="8" name="Freeform 8">
            <a:extLst>
              <a:ext uri="{FF2B5EF4-FFF2-40B4-BE49-F238E27FC236}">
                <a16:creationId xmlns:a16="http://schemas.microsoft.com/office/drawing/2014/main" id="{54DD7C00-152B-DC1C-99B6-CD2557E4C0D4}"/>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9" name="Freeform 9">
            <a:extLst>
              <a:ext uri="{FF2B5EF4-FFF2-40B4-BE49-F238E27FC236}">
                <a16:creationId xmlns:a16="http://schemas.microsoft.com/office/drawing/2014/main" id="{33E82287-2DFC-27B5-6042-2B986EBDDD80}"/>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10" name="TextBox 10">
            <a:extLst>
              <a:ext uri="{FF2B5EF4-FFF2-40B4-BE49-F238E27FC236}">
                <a16:creationId xmlns:a16="http://schemas.microsoft.com/office/drawing/2014/main" id="{D024ACF3-382C-6D5A-89EE-443FF85451E0}"/>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a:extLst>
              <a:ext uri="{FF2B5EF4-FFF2-40B4-BE49-F238E27FC236}">
                <a16:creationId xmlns:a16="http://schemas.microsoft.com/office/drawing/2014/main" id="{284C1B11-5729-E241-3CD6-160E424B4D93}"/>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6" name="TextBox 15">
            <a:extLst>
              <a:ext uri="{FF2B5EF4-FFF2-40B4-BE49-F238E27FC236}">
                <a16:creationId xmlns:a16="http://schemas.microsoft.com/office/drawing/2014/main" id="{AE631D51-E4E1-2E6E-184C-90EFDA798CF2}"/>
              </a:ext>
            </a:extLst>
          </p:cNvPr>
          <p:cNvSpPr txBox="1"/>
          <p:nvPr/>
        </p:nvSpPr>
        <p:spPr>
          <a:xfrm>
            <a:off x="12954000" y="3825526"/>
            <a:ext cx="4343400" cy="3133505"/>
          </a:xfrm>
          <a:prstGeom prst="rect">
            <a:avLst/>
          </a:prstGeom>
          <a:noFill/>
          <a:ln>
            <a:noFill/>
          </a:ln>
        </p:spPr>
        <p:txBody>
          <a:bodyPr wrap="square" lIns="108000" tIns="180000" rIns="108000" bIns="180000">
            <a:spAutoFit/>
          </a:bodyPr>
          <a:lstStyle/>
          <a:p>
            <a:pPr lvl="1">
              <a:spcBef>
                <a:spcPts val="600"/>
              </a:spcBef>
              <a:spcAft>
                <a:spcPts val="1200"/>
              </a:spcAft>
            </a:pPr>
            <a:r>
              <a:rPr lang="en-GB" dirty="0">
                <a:solidFill>
                  <a:srgbClr val="121212"/>
                </a:solidFill>
                <a:latin typeface="HK Grotesk Light"/>
              </a:rPr>
              <a:t>By embracing the role of facilitator, educators transform the learning environment into a space where every student can thrive. Through the strategic use of digital tools and the development of facilitation skills, educators enhance the quality of interaction and inclusivity, creating a more engaging and equitable flipped classroom experience.</a:t>
            </a:r>
          </a:p>
        </p:txBody>
      </p:sp>
    </p:spTree>
    <p:extLst>
      <p:ext uri="{BB962C8B-B14F-4D97-AF65-F5344CB8AC3E}">
        <p14:creationId xmlns:p14="http://schemas.microsoft.com/office/powerpoint/2010/main" val="846216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1301559" y="1508818"/>
            <a:ext cx="13563600" cy="369332"/>
          </a:xfrm>
          <a:prstGeom prst="rect">
            <a:avLst/>
          </a:prstGeom>
        </p:spPr>
        <p:txBody>
          <a:bodyPr wrap="square" lIns="0" tIns="0" rIns="0" bIns="0" rtlCol="0" anchor="t">
            <a:spAutoFit/>
          </a:bodyPr>
          <a:lstStyle/>
          <a:p>
            <a:pPr algn="ctr"/>
            <a:r>
              <a:rPr lang="en-GB" sz="2400" spc="-87" dirty="0">
                <a:solidFill>
                  <a:srgbClr val="033C5B"/>
                </a:solidFill>
                <a:latin typeface="HK Grotesk Bold"/>
              </a:rPr>
              <a:t>Active Learning through Collaboration: </a:t>
            </a:r>
            <a:r>
              <a:rPr lang="en-GB" sz="2400" spc="-87" dirty="0">
                <a:solidFill>
                  <a:srgbClr val="033C5B"/>
                </a:solidFill>
                <a:latin typeface="HK Grotesk Light" panose="020B0604020202020204" charset="0"/>
              </a:rPr>
              <a:t>Turning Collaboration into a Catalyst for Active Learning</a:t>
            </a:r>
            <a:endParaRPr lang="en-GB" sz="2400" spc="-87" dirty="0">
              <a:solidFill>
                <a:srgbClr val="033C5B"/>
              </a:solidFill>
              <a:latin typeface="HK Grotesk Bold"/>
            </a:endParaRPr>
          </a:p>
        </p:txBody>
      </p:sp>
      <p:sp>
        <p:nvSpPr>
          <p:cNvPr id="3" name="AutoShape 3"/>
          <p:cNvSpPr/>
          <p:nvPr/>
        </p:nvSpPr>
        <p:spPr>
          <a:xfrm>
            <a:off x="17044742" y="-150232"/>
            <a:ext cx="1246758" cy="8954299"/>
          </a:xfrm>
          <a:prstGeom prst="rect">
            <a:avLst/>
          </a:prstGeom>
          <a:solidFill>
            <a:srgbClr val="FB8709"/>
          </a:solidFill>
        </p:spPr>
        <p:txBody>
          <a:bodyPr/>
          <a:lstStyle/>
          <a:p>
            <a:endParaRPr lang="en-IE"/>
          </a:p>
        </p:txBody>
      </p:sp>
      <p:sp>
        <p:nvSpPr>
          <p:cNvPr id="4" name="AutoShape 4"/>
          <p:cNvSpPr/>
          <p:nvPr/>
        </p:nvSpPr>
        <p:spPr>
          <a:xfrm rot="-5400000">
            <a:off x="8522371" y="-8522371"/>
            <a:ext cx="1246758" cy="18291501"/>
          </a:xfrm>
          <a:prstGeom prst="rect">
            <a:avLst/>
          </a:prstGeom>
          <a:solidFill>
            <a:srgbClr val="FB8709"/>
          </a:solidFill>
        </p:spPr>
        <p:txBody>
          <a:bodyPr/>
          <a:lstStyle/>
          <a:p>
            <a:endParaRPr lang="en-IE"/>
          </a:p>
        </p:txBody>
      </p:sp>
      <p:grpSp>
        <p:nvGrpSpPr>
          <p:cNvPr id="5" name="Group 5"/>
          <p:cNvGrpSpPr/>
          <p:nvPr/>
        </p:nvGrpSpPr>
        <p:grpSpPr>
          <a:xfrm rot="-10800000">
            <a:off x="13961765" y="-1849"/>
            <a:ext cx="4329736" cy="4322808"/>
            <a:chOff x="0" y="0"/>
            <a:chExt cx="6350000" cy="6339840"/>
          </a:xfrm>
        </p:grpSpPr>
        <p:sp>
          <p:nvSpPr>
            <p:cNvPr id="6" name="Freeform 6"/>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sp>
        <p:nvSpPr>
          <p:cNvPr id="7" name="Freeform 7"/>
          <p:cNvSpPr/>
          <p:nvPr/>
        </p:nvSpPr>
        <p:spPr>
          <a:xfrm rot="-10800000" flipH="1">
            <a:off x="16406647" y="0"/>
            <a:ext cx="1884854" cy="1884854"/>
          </a:xfrm>
          <a:custGeom>
            <a:avLst/>
            <a:gdLst/>
            <a:ahLst/>
            <a:cxnLst/>
            <a:rect l="l" t="t" r="r" b="b"/>
            <a:pathLst>
              <a:path w="1884854" h="1884854">
                <a:moveTo>
                  <a:pt x="1884854" y="0"/>
                </a:moveTo>
                <a:lnTo>
                  <a:pt x="0" y="0"/>
                </a:lnTo>
                <a:lnTo>
                  <a:pt x="0" y="1884854"/>
                </a:lnTo>
                <a:lnTo>
                  <a:pt x="1884854" y="1884854"/>
                </a:lnTo>
                <a:lnTo>
                  <a:pt x="188485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8" name="TextBox 8"/>
          <p:cNvSpPr txBox="1"/>
          <p:nvPr/>
        </p:nvSpPr>
        <p:spPr>
          <a:xfrm>
            <a:off x="214315" y="2808207"/>
            <a:ext cx="7056311" cy="1231106"/>
          </a:xfrm>
          <a:prstGeom prst="rect">
            <a:avLst/>
          </a:prstGeom>
        </p:spPr>
        <p:txBody>
          <a:bodyPr wrap="square" lIns="0" tIns="0" rIns="0" bIns="0" rtlCol="0" anchor="t">
            <a:spAutoFit/>
          </a:bodyPr>
          <a:lstStyle/>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Real-Life Relevance: </a:t>
            </a:r>
            <a:r>
              <a:rPr lang="en-GB" sz="1400" dirty="0">
                <a:solidFill>
                  <a:srgbClr val="121212"/>
                </a:solidFill>
                <a:latin typeface="HK Grotesk Light"/>
              </a:rPr>
              <a:t>Use problems and scenarios drawn from real life to anchor collaborative activities, which helps students understand the practical applications of what they are learning.</a:t>
            </a:r>
          </a:p>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Problem-Solving Skills: </a:t>
            </a:r>
            <a:r>
              <a:rPr lang="en-GB" sz="1400" dirty="0">
                <a:solidFill>
                  <a:srgbClr val="121212"/>
                </a:solidFill>
                <a:latin typeface="HK Grotesk Light"/>
              </a:rPr>
              <a:t>Encourage students to employ critical thinking and problem-solving skills as they work together to find solutions to complex, real-world issues.</a:t>
            </a:r>
            <a:endParaRPr lang="en-US" sz="1400" dirty="0">
              <a:solidFill>
                <a:srgbClr val="121212"/>
              </a:solidFill>
              <a:latin typeface="HK Grotesk Light"/>
            </a:endParaRPr>
          </a:p>
        </p:txBody>
      </p:sp>
      <p:sp>
        <p:nvSpPr>
          <p:cNvPr id="9" name="Freeform 9"/>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IE"/>
          </a:p>
        </p:txBody>
      </p:sp>
      <p:sp>
        <p:nvSpPr>
          <p:cNvPr id="10" name="Freeform 10"/>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IE"/>
          </a:p>
        </p:txBody>
      </p:sp>
      <p:sp>
        <p:nvSpPr>
          <p:cNvPr id="11" name="TextBox 11"/>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2" name="AutoShape 12"/>
          <p:cNvSpPr/>
          <p:nvPr/>
        </p:nvSpPr>
        <p:spPr>
          <a:xfrm rot="5400000">
            <a:off x="9139238" y="173356"/>
            <a:ext cx="9525" cy="17270948"/>
          </a:xfrm>
          <a:prstGeom prst="rect">
            <a:avLst/>
          </a:prstGeom>
          <a:solidFill>
            <a:srgbClr val="FB8709"/>
          </a:solidFill>
        </p:spPr>
        <p:txBody>
          <a:bodyPr/>
          <a:lstStyle/>
          <a:p>
            <a:endParaRPr lang="en-IE"/>
          </a:p>
        </p:txBody>
      </p:sp>
      <p:sp>
        <p:nvSpPr>
          <p:cNvPr id="13" name="TextBox 11">
            <a:extLst>
              <a:ext uri="{FF2B5EF4-FFF2-40B4-BE49-F238E27FC236}">
                <a16:creationId xmlns:a16="http://schemas.microsoft.com/office/drawing/2014/main" id="{6C9E1FB1-3D29-273E-1E87-72DB48A8156B}"/>
              </a:ext>
            </a:extLst>
          </p:cNvPr>
          <p:cNvSpPr txBox="1"/>
          <p:nvPr/>
        </p:nvSpPr>
        <p:spPr>
          <a:xfrm>
            <a:off x="211858" y="2244167"/>
            <a:ext cx="7263874" cy="369332"/>
          </a:xfrm>
          <a:prstGeom prst="rect">
            <a:avLst/>
          </a:prstGeom>
        </p:spPr>
        <p:txBody>
          <a:bodyPr wrap="square" lIns="0" tIns="0" rIns="0" bIns="0" rtlCol="0" anchor="t">
            <a:spAutoFit/>
          </a:bodyPr>
          <a:lstStyle/>
          <a:p>
            <a:pPr>
              <a:spcBef>
                <a:spcPct val="0"/>
              </a:spcBef>
            </a:pPr>
            <a:r>
              <a:rPr lang="en-GB" sz="2400" dirty="0">
                <a:solidFill>
                  <a:srgbClr val="121212"/>
                </a:solidFill>
                <a:latin typeface="HK Grotesk Light"/>
              </a:rPr>
              <a:t>Integrating Real-World Problems:</a:t>
            </a:r>
            <a:endParaRPr lang="en-US" sz="2400" dirty="0">
              <a:solidFill>
                <a:srgbClr val="121212"/>
              </a:solidFill>
              <a:latin typeface="HK Grotesk Light"/>
            </a:endParaRPr>
          </a:p>
        </p:txBody>
      </p:sp>
      <p:sp>
        <p:nvSpPr>
          <p:cNvPr id="14" name="TextBox 8">
            <a:extLst>
              <a:ext uri="{FF2B5EF4-FFF2-40B4-BE49-F238E27FC236}">
                <a16:creationId xmlns:a16="http://schemas.microsoft.com/office/drawing/2014/main" id="{35CEBFCF-EA2A-9C25-ED9D-F838041CF14C}"/>
              </a:ext>
            </a:extLst>
          </p:cNvPr>
          <p:cNvSpPr txBox="1"/>
          <p:nvPr/>
        </p:nvSpPr>
        <p:spPr>
          <a:xfrm>
            <a:off x="210151" y="4820493"/>
            <a:ext cx="7056311" cy="1231106"/>
          </a:xfrm>
          <a:prstGeom prst="rect">
            <a:avLst/>
          </a:prstGeom>
        </p:spPr>
        <p:txBody>
          <a:bodyPr wrap="square" lIns="0" tIns="0" rIns="0" bIns="0" rtlCol="0" anchor="t">
            <a:spAutoFit/>
          </a:bodyPr>
          <a:lstStyle/>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Scenario Exploration: </a:t>
            </a:r>
            <a:r>
              <a:rPr lang="en-GB" sz="1400" dirty="0">
                <a:solidFill>
                  <a:srgbClr val="121212"/>
                </a:solidFill>
                <a:latin typeface="HK Grotesk Light"/>
              </a:rPr>
              <a:t>Introduce case-based scenarios that require students to analyse, discuss, and apply concepts in context, promoting deeper learning through practical application.</a:t>
            </a:r>
          </a:p>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Diverse Perspectives: </a:t>
            </a:r>
            <a:r>
              <a:rPr lang="en-GB" sz="1400" dirty="0">
                <a:solidFill>
                  <a:srgbClr val="121212"/>
                </a:solidFill>
                <a:latin typeface="HK Grotesk Light"/>
              </a:rPr>
              <a:t>Utilize the diverse perspectives within the group to approach scenarios from multiple angles, enriching the learning experience.</a:t>
            </a:r>
            <a:endParaRPr lang="en-US" sz="1400" dirty="0">
              <a:solidFill>
                <a:srgbClr val="121212"/>
              </a:solidFill>
              <a:latin typeface="HK Grotesk Light"/>
            </a:endParaRPr>
          </a:p>
        </p:txBody>
      </p:sp>
      <p:sp>
        <p:nvSpPr>
          <p:cNvPr id="15" name="TextBox 11">
            <a:extLst>
              <a:ext uri="{FF2B5EF4-FFF2-40B4-BE49-F238E27FC236}">
                <a16:creationId xmlns:a16="http://schemas.microsoft.com/office/drawing/2014/main" id="{226E213A-3406-6997-00F8-A113EA119269}"/>
              </a:ext>
            </a:extLst>
          </p:cNvPr>
          <p:cNvSpPr txBox="1"/>
          <p:nvPr/>
        </p:nvSpPr>
        <p:spPr>
          <a:xfrm>
            <a:off x="210151" y="4261286"/>
            <a:ext cx="7263874" cy="369332"/>
          </a:xfrm>
          <a:prstGeom prst="rect">
            <a:avLst/>
          </a:prstGeom>
        </p:spPr>
        <p:txBody>
          <a:bodyPr wrap="square" lIns="0" tIns="0" rIns="0" bIns="0" rtlCol="0" anchor="t">
            <a:spAutoFit/>
          </a:bodyPr>
          <a:lstStyle/>
          <a:p>
            <a:pPr>
              <a:spcBef>
                <a:spcPct val="0"/>
              </a:spcBef>
            </a:pPr>
            <a:r>
              <a:rPr lang="en-GB" sz="2400" dirty="0">
                <a:solidFill>
                  <a:srgbClr val="121212"/>
                </a:solidFill>
                <a:latin typeface="HK Grotesk Light"/>
              </a:rPr>
              <a:t>Leveraging Case-Based Scenarios:</a:t>
            </a:r>
            <a:endParaRPr lang="en-US" sz="2400" dirty="0">
              <a:solidFill>
                <a:srgbClr val="121212"/>
              </a:solidFill>
              <a:latin typeface="HK Grotesk Light"/>
            </a:endParaRPr>
          </a:p>
        </p:txBody>
      </p:sp>
      <p:sp>
        <p:nvSpPr>
          <p:cNvPr id="16" name="TextBox 8">
            <a:extLst>
              <a:ext uri="{FF2B5EF4-FFF2-40B4-BE49-F238E27FC236}">
                <a16:creationId xmlns:a16="http://schemas.microsoft.com/office/drawing/2014/main" id="{6AA4B55A-201D-BFDF-62F7-A9974D4A7179}"/>
              </a:ext>
            </a:extLst>
          </p:cNvPr>
          <p:cNvSpPr txBox="1"/>
          <p:nvPr/>
        </p:nvSpPr>
        <p:spPr>
          <a:xfrm>
            <a:off x="8632463" y="2838482"/>
            <a:ext cx="7056311" cy="1231106"/>
          </a:xfrm>
          <a:prstGeom prst="rect">
            <a:avLst/>
          </a:prstGeom>
        </p:spPr>
        <p:txBody>
          <a:bodyPr wrap="square" lIns="0" tIns="0" rIns="0" bIns="0" rtlCol="0" anchor="t">
            <a:spAutoFit/>
          </a:bodyPr>
          <a:lstStyle/>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Guided Discovery: </a:t>
            </a:r>
            <a:r>
              <a:rPr lang="en-GB" sz="1400" dirty="0">
                <a:solidFill>
                  <a:srgbClr val="121212"/>
                </a:solidFill>
                <a:latin typeface="HK Grotesk Light"/>
              </a:rPr>
              <a:t>Equip educators with strategies to guide students through the discovery process without providing direct answers, encouraging exploration and inquiry.</a:t>
            </a:r>
          </a:p>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Feedback Loops: </a:t>
            </a:r>
            <a:r>
              <a:rPr lang="en-GB" sz="1400" dirty="0">
                <a:solidFill>
                  <a:srgbClr val="121212"/>
                </a:solidFill>
                <a:latin typeface="HK Grotesk Light"/>
              </a:rPr>
              <a:t>Establish quick feedback loops that enable students to test their ideas and receive immediate input, fostering a dynamic learning process.</a:t>
            </a:r>
            <a:endParaRPr lang="en-US" sz="1400" dirty="0">
              <a:solidFill>
                <a:srgbClr val="121212"/>
              </a:solidFill>
              <a:latin typeface="HK Grotesk Light"/>
            </a:endParaRPr>
          </a:p>
        </p:txBody>
      </p:sp>
      <p:sp>
        <p:nvSpPr>
          <p:cNvPr id="17" name="TextBox 11">
            <a:extLst>
              <a:ext uri="{FF2B5EF4-FFF2-40B4-BE49-F238E27FC236}">
                <a16:creationId xmlns:a16="http://schemas.microsoft.com/office/drawing/2014/main" id="{A27CD865-8F56-99BD-5954-737A736FFDD8}"/>
              </a:ext>
            </a:extLst>
          </p:cNvPr>
          <p:cNvSpPr txBox="1"/>
          <p:nvPr/>
        </p:nvSpPr>
        <p:spPr>
          <a:xfrm>
            <a:off x="8630006" y="2274442"/>
            <a:ext cx="7263874" cy="369332"/>
          </a:xfrm>
          <a:prstGeom prst="rect">
            <a:avLst/>
          </a:prstGeom>
        </p:spPr>
        <p:txBody>
          <a:bodyPr wrap="square" lIns="0" tIns="0" rIns="0" bIns="0" rtlCol="0" anchor="t">
            <a:spAutoFit/>
          </a:bodyPr>
          <a:lstStyle/>
          <a:p>
            <a:pPr>
              <a:spcBef>
                <a:spcPct val="0"/>
              </a:spcBef>
            </a:pPr>
            <a:r>
              <a:rPr lang="en-GB" sz="2400" dirty="0">
                <a:solidFill>
                  <a:srgbClr val="121212"/>
                </a:solidFill>
                <a:latin typeface="HK Grotesk Light"/>
              </a:rPr>
              <a:t>Facilitation Strategies for Active Learning:</a:t>
            </a:r>
            <a:endParaRPr lang="en-US" sz="2400" dirty="0">
              <a:solidFill>
                <a:srgbClr val="121212"/>
              </a:solidFill>
              <a:latin typeface="HK Grotesk Light"/>
            </a:endParaRPr>
          </a:p>
        </p:txBody>
      </p:sp>
      <p:sp>
        <p:nvSpPr>
          <p:cNvPr id="20" name="TextBox 8">
            <a:extLst>
              <a:ext uri="{FF2B5EF4-FFF2-40B4-BE49-F238E27FC236}">
                <a16:creationId xmlns:a16="http://schemas.microsoft.com/office/drawing/2014/main" id="{C2A0D898-FDD1-40B8-426E-B705FCD6A05A}"/>
              </a:ext>
            </a:extLst>
          </p:cNvPr>
          <p:cNvSpPr txBox="1"/>
          <p:nvPr/>
        </p:nvSpPr>
        <p:spPr>
          <a:xfrm>
            <a:off x="210901" y="6912614"/>
            <a:ext cx="7056311" cy="1446550"/>
          </a:xfrm>
          <a:prstGeom prst="rect">
            <a:avLst/>
          </a:prstGeom>
        </p:spPr>
        <p:txBody>
          <a:bodyPr wrap="square" lIns="0" tIns="0" rIns="0" bIns="0" rtlCol="0" anchor="t">
            <a:spAutoFit/>
          </a:bodyPr>
          <a:lstStyle/>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Physical and Digital Spaces: </a:t>
            </a:r>
            <a:r>
              <a:rPr lang="en-GB" sz="1400" dirty="0">
                <a:solidFill>
                  <a:srgbClr val="121212"/>
                </a:solidFill>
                <a:latin typeface="HK Grotesk Light"/>
              </a:rPr>
              <a:t>Create spaces, both physical and digital, that are conducive to active learning. Use classroom layouts that facilitate easy group formation and digital platforms that support virtual collaboration.</a:t>
            </a:r>
          </a:p>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Engagement Tools: </a:t>
            </a:r>
            <a:r>
              <a:rPr lang="en-GB" sz="1400" dirty="0">
                <a:solidFill>
                  <a:srgbClr val="121212"/>
                </a:solidFill>
                <a:latin typeface="HK Grotesk Light"/>
              </a:rPr>
              <a:t>Incorporate engagement tools like audience response systems and collaborative software that promote participation and allow students to contribute in real-time.</a:t>
            </a:r>
          </a:p>
        </p:txBody>
      </p:sp>
      <p:sp>
        <p:nvSpPr>
          <p:cNvPr id="21" name="TextBox 11">
            <a:extLst>
              <a:ext uri="{FF2B5EF4-FFF2-40B4-BE49-F238E27FC236}">
                <a16:creationId xmlns:a16="http://schemas.microsoft.com/office/drawing/2014/main" id="{96439092-E36D-6313-802E-46344781EFC9}"/>
              </a:ext>
            </a:extLst>
          </p:cNvPr>
          <p:cNvSpPr txBox="1"/>
          <p:nvPr/>
        </p:nvSpPr>
        <p:spPr>
          <a:xfrm>
            <a:off x="208444" y="6380472"/>
            <a:ext cx="7263874" cy="369332"/>
          </a:xfrm>
          <a:prstGeom prst="rect">
            <a:avLst/>
          </a:prstGeom>
        </p:spPr>
        <p:txBody>
          <a:bodyPr wrap="square" lIns="0" tIns="0" rIns="0" bIns="0" rtlCol="0" anchor="t">
            <a:spAutoFit/>
          </a:bodyPr>
          <a:lstStyle/>
          <a:p>
            <a:pPr>
              <a:spcBef>
                <a:spcPct val="0"/>
              </a:spcBef>
            </a:pPr>
            <a:r>
              <a:rPr lang="en-GB" sz="2400" dirty="0">
                <a:solidFill>
                  <a:srgbClr val="121212"/>
                </a:solidFill>
                <a:latin typeface="HK Grotesk Light"/>
              </a:rPr>
              <a:t>Constructing Active Learning Spaces:</a:t>
            </a:r>
            <a:endParaRPr lang="en-US" sz="2400" dirty="0">
              <a:solidFill>
                <a:srgbClr val="121212"/>
              </a:solidFill>
              <a:latin typeface="HK Grotesk Light"/>
            </a:endParaRPr>
          </a:p>
        </p:txBody>
      </p:sp>
      <p:sp>
        <p:nvSpPr>
          <p:cNvPr id="23" name="TextBox 22">
            <a:extLst>
              <a:ext uri="{FF2B5EF4-FFF2-40B4-BE49-F238E27FC236}">
                <a16:creationId xmlns:a16="http://schemas.microsoft.com/office/drawing/2014/main" id="{4B909417-3DC7-B2C9-5D95-BC0CC1F0C86B}"/>
              </a:ext>
            </a:extLst>
          </p:cNvPr>
          <p:cNvSpPr txBox="1"/>
          <p:nvPr/>
        </p:nvSpPr>
        <p:spPr>
          <a:xfrm>
            <a:off x="8528681" y="5379851"/>
            <a:ext cx="7263874" cy="1477328"/>
          </a:xfrm>
          <a:prstGeom prst="rect">
            <a:avLst/>
          </a:prstGeom>
          <a:noFill/>
          <a:ln>
            <a:solidFill>
              <a:schemeClr val="tx1"/>
            </a:solidFill>
          </a:ln>
        </p:spPr>
        <p:txBody>
          <a:bodyPr wrap="square">
            <a:spAutoFit/>
          </a:bodyPr>
          <a:lstStyle/>
          <a:p>
            <a:pPr algn="just">
              <a:spcBef>
                <a:spcPts val="600"/>
              </a:spcBef>
              <a:spcAft>
                <a:spcPts val="600"/>
              </a:spcAft>
            </a:pPr>
            <a:r>
              <a:rPr lang="en-GB" b="1" dirty="0">
                <a:solidFill>
                  <a:srgbClr val="121212"/>
                </a:solidFill>
                <a:latin typeface="HK Grotesk Light"/>
              </a:rPr>
              <a:t>Active learning stands at the core of the flipped classroom model, and collaborative activities are its driving force. This slide aims to highlight the methods by which collaborative activities can be structured to not only involve students in the learning process but to engage them in a manner that is dynamic, interactive, and profoundly educational.</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2956987" y="79991"/>
            <a:ext cx="13265244" cy="848246"/>
          </a:xfrm>
          <a:prstGeom prst="rect">
            <a:avLst/>
          </a:prstGeom>
        </p:spPr>
        <p:txBody>
          <a:bodyPr lIns="0" tIns="0" rIns="0" bIns="0" rtlCol="0" anchor="t">
            <a:spAutoFit/>
          </a:bodyPr>
          <a:lstStyle/>
          <a:p>
            <a:pPr>
              <a:lnSpc>
                <a:spcPts val="7699"/>
              </a:lnSpc>
            </a:pPr>
            <a:r>
              <a:rPr lang="en-GB" sz="2800" spc="-69" dirty="0">
                <a:solidFill>
                  <a:srgbClr val="033C5B"/>
                </a:solidFill>
                <a:latin typeface="HK Grotesk Bold"/>
              </a:rPr>
              <a:t>Dynamics of Teamwork in Education</a:t>
            </a:r>
            <a:endParaRPr lang="en-US" sz="2800" spc="-69" dirty="0">
              <a:solidFill>
                <a:srgbClr val="033C5B"/>
              </a:solidFill>
              <a:latin typeface="HK Grotesk Bold"/>
            </a:endParaRPr>
          </a:p>
        </p:txBody>
      </p:sp>
      <p:sp>
        <p:nvSpPr>
          <p:cNvPr id="3" name="AutoShape 3"/>
          <p:cNvSpPr/>
          <p:nvPr/>
        </p:nvSpPr>
        <p:spPr>
          <a:xfrm>
            <a:off x="-130877" y="-38241"/>
            <a:ext cx="2766824" cy="5218616"/>
          </a:xfrm>
          <a:prstGeom prst="rect">
            <a:avLst/>
          </a:prstGeom>
          <a:solidFill>
            <a:srgbClr val="FB8709"/>
          </a:solidFill>
        </p:spPr>
        <p:txBody>
          <a:bodyPr/>
          <a:lstStyle/>
          <a:p>
            <a:endParaRPr lang="en-IE"/>
          </a:p>
        </p:txBody>
      </p:sp>
      <p:sp>
        <p:nvSpPr>
          <p:cNvPr id="4" name="Freeform 4"/>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5" name="AutoShape 5"/>
          <p:cNvSpPr/>
          <p:nvPr/>
        </p:nvSpPr>
        <p:spPr>
          <a:xfrm>
            <a:off x="-130877" y="5143500"/>
            <a:ext cx="2766824" cy="3665330"/>
          </a:xfrm>
          <a:prstGeom prst="rect">
            <a:avLst/>
          </a:prstGeom>
          <a:solidFill>
            <a:srgbClr val="053249"/>
          </a:solidFill>
        </p:spPr>
        <p:txBody>
          <a:bodyPr/>
          <a:lstStyle/>
          <a:p>
            <a:endParaRPr lang="en-IE"/>
          </a:p>
        </p:txBody>
      </p:sp>
      <p:sp>
        <p:nvSpPr>
          <p:cNvPr id="6" name="Freeform 6"/>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7" name="TextBox 7"/>
          <p:cNvSpPr txBox="1"/>
          <p:nvPr/>
        </p:nvSpPr>
        <p:spPr>
          <a:xfrm>
            <a:off x="2998103" y="1257110"/>
            <a:ext cx="7136498" cy="7432804"/>
          </a:xfrm>
          <a:prstGeom prst="rect">
            <a:avLst/>
          </a:prstGeom>
        </p:spPr>
        <p:txBody>
          <a:bodyPr wrap="square" lIns="0" tIns="0" rIns="0" bIns="0" rtlCol="0" anchor="t">
            <a:spAutoFit/>
          </a:bodyPr>
          <a:lstStyle/>
          <a:p>
            <a:pPr marL="342900" indent="-342900">
              <a:spcBef>
                <a:spcPts val="600"/>
              </a:spcBef>
              <a:spcAft>
                <a:spcPts val="600"/>
              </a:spcAft>
              <a:buFont typeface="+mj-lt"/>
              <a:buAutoNum type="arabicParenR"/>
            </a:pPr>
            <a:r>
              <a:rPr lang="en-GB" sz="1600" b="1" dirty="0">
                <a:solidFill>
                  <a:srgbClr val="121212"/>
                </a:solidFill>
                <a:latin typeface="HK Grotesk Light"/>
              </a:rPr>
              <a:t>Essential Elements of Student Teamwork:</a:t>
            </a:r>
          </a:p>
          <a:p>
            <a:pPr marL="800100" lvl="1" indent="-342900" algn="just">
              <a:buFont typeface="Arial" panose="020B0604020202020204" pitchFamily="34" charset="0"/>
              <a:buChar char="•"/>
            </a:pPr>
            <a:r>
              <a:rPr lang="en-GB" sz="1600" b="1" dirty="0">
                <a:solidFill>
                  <a:srgbClr val="121212"/>
                </a:solidFill>
                <a:latin typeface="HK Grotesk Light"/>
              </a:rPr>
              <a:t>Communication: </a:t>
            </a:r>
            <a:r>
              <a:rPr lang="en-GB" sz="1600" dirty="0">
                <a:solidFill>
                  <a:srgbClr val="121212"/>
                </a:solidFill>
                <a:latin typeface="HK Grotesk Light"/>
              </a:rPr>
              <a:t>Stress the importance of clear and open communication as the foundation of successful teamwork, encouraging students to express their ideas and listen actively to their peers.</a:t>
            </a:r>
          </a:p>
          <a:p>
            <a:pPr marL="800100" lvl="1" indent="-342900" algn="just">
              <a:buFont typeface="Arial" panose="020B0604020202020204" pitchFamily="34" charset="0"/>
              <a:buChar char="•"/>
            </a:pPr>
            <a:r>
              <a:rPr lang="en-GB" sz="1600" b="1" dirty="0">
                <a:solidFill>
                  <a:srgbClr val="121212"/>
                </a:solidFill>
                <a:latin typeface="HK Grotesk Light"/>
              </a:rPr>
              <a:t>Role Clarification: </a:t>
            </a:r>
            <a:r>
              <a:rPr lang="en-GB" sz="1600" dirty="0">
                <a:solidFill>
                  <a:srgbClr val="121212"/>
                </a:solidFill>
                <a:latin typeface="HK Grotesk Light"/>
              </a:rPr>
              <a:t>Discuss the significance of defining roles within the team to ensure a balanced workload and clear responsibilities, preventing misunderstandings and ensuring effective collaboration</a:t>
            </a:r>
            <a:r>
              <a:rPr lang="en-GB" sz="1600" b="1" dirty="0">
                <a:solidFill>
                  <a:srgbClr val="121212"/>
                </a:solidFill>
                <a:latin typeface="HK Grotesk Light"/>
              </a:rPr>
              <a:t>.</a:t>
            </a:r>
          </a:p>
          <a:p>
            <a:pPr marL="342900" indent="-342900" algn="just">
              <a:spcBef>
                <a:spcPts val="600"/>
              </a:spcBef>
              <a:spcAft>
                <a:spcPts val="600"/>
              </a:spcAft>
              <a:buFont typeface="Arial" panose="020B0604020202020204" pitchFamily="34" charset="0"/>
              <a:buChar char="•"/>
            </a:pPr>
            <a:r>
              <a:rPr lang="en-GB" sz="1600" b="1" dirty="0">
                <a:solidFill>
                  <a:srgbClr val="121212"/>
                </a:solidFill>
                <a:latin typeface="HK Grotesk Light"/>
              </a:rPr>
              <a:t>Conflict Resolution in Teamwork:</a:t>
            </a:r>
          </a:p>
          <a:p>
            <a:pPr marL="800100" lvl="1" indent="-342900" algn="just">
              <a:buFont typeface="Arial" panose="020B0604020202020204" pitchFamily="34" charset="0"/>
              <a:buChar char="•"/>
            </a:pPr>
            <a:r>
              <a:rPr lang="en-GB" sz="1600" b="1" dirty="0">
                <a:solidFill>
                  <a:srgbClr val="121212"/>
                </a:solidFill>
                <a:latin typeface="HK Grotesk Light"/>
              </a:rPr>
              <a:t>Identifying Conflict Early: </a:t>
            </a:r>
            <a:r>
              <a:rPr lang="en-GB" sz="1600" dirty="0">
                <a:solidFill>
                  <a:srgbClr val="121212"/>
                </a:solidFill>
                <a:latin typeface="HK Grotesk Light"/>
              </a:rPr>
              <a:t>Equip students with the ability to recognize the early signs of conflict and understand that conflict, when managed properly, can lead to growth and better solutions.</a:t>
            </a:r>
          </a:p>
          <a:p>
            <a:pPr marL="800100" lvl="1" indent="-342900" algn="just">
              <a:buFont typeface="Arial" panose="020B0604020202020204" pitchFamily="34" charset="0"/>
              <a:buChar char="•"/>
            </a:pPr>
            <a:r>
              <a:rPr lang="en-GB" sz="1600" b="1" dirty="0">
                <a:solidFill>
                  <a:srgbClr val="121212"/>
                </a:solidFill>
                <a:latin typeface="HK Grotesk Light"/>
              </a:rPr>
              <a:t>Strategies for Resolution: </a:t>
            </a:r>
            <a:r>
              <a:rPr lang="en-GB" sz="1600" dirty="0">
                <a:solidFill>
                  <a:srgbClr val="121212"/>
                </a:solidFill>
                <a:latin typeface="HK Grotesk Light"/>
              </a:rPr>
              <a:t>Offer conflict resolution strategies, including mediation techniques and structured problem-solving methods, to help students navigate disagreements constructively.</a:t>
            </a:r>
          </a:p>
          <a:p>
            <a:pPr marL="342900" indent="-342900" algn="just">
              <a:spcBef>
                <a:spcPts val="600"/>
              </a:spcBef>
              <a:spcAft>
                <a:spcPts val="600"/>
              </a:spcAft>
              <a:buFont typeface="Arial" panose="020B0604020202020204" pitchFamily="34" charset="0"/>
              <a:buChar char="•"/>
            </a:pPr>
            <a:r>
              <a:rPr lang="en-GB" sz="1600" b="1" dirty="0">
                <a:solidFill>
                  <a:srgbClr val="121212"/>
                </a:solidFill>
                <a:latin typeface="HK Grotesk Light"/>
              </a:rPr>
              <a:t>Consensus Building:</a:t>
            </a:r>
          </a:p>
          <a:p>
            <a:pPr marL="800100" lvl="1" indent="-342900" algn="just">
              <a:buFont typeface="Arial" panose="020B0604020202020204" pitchFamily="34" charset="0"/>
              <a:buChar char="•"/>
            </a:pPr>
            <a:r>
              <a:rPr lang="en-GB" sz="1600" b="1" dirty="0">
                <a:solidFill>
                  <a:srgbClr val="121212"/>
                </a:solidFill>
                <a:latin typeface="HK Grotesk Light"/>
              </a:rPr>
              <a:t>The Art of Compromise: </a:t>
            </a:r>
            <a:r>
              <a:rPr lang="en-GB" sz="1600" dirty="0">
                <a:solidFill>
                  <a:srgbClr val="121212"/>
                </a:solidFill>
                <a:latin typeface="HK Grotesk Light"/>
              </a:rPr>
              <a:t>Highlight techniques for achieving consensus, emphasizing the value of compromise and the ability to integrate diverse perspectives into a cohesive plan of action.</a:t>
            </a:r>
          </a:p>
          <a:p>
            <a:pPr marL="800100" lvl="1" indent="-342900" algn="just">
              <a:buFont typeface="Arial" panose="020B0604020202020204" pitchFamily="34" charset="0"/>
              <a:buChar char="•"/>
            </a:pPr>
            <a:r>
              <a:rPr lang="en-GB" sz="1600" b="1" dirty="0">
                <a:solidFill>
                  <a:srgbClr val="121212"/>
                </a:solidFill>
                <a:latin typeface="HK Grotesk Light"/>
              </a:rPr>
              <a:t>Decision-Making Process: </a:t>
            </a:r>
            <a:r>
              <a:rPr lang="en-GB" sz="1600" dirty="0">
                <a:solidFill>
                  <a:srgbClr val="121212"/>
                </a:solidFill>
                <a:latin typeface="HK Grotesk Light"/>
              </a:rPr>
              <a:t>Provide a framework for collaborative decision-making that encourages participation from all team members and leads to decisions that are supported by the entire group.</a:t>
            </a:r>
          </a:p>
          <a:p>
            <a:pPr marL="342900" indent="-342900" algn="just">
              <a:spcBef>
                <a:spcPts val="600"/>
              </a:spcBef>
              <a:spcAft>
                <a:spcPts val="600"/>
              </a:spcAft>
              <a:buFont typeface="Arial" panose="020B0604020202020204" pitchFamily="34" charset="0"/>
              <a:buChar char="•"/>
            </a:pPr>
            <a:r>
              <a:rPr lang="en-GB" sz="1600" b="1" dirty="0">
                <a:solidFill>
                  <a:srgbClr val="121212"/>
                </a:solidFill>
                <a:latin typeface="HK Grotesk Light"/>
              </a:rPr>
              <a:t>Collaborative Decision-Making:</a:t>
            </a:r>
          </a:p>
          <a:p>
            <a:pPr marL="800100" lvl="1" indent="-342900" algn="just">
              <a:buFont typeface="Arial" panose="020B0604020202020204" pitchFamily="34" charset="0"/>
              <a:buChar char="•"/>
            </a:pPr>
            <a:r>
              <a:rPr lang="en-GB" sz="1600" b="1" dirty="0">
                <a:solidFill>
                  <a:srgbClr val="121212"/>
                </a:solidFill>
                <a:latin typeface="HK Grotesk Light"/>
              </a:rPr>
              <a:t>Leveraging Group Strengths: </a:t>
            </a:r>
            <a:r>
              <a:rPr lang="en-GB" sz="1600" dirty="0">
                <a:solidFill>
                  <a:srgbClr val="121212"/>
                </a:solidFill>
                <a:latin typeface="HK Grotesk Light"/>
              </a:rPr>
              <a:t>Encourage students to leverage their collective strengths and knowledge when making decisions, leading to more informed and robust outcomes.</a:t>
            </a:r>
          </a:p>
          <a:p>
            <a:pPr marL="800100" lvl="1" indent="-342900" algn="just">
              <a:buFont typeface="Arial" panose="020B0604020202020204" pitchFamily="34" charset="0"/>
              <a:buChar char="•"/>
            </a:pPr>
            <a:r>
              <a:rPr lang="en-GB" sz="1600" b="1" dirty="0">
                <a:solidFill>
                  <a:srgbClr val="121212"/>
                </a:solidFill>
                <a:latin typeface="HK Grotesk Light"/>
              </a:rPr>
              <a:t>Facilitator's Role: </a:t>
            </a:r>
            <a:r>
              <a:rPr lang="en-GB" sz="1600" dirty="0">
                <a:solidFill>
                  <a:srgbClr val="121212"/>
                </a:solidFill>
                <a:latin typeface="HK Grotesk Light"/>
              </a:rPr>
              <a:t>Clarify the educator's role as a facilitator in this process, providing guidance without dictating the direction, allowing students to take ownership of their decisions.</a:t>
            </a:r>
          </a:p>
        </p:txBody>
      </p:sp>
      <p:sp>
        <p:nvSpPr>
          <p:cNvPr id="8" name="Freeform 8"/>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9" name="Freeform 9"/>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10" name="TextBox 10"/>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p:cNvSpPr/>
          <p:nvPr/>
        </p:nvSpPr>
        <p:spPr>
          <a:xfrm rot="5400000">
            <a:off x="9139238" y="173356"/>
            <a:ext cx="9525" cy="17270948"/>
          </a:xfrm>
          <a:prstGeom prst="rect">
            <a:avLst/>
          </a:prstGeom>
          <a:solidFill>
            <a:srgbClr val="FB8709"/>
          </a:solidFill>
        </p:spPr>
        <p:txBody>
          <a:bodyPr/>
          <a:lstStyle/>
          <a:p>
            <a:endParaRPr lang="en-IE"/>
          </a:p>
        </p:txBody>
      </p:sp>
      <p:sp>
        <p:nvSpPr>
          <p:cNvPr id="13" name="TextBox 12">
            <a:extLst>
              <a:ext uri="{FF2B5EF4-FFF2-40B4-BE49-F238E27FC236}">
                <a16:creationId xmlns:a16="http://schemas.microsoft.com/office/drawing/2014/main" id="{EBDA692B-C480-F50D-0722-44119EEB8232}"/>
              </a:ext>
            </a:extLst>
          </p:cNvPr>
          <p:cNvSpPr txBox="1"/>
          <p:nvPr/>
        </p:nvSpPr>
        <p:spPr>
          <a:xfrm>
            <a:off x="10439400" y="1757246"/>
            <a:ext cx="5984770" cy="6001643"/>
          </a:xfrm>
          <a:prstGeom prst="rect">
            <a:avLst/>
          </a:prstGeom>
          <a:noFill/>
          <a:ln>
            <a:solidFill>
              <a:schemeClr val="tx1"/>
            </a:solidFill>
          </a:ln>
        </p:spPr>
        <p:txBody>
          <a:bodyPr wrap="square">
            <a:spAutoFit/>
          </a:bodyPr>
          <a:lstStyle/>
          <a:p>
            <a:pPr algn="just"/>
            <a:r>
              <a:rPr lang="en-GB" sz="2400" b="1" dirty="0"/>
              <a:t>Teamwork is an intricate component of the collaborative learning landscape. This slide explores the multifaceted nature of group dynamics among students and outlines key areas such as conflict resolution, consensus building, and collaborative decision-making.</a:t>
            </a:r>
          </a:p>
          <a:p>
            <a:pPr algn="just"/>
            <a:endParaRPr lang="en-GB" sz="2400" b="1" dirty="0"/>
          </a:p>
          <a:p>
            <a:pPr algn="just"/>
            <a:r>
              <a:rPr lang="en-GB" sz="2400" b="1" dirty="0"/>
              <a:t>By understanding and mastering the dynamics of teamwork, students will be better prepared to work collaboratively in any setting. Educators, by guiding this process, will help students develop vital life skills such as negotiation, adaptability, and democratic engagement, which are as important outside the classroom as they are within it.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a:extLst>
            <a:ext uri="{FF2B5EF4-FFF2-40B4-BE49-F238E27FC236}">
              <a16:creationId xmlns:a16="http://schemas.microsoft.com/office/drawing/2014/main" id="{B6BBE422-3EA5-CD19-505C-0A97040BFB00}"/>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568023B2-E79A-1B20-014A-BB9C83830613}"/>
              </a:ext>
            </a:extLst>
          </p:cNvPr>
          <p:cNvSpPr/>
          <p:nvPr/>
        </p:nvSpPr>
        <p:spPr>
          <a:xfrm>
            <a:off x="17044742" y="-150232"/>
            <a:ext cx="1246758" cy="8963824"/>
          </a:xfrm>
          <a:prstGeom prst="rect">
            <a:avLst/>
          </a:prstGeom>
          <a:solidFill>
            <a:srgbClr val="FB8709"/>
          </a:solidFill>
        </p:spPr>
        <p:txBody>
          <a:bodyPr/>
          <a:lstStyle/>
          <a:p>
            <a:endParaRPr lang="en-IE"/>
          </a:p>
        </p:txBody>
      </p:sp>
      <p:grpSp>
        <p:nvGrpSpPr>
          <p:cNvPr id="3" name="Group 3">
            <a:extLst>
              <a:ext uri="{FF2B5EF4-FFF2-40B4-BE49-F238E27FC236}">
                <a16:creationId xmlns:a16="http://schemas.microsoft.com/office/drawing/2014/main" id="{736F1208-E15A-5B2E-9BC8-864D413B1DE1}"/>
              </a:ext>
            </a:extLst>
          </p:cNvPr>
          <p:cNvGrpSpPr/>
          <p:nvPr/>
        </p:nvGrpSpPr>
        <p:grpSpPr>
          <a:xfrm rot="-10800000">
            <a:off x="13961765" y="-1849"/>
            <a:ext cx="4329736" cy="4322808"/>
            <a:chOff x="0" y="0"/>
            <a:chExt cx="6350000" cy="6339840"/>
          </a:xfrm>
        </p:grpSpPr>
        <p:sp>
          <p:nvSpPr>
            <p:cNvPr id="4" name="Freeform 4">
              <a:extLst>
                <a:ext uri="{FF2B5EF4-FFF2-40B4-BE49-F238E27FC236}">
                  <a16:creationId xmlns:a16="http://schemas.microsoft.com/office/drawing/2014/main" id="{89A38FE9-9ACE-F2C4-1CC8-62D1C450AC0E}"/>
                </a:ext>
              </a:extLst>
            </p:cNvPr>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grpSp>
        <p:nvGrpSpPr>
          <p:cNvPr id="9" name="Group 9">
            <a:extLst>
              <a:ext uri="{FF2B5EF4-FFF2-40B4-BE49-F238E27FC236}">
                <a16:creationId xmlns:a16="http://schemas.microsoft.com/office/drawing/2014/main" id="{98D75F8C-2E2A-8A90-215E-6001DCDBA7E1}"/>
              </a:ext>
            </a:extLst>
          </p:cNvPr>
          <p:cNvGrpSpPr>
            <a:grpSpLocks noChangeAspect="1"/>
          </p:cNvGrpSpPr>
          <p:nvPr/>
        </p:nvGrpSpPr>
        <p:grpSpPr>
          <a:xfrm>
            <a:off x="16826047" y="607663"/>
            <a:ext cx="842075" cy="842075"/>
            <a:chOff x="0" y="0"/>
            <a:chExt cx="6350000" cy="6350000"/>
          </a:xfrm>
        </p:grpSpPr>
        <p:sp>
          <p:nvSpPr>
            <p:cNvPr id="10" name="Freeform 10">
              <a:extLst>
                <a:ext uri="{FF2B5EF4-FFF2-40B4-BE49-F238E27FC236}">
                  <a16:creationId xmlns:a16="http://schemas.microsoft.com/office/drawing/2014/main" id="{385A3798-BEAD-9A0B-1061-F362F322FB90}"/>
                </a:ext>
              </a:extLst>
            </p:cNvPr>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Freeform 11">
            <a:extLst>
              <a:ext uri="{FF2B5EF4-FFF2-40B4-BE49-F238E27FC236}">
                <a16:creationId xmlns:a16="http://schemas.microsoft.com/office/drawing/2014/main" id="{6B0C16DC-8FEF-0CFF-D30C-38A682A0C256}"/>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IE"/>
          </a:p>
        </p:txBody>
      </p:sp>
      <p:sp>
        <p:nvSpPr>
          <p:cNvPr id="12" name="Freeform 12">
            <a:extLst>
              <a:ext uri="{FF2B5EF4-FFF2-40B4-BE49-F238E27FC236}">
                <a16:creationId xmlns:a16="http://schemas.microsoft.com/office/drawing/2014/main" id="{BB9995A7-05F8-31C2-1A6F-17AA0309D0E1}"/>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IE"/>
          </a:p>
        </p:txBody>
      </p:sp>
      <p:sp>
        <p:nvSpPr>
          <p:cNvPr id="13" name="TextBox 13">
            <a:extLst>
              <a:ext uri="{FF2B5EF4-FFF2-40B4-BE49-F238E27FC236}">
                <a16:creationId xmlns:a16="http://schemas.microsoft.com/office/drawing/2014/main" id="{6CE4270E-1943-2F3A-44A1-C979ABB92BB7}"/>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a:extLst>
              <a:ext uri="{FF2B5EF4-FFF2-40B4-BE49-F238E27FC236}">
                <a16:creationId xmlns:a16="http://schemas.microsoft.com/office/drawing/2014/main" id="{B9F52AC6-6211-26FF-7134-D52723E2536A}"/>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6" name="TextBox 15">
            <a:extLst>
              <a:ext uri="{FF2B5EF4-FFF2-40B4-BE49-F238E27FC236}">
                <a16:creationId xmlns:a16="http://schemas.microsoft.com/office/drawing/2014/main" id="{2B8D3E9B-2E4D-8E8B-75FE-EC62642D2F18}"/>
              </a:ext>
            </a:extLst>
          </p:cNvPr>
          <p:cNvSpPr txBox="1"/>
          <p:nvPr/>
        </p:nvSpPr>
        <p:spPr>
          <a:xfrm>
            <a:off x="288290" y="1808085"/>
            <a:ext cx="4492811" cy="5724644"/>
          </a:xfrm>
          <a:prstGeom prst="rect">
            <a:avLst/>
          </a:prstGeom>
          <a:noFill/>
        </p:spPr>
        <p:txBody>
          <a:bodyPr wrap="square">
            <a:spAutoFit/>
          </a:bodyPr>
          <a:lstStyle/>
          <a:p>
            <a:pPr marL="342900" indent="-342900">
              <a:spcBef>
                <a:spcPts val="1200"/>
              </a:spcBef>
              <a:spcAft>
                <a:spcPts val="1200"/>
              </a:spcAft>
              <a:buFont typeface="+mj-lt"/>
              <a:buAutoNum type="alphaUcPeriod"/>
            </a:pPr>
            <a:r>
              <a:rPr lang="en-GB" sz="1400" b="1" dirty="0">
                <a:solidFill>
                  <a:srgbClr val="121212"/>
                </a:solidFill>
                <a:latin typeface="HK Grotesk Light"/>
              </a:rPr>
              <a:t>Approaches to Assessment:</a:t>
            </a:r>
          </a:p>
          <a:p>
            <a:pPr marL="285750" indent="-285750">
              <a:spcBef>
                <a:spcPts val="1200"/>
              </a:spcBef>
              <a:spcAft>
                <a:spcPts val="1200"/>
              </a:spcAft>
              <a:buFont typeface="Arial" panose="020B0604020202020204" pitchFamily="34" charset="0"/>
              <a:buChar char="•"/>
            </a:pPr>
            <a:r>
              <a:rPr lang="en-GB" sz="1400" b="1" dirty="0">
                <a:solidFill>
                  <a:srgbClr val="121212"/>
                </a:solidFill>
                <a:latin typeface="HK Grotesk Light"/>
              </a:rPr>
              <a:t>Define Assessable Criteria: </a:t>
            </a:r>
            <a:r>
              <a:rPr lang="en-GB" sz="1400" dirty="0">
                <a:solidFill>
                  <a:srgbClr val="121212"/>
                </a:solidFill>
                <a:latin typeface="HK Grotesk Light"/>
              </a:rPr>
              <a:t>Start with clearly defined criteria that reflect the collaborative skills you wish to assess, such as communication, problem-solving, and contribution to group tasks.</a:t>
            </a:r>
          </a:p>
          <a:p>
            <a:pPr marL="285750" indent="-285750">
              <a:spcBef>
                <a:spcPts val="1200"/>
              </a:spcBef>
              <a:spcAft>
                <a:spcPts val="1200"/>
              </a:spcAft>
              <a:buFont typeface="Arial" panose="020B0604020202020204" pitchFamily="34" charset="0"/>
              <a:buChar char="•"/>
            </a:pPr>
            <a:r>
              <a:rPr lang="en-GB" sz="1400" b="1" dirty="0">
                <a:solidFill>
                  <a:srgbClr val="121212"/>
                </a:solidFill>
                <a:latin typeface="HK Grotesk Light"/>
              </a:rPr>
              <a:t>Integrate Continuous Assessment: </a:t>
            </a:r>
            <a:r>
              <a:rPr lang="en-GB" sz="1400" dirty="0">
                <a:solidFill>
                  <a:srgbClr val="121212"/>
                </a:solidFill>
                <a:latin typeface="HK Grotesk Light"/>
              </a:rPr>
              <a:t>Use continuous assessment methods to monitor students' collaborative skills throughout the project, not just at the end, to provide ongoing feedback and opportunities for improvement.</a:t>
            </a:r>
          </a:p>
          <a:p>
            <a:pPr marL="342900" indent="-342900">
              <a:spcBef>
                <a:spcPts val="1200"/>
              </a:spcBef>
              <a:spcAft>
                <a:spcPts val="1200"/>
              </a:spcAft>
              <a:buFont typeface="+mj-lt"/>
              <a:buAutoNum type="alphaUcPeriod" startAt="2"/>
            </a:pPr>
            <a:r>
              <a:rPr lang="en-GB" sz="1400" dirty="0">
                <a:solidFill>
                  <a:srgbClr val="121212"/>
                </a:solidFill>
                <a:latin typeface="HK Grotesk Light"/>
              </a:rPr>
              <a:t>Self-Assessment:</a:t>
            </a:r>
          </a:p>
          <a:p>
            <a:pPr marL="285750" indent="-285750">
              <a:spcBef>
                <a:spcPts val="1200"/>
              </a:spcBef>
              <a:spcAft>
                <a:spcPts val="1200"/>
              </a:spcAft>
              <a:buFont typeface="Arial" panose="020B0604020202020204" pitchFamily="34" charset="0"/>
              <a:buChar char="•"/>
            </a:pPr>
            <a:r>
              <a:rPr lang="en-GB" sz="1400" b="1" i="0" dirty="0">
                <a:solidFill>
                  <a:srgbClr val="0D0D0D"/>
                </a:solidFill>
                <a:effectLst/>
                <a:latin typeface="Söhne"/>
              </a:rPr>
              <a:t>Encouraging Reflection: </a:t>
            </a:r>
            <a:r>
              <a:rPr lang="en-GB" sz="1400" i="0" dirty="0">
                <a:solidFill>
                  <a:srgbClr val="0D0D0D"/>
                </a:solidFill>
                <a:effectLst/>
                <a:latin typeface="Söhne"/>
              </a:rPr>
              <a:t>Guide students in self-reflection exercises where they evaluate their own contributions to the group's work, as well as their growth in collaborative skills.</a:t>
            </a:r>
          </a:p>
          <a:p>
            <a:pPr marL="285750" indent="-285750">
              <a:spcBef>
                <a:spcPts val="1200"/>
              </a:spcBef>
              <a:spcAft>
                <a:spcPts val="1200"/>
              </a:spcAft>
              <a:buFont typeface="Arial" panose="020B0604020202020204" pitchFamily="34" charset="0"/>
              <a:buChar char="•"/>
            </a:pPr>
            <a:r>
              <a:rPr lang="en-GB" sz="1400" b="1" i="0" dirty="0">
                <a:solidFill>
                  <a:srgbClr val="0D0D0D"/>
                </a:solidFill>
                <a:effectLst/>
                <a:latin typeface="Söhne"/>
              </a:rPr>
              <a:t>Structured Self-Assessment Tools: </a:t>
            </a:r>
            <a:r>
              <a:rPr lang="en-GB" sz="1400" i="0" dirty="0">
                <a:solidFill>
                  <a:srgbClr val="0D0D0D"/>
                </a:solidFill>
                <a:effectLst/>
                <a:latin typeface="Söhne"/>
              </a:rPr>
              <a:t>Provide structured self-assessment tools like journals or reflective prompts that help students think critically about their performance and set goals for development.</a:t>
            </a:r>
            <a:endParaRPr lang="en-US" sz="1400" dirty="0">
              <a:solidFill>
                <a:srgbClr val="121212"/>
              </a:solidFill>
              <a:latin typeface="HK Grotesk Light"/>
            </a:endParaRPr>
          </a:p>
        </p:txBody>
      </p:sp>
      <p:sp>
        <p:nvSpPr>
          <p:cNvPr id="6" name="TextBox 5">
            <a:extLst>
              <a:ext uri="{FF2B5EF4-FFF2-40B4-BE49-F238E27FC236}">
                <a16:creationId xmlns:a16="http://schemas.microsoft.com/office/drawing/2014/main" id="{9405E562-50D1-51B6-071C-8A1D934B1910}"/>
              </a:ext>
            </a:extLst>
          </p:cNvPr>
          <p:cNvSpPr txBox="1"/>
          <p:nvPr/>
        </p:nvSpPr>
        <p:spPr>
          <a:xfrm>
            <a:off x="546502" y="-17601"/>
            <a:ext cx="9144000" cy="925190"/>
          </a:xfrm>
          <a:prstGeom prst="rect">
            <a:avLst/>
          </a:prstGeom>
          <a:noFill/>
        </p:spPr>
        <p:txBody>
          <a:bodyPr wrap="square">
            <a:spAutoFit/>
          </a:bodyPr>
          <a:lstStyle/>
          <a:p>
            <a:pPr>
              <a:lnSpc>
                <a:spcPts val="7699"/>
              </a:lnSpc>
            </a:pPr>
            <a:r>
              <a:rPr lang="en-GB" sz="2400" spc="-69" dirty="0">
                <a:solidFill>
                  <a:srgbClr val="033C5B"/>
                </a:solidFill>
                <a:latin typeface="HK Grotesk Bold"/>
              </a:rPr>
              <a:t>Assessing Collaborative Skills</a:t>
            </a:r>
            <a:endParaRPr lang="en-US" sz="2400" spc="-69" dirty="0">
              <a:solidFill>
                <a:srgbClr val="033C5B"/>
              </a:solidFill>
              <a:latin typeface="HK Grotesk Bold"/>
            </a:endParaRPr>
          </a:p>
        </p:txBody>
      </p:sp>
      <p:sp>
        <p:nvSpPr>
          <p:cNvPr id="15" name="TextBox 14">
            <a:extLst>
              <a:ext uri="{FF2B5EF4-FFF2-40B4-BE49-F238E27FC236}">
                <a16:creationId xmlns:a16="http://schemas.microsoft.com/office/drawing/2014/main" id="{B471A893-B5DE-98AF-D835-747DF3EC9059}"/>
              </a:ext>
            </a:extLst>
          </p:cNvPr>
          <p:cNvSpPr txBox="1"/>
          <p:nvPr/>
        </p:nvSpPr>
        <p:spPr>
          <a:xfrm>
            <a:off x="4999796" y="1808085"/>
            <a:ext cx="4492811" cy="4339650"/>
          </a:xfrm>
          <a:prstGeom prst="rect">
            <a:avLst/>
          </a:prstGeom>
          <a:noFill/>
        </p:spPr>
        <p:txBody>
          <a:bodyPr wrap="square">
            <a:spAutoFit/>
          </a:bodyPr>
          <a:lstStyle/>
          <a:p>
            <a:pPr marL="342900" indent="-342900">
              <a:spcBef>
                <a:spcPts val="1200"/>
              </a:spcBef>
              <a:spcAft>
                <a:spcPts val="1200"/>
              </a:spcAft>
              <a:buFont typeface="+mj-lt"/>
              <a:buAutoNum type="alphaUcPeriod" startAt="3"/>
            </a:pPr>
            <a:r>
              <a:rPr lang="en-GB" sz="1400" b="1" dirty="0">
                <a:solidFill>
                  <a:srgbClr val="121212"/>
                </a:solidFill>
                <a:latin typeface="HK Grotesk Light"/>
              </a:rPr>
              <a:t>Peer Assessment:</a:t>
            </a:r>
          </a:p>
          <a:p>
            <a:pPr marL="285750" indent="-285750">
              <a:spcBef>
                <a:spcPts val="1200"/>
              </a:spcBef>
              <a:spcAft>
                <a:spcPts val="1200"/>
              </a:spcAft>
              <a:buFont typeface="Arial" panose="020B0604020202020204" pitchFamily="34" charset="0"/>
              <a:buChar char="•"/>
            </a:pPr>
            <a:r>
              <a:rPr lang="en-GB" sz="1400" b="1" dirty="0">
                <a:solidFill>
                  <a:srgbClr val="121212"/>
                </a:solidFill>
                <a:latin typeface="HK Grotesk Light"/>
              </a:rPr>
              <a:t>Creating a Culture of Feedback: </a:t>
            </a:r>
            <a:r>
              <a:rPr lang="en-GB" sz="1400" dirty="0">
                <a:solidFill>
                  <a:srgbClr val="121212"/>
                </a:solidFill>
                <a:latin typeface="HK Grotesk Light"/>
              </a:rPr>
              <a:t>Develop a classroom culture where constructive feedback is valued. Train students in giving and receiving feedback that is specific, actionable, and kind.</a:t>
            </a:r>
          </a:p>
          <a:p>
            <a:pPr marL="285750" indent="-285750">
              <a:spcBef>
                <a:spcPts val="1200"/>
              </a:spcBef>
              <a:spcAft>
                <a:spcPts val="1200"/>
              </a:spcAft>
              <a:buFont typeface="Arial" panose="020B0604020202020204" pitchFamily="34" charset="0"/>
              <a:buChar char="•"/>
            </a:pPr>
            <a:r>
              <a:rPr lang="en-GB" sz="1400" b="1" dirty="0">
                <a:solidFill>
                  <a:srgbClr val="121212"/>
                </a:solidFill>
                <a:latin typeface="HK Grotesk Light"/>
              </a:rPr>
              <a:t>Peer Review Mechanisms: </a:t>
            </a:r>
            <a:r>
              <a:rPr lang="en-GB" sz="1400" dirty="0">
                <a:solidFill>
                  <a:srgbClr val="121212"/>
                </a:solidFill>
                <a:latin typeface="HK Grotesk Light"/>
              </a:rPr>
              <a:t>Implement peer review mechanisms such as rubrics or feedback forms that allow for the objective evaluation of each member’s contribution to the group's work.</a:t>
            </a:r>
          </a:p>
          <a:p>
            <a:pPr marL="342900" indent="-342900">
              <a:spcBef>
                <a:spcPts val="1200"/>
              </a:spcBef>
              <a:spcAft>
                <a:spcPts val="1200"/>
              </a:spcAft>
              <a:buFont typeface="+mj-lt"/>
              <a:buAutoNum type="alphaUcPeriod" startAt="4"/>
            </a:pPr>
            <a:r>
              <a:rPr lang="en-GB" sz="1400" dirty="0">
                <a:solidFill>
                  <a:srgbClr val="121212"/>
                </a:solidFill>
                <a:latin typeface="HK Grotesk Light"/>
              </a:rPr>
              <a:t>Facilitator's Role:</a:t>
            </a:r>
          </a:p>
          <a:p>
            <a:pPr marL="285750" indent="-285750">
              <a:spcBef>
                <a:spcPts val="1200"/>
              </a:spcBef>
              <a:spcAft>
                <a:spcPts val="1200"/>
              </a:spcAft>
              <a:buFont typeface="Arial" panose="020B0604020202020204" pitchFamily="34" charset="0"/>
              <a:buChar char="•"/>
            </a:pPr>
            <a:r>
              <a:rPr lang="en-GB" sz="1400" b="1" dirty="0">
                <a:solidFill>
                  <a:srgbClr val="121212"/>
                </a:solidFill>
                <a:latin typeface="HK Grotesk Light"/>
              </a:rPr>
              <a:t>Guidance and Moderation: </a:t>
            </a:r>
            <a:r>
              <a:rPr lang="en-GB" sz="1400" dirty="0">
                <a:solidFill>
                  <a:srgbClr val="121212"/>
                </a:solidFill>
                <a:latin typeface="HK Grotesk Light"/>
              </a:rPr>
              <a:t>As a facilitator, provide guidance on how to conduct self and peer assessments effectively. Moderate the process to ensure fairness and objectivity.</a:t>
            </a:r>
            <a:endParaRPr lang="en-US" sz="1400" dirty="0">
              <a:solidFill>
                <a:srgbClr val="121212"/>
              </a:solidFill>
              <a:latin typeface="HK Grotesk Light"/>
            </a:endParaRPr>
          </a:p>
        </p:txBody>
      </p:sp>
      <p:sp>
        <p:nvSpPr>
          <p:cNvPr id="21" name="TextBox 20">
            <a:extLst>
              <a:ext uri="{FF2B5EF4-FFF2-40B4-BE49-F238E27FC236}">
                <a16:creationId xmlns:a16="http://schemas.microsoft.com/office/drawing/2014/main" id="{BF8B4D29-E81D-F0C4-7EE1-BCCD3EF8B67F}"/>
              </a:ext>
            </a:extLst>
          </p:cNvPr>
          <p:cNvSpPr txBox="1"/>
          <p:nvPr/>
        </p:nvSpPr>
        <p:spPr>
          <a:xfrm>
            <a:off x="10416299" y="1804646"/>
            <a:ext cx="4492812" cy="4524315"/>
          </a:xfrm>
          <a:prstGeom prst="rect">
            <a:avLst/>
          </a:prstGeom>
          <a:noFill/>
          <a:ln>
            <a:solidFill>
              <a:schemeClr val="tx1"/>
            </a:solidFill>
          </a:ln>
        </p:spPr>
        <p:txBody>
          <a:bodyPr wrap="square">
            <a:spAutoFit/>
          </a:bodyPr>
          <a:lstStyle/>
          <a:p>
            <a:pPr algn="just">
              <a:spcBef>
                <a:spcPts val="1200"/>
              </a:spcBef>
              <a:spcAft>
                <a:spcPts val="1200"/>
              </a:spcAft>
            </a:pPr>
            <a:r>
              <a:rPr lang="en-GB" sz="2400" b="1" dirty="0">
                <a:solidFill>
                  <a:srgbClr val="121212"/>
                </a:solidFill>
                <a:latin typeface="HK Grotesk Light"/>
              </a:rPr>
              <a:t>Using well-structured self and peer assessments, educators can cultivate students’ ability to critically evaluate their collaborative skills, fostering a deeper awareness of their strengths and areas for growth. The process also teaches essential life skills, such as self-regulation and the ability to give and receive constructive criticism.</a:t>
            </a:r>
          </a:p>
        </p:txBody>
      </p:sp>
    </p:spTree>
    <p:extLst>
      <p:ext uri="{BB962C8B-B14F-4D97-AF65-F5344CB8AC3E}">
        <p14:creationId xmlns:p14="http://schemas.microsoft.com/office/powerpoint/2010/main" val="12693302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C5807D-3FC0-7CD7-B530-A07C67A2D2CD}"/>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3FAFDB61-C768-2735-4DCE-B32CB057E4DA}"/>
              </a:ext>
            </a:extLst>
          </p:cNvPr>
          <p:cNvSpPr txBox="1"/>
          <p:nvPr/>
        </p:nvSpPr>
        <p:spPr>
          <a:xfrm>
            <a:off x="2956987" y="79991"/>
            <a:ext cx="13265244" cy="848246"/>
          </a:xfrm>
          <a:prstGeom prst="rect">
            <a:avLst/>
          </a:prstGeom>
        </p:spPr>
        <p:txBody>
          <a:bodyPr lIns="0" tIns="0" rIns="0" bIns="0" rtlCol="0" anchor="t">
            <a:spAutoFit/>
          </a:bodyPr>
          <a:lstStyle/>
          <a:p>
            <a:pPr>
              <a:lnSpc>
                <a:spcPts val="7699"/>
              </a:lnSpc>
            </a:pPr>
            <a:r>
              <a:rPr lang="en-GB" sz="2400" spc="-69" dirty="0">
                <a:solidFill>
                  <a:srgbClr val="033C5B"/>
                </a:solidFill>
                <a:latin typeface="HK Grotesk Bold"/>
              </a:rPr>
              <a:t>Fostering Peer-to-Peer Learning</a:t>
            </a:r>
            <a:endParaRPr lang="en-US" sz="2400" spc="-69" dirty="0">
              <a:solidFill>
                <a:srgbClr val="033C5B"/>
              </a:solidFill>
              <a:latin typeface="HK Grotesk Bold"/>
            </a:endParaRPr>
          </a:p>
        </p:txBody>
      </p:sp>
      <p:sp>
        <p:nvSpPr>
          <p:cNvPr id="3" name="AutoShape 3">
            <a:extLst>
              <a:ext uri="{FF2B5EF4-FFF2-40B4-BE49-F238E27FC236}">
                <a16:creationId xmlns:a16="http://schemas.microsoft.com/office/drawing/2014/main" id="{E8913C91-3B8F-C99C-3C4E-486F81A6EFE1}"/>
              </a:ext>
            </a:extLst>
          </p:cNvPr>
          <p:cNvSpPr/>
          <p:nvPr/>
        </p:nvSpPr>
        <p:spPr>
          <a:xfrm>
            <a:off x="-130877" y="-38241"/>
            <a:ext cx="2766824" cy="5218616"/>
          </a:xfrm>
          <a:prstGeom prst="rect">
            <a:avLst/>
          </a:prstGeom>
          <a:solidFill>
            <a:srgbClr val="FB8709"/>
          </a:solidFill>
        </p:spPr>
        <p:txBody>
          <a:bodyPr/>
          <a:lstStyle/>
          <a:p>
            <a:endParaRPr lang="en-IE"/>
          </a:p>
        </p:txBody>
      </p:sp>
      <p:sp>
        <p:nvSpPr>
          <p:cNvPr id="4" name="Freeform 4">
            <a:extLst>
              <a:ext uri="{FF2B5EF4-FFF2-40B4-BE49-F238E27FC236}">
                <a16:creationId xmlns:a16="http://schemas.microsoft.com/office/drawing/2014/main" id="{F53B20B1-C9D8-3298-792E-B856D9AB9851}"/>
              </a:ext>
            </a:extLst>
          </p:cNvPr>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5" name="AutoShape 5">
            <a:extLst>
              <a:ext uri="{FF2B5EF4-FFF2-40B4-BE49-F238E27FC236}">
                <a16:creationId xmlns:a16="http://schemas.microsoft.com/office/drawing/2014/main" id="{9BD2CF15-7B36-B2B5-50BE-A77C06BD02C1}"/>
              </a:ext>
            </a:extLst>
          </p:cNvPr>
          <p:cNvSpPr/>
          <p:nvPr/>
        </p:nvSpPr>
        <p:spPr>
          <a:xfrm>
            <a:off x="-130877" y="5143500"/>
            <a:ext cx="2766824" cy="3665330"/>
          </a:xfrm>
          <a:prstGeom prst="rect">
            <a:avLst/>
          </a:prstGeom>
          <a:solidFill>
            <a:srgbClr val="053249"/>
          </a:solidFill>
        </p:spPr>
        <p:txBody>
          <a:bodyPr/>
          <a:lstStyle/>
          <a:p>
            <a:endParaRPr lang="en-IE"/>
          </a:p>
        </p:txBody>
      </p:sp>
      <p:sp>
        <p:nvSpPr>
          <p:cNvPr id="6" name="Freeform 6">
            <a:extLst>
              <a:ext uri="{FF2B5EF4-FFF2-40B4-BE49-F238E27FC236}">
                <a16:creationId xmlns:a16="http://schemas.microsoft.com/office/drawing/2014/main" id="{BB8C986F-E1D2-64C5-9AD5-FC07647EB6F5}"/>
              </a:ext>
            </a:extLst>
          </p:cNvPr>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7" name="TextBox 7">
            <a:extLst>
              <a:ext uri="{FF2B5EF4-FFF2-40B4-BE49-F238E27FC236}">
                <a16:creationId xmlns:a16="http://schemas.microsoft.com/office/drawing/2014/main" id="{B4DDB570-1020-71BD-77CE-1F7574AA70C4}"/>
              </a:ext>
            </a:extLst>
          </p:cNvPr>
          <p:cNvSpPr txBox="1"/>
          <p:nvPr/>
        </p:nvSpPr>
        <p:spPr>
          <a:xfrm>
            <a:off x="2956273" y="2064923"/>
            <a:ext cx="7391400" cy="5847755"/>
          </a:xfrm>
          <a:prstGeom prst="rect">
            <a:avLst/>
          </a:prstGeom>
        </p:spPr>
        <p:txBody>
          <a:bodyPr wrap="square" lIns="0" tIns="0" rIns="0" bIns="0" rtlCol="0" anchor="t">
            <a:spAutoFit/>
          </a:bodyPr>
          <a:lstStyle/>
          <a:p>
            <a:pPr marL="342900" indent="-342900" algn="just">
              <a:spcBef>
                <a:spcPts val="1200"/>
              </a:spcBef>
              <a:spcAft>
                <a:spcPts val="1200"/>
              </a:spcAft>
              <a:buFont typeface="+mj-lt"/>
              <a:buAutoNum type="arabicParenR"/>
            </a:pPr>
            <a:r>
              <a:rPr lang="en-GB" sz="1400" b="1" dirty="0">
                <a:solidFill>
                  <a:srgbClr val="121212"/>
                </a:solidFill>
                <a:latin typeface="HK Grotesk Light"/>
              </a:rPr>
              <a:t>Structured Discussion Forums: </a:t>
            </a:r>
            <a:r>
              <a:rPr lang="en-GB" sz="1400" dirty="0">
                <a:solidFill>
                  <a:srgbClr val="121212"/>
                </a:solidFill>
                <a:latin typeface="HK Grotesk Light"/>
              </a:rPr>
              <a:t>Utilize online forums or learning management systems to encourage discussion on course content. Prompt students with questions that require analytical thinking and personal insight, encouraging them to respond to their peers' contributions.</a:t>
            </a:r>
          </a:p>
          <a:p>
            <a:pPr marL="342900" indent="-342900" algn="just">
              <a:spcBef>
                <a:spcPts val="1200"/>
              </a:spcBef>
              <a:spcAft>
                <a:spcPts val="1200"/>
              </a:spcAft>
              <a:buFont typeface="+mj-lt"/>
              <a:buAutoNum type="arabicParenR"/>
            </a:pPr>
            <a:r>
              <a:rPr lang="en-GB" sz="1400" b="1" dirty="0">
                <a:solidFill>
                  <a:srgbClr val="121212"/>
                </a:solidFill>
                <a:latin typeface="HK Grotesk Light"/>
              </a:rPr>
              <a:t>Group Projects with Role Rotation: </a:t>
            </a:r>
            <a:r>
              <a:rPr lang="en-GB" sz="1400" dirty="0">
                <a:solidFill>
                  <a:srgbClr val="121212"/>
                </a:solidFill>
                <a:latin typeface="HK Grotesk Light"/>
              </a:rPr>
              <a:t>Design group projects where students rotate through different roles, such as researcher, presenter, and reviewer. This rotation ensures that all students experience various aspects of the learning process and contribute uniquely to the group's understanding.</a:t>
            </a:r>
          </a:p>
          <a:p>
            <a:pPr marL="342900" indent="-342900" algn="just">
              <a:spcBef>
                <a:spcPts val="1200"/>
              </a:spcBef>
              <a:spcAft>
                <a:spcPts val="1200"/>
              </a:spcAft>
              <a:buFont typeface="+mj-lt"/>
              <a:buAutoNum type="arabicParenR"/>
            </a:pPr>
            <a:r>
              <a:rPr lang="en-GB" sz="1400" b="1" dirty="0">
                <a:solidFill>
                  <a:srgbClr val="121212"/>
                </a:solidFill>
                <a:latin typeface="HK Grotesk Light"/>
              </a:rPr>
              <a:t>Peer Teaching Sessions: </a:t>
            </a:r>
            <a:r>
              <a:rPr lang="en-GB" sz="1400" dirty="0">
                <a:solidFill>
                  <a:srgbClr val="121212"/>
                </a:solidFill>
                <a:latin typeface="HK Grotesk Light"/>
              </a:rPr>
              <a:t>Assign students topics on which they become the 'expert' and then teach their peers. This method not only reinforces the presenter's understanding but also introduces multiple perspectives on the same topic.</a:t>
            </a:r>
          </a:p>
          <a:p>
            <a:pPr marL="342900" indent="-342900" algn="just">
              <a:spcBef>
                <a:spcPts val="1200"/>
              </a:spcBef>
              <a:spcAft>
                <a:spcPts val="1200"/>
              </a:spcAft>
              <a:buFont typeface="+mj-lt"/>
              <a:buAutoNum type="arabicParenR"/>
            </a:pPr>
            <a:r>
              <a:rPr lang="en-GB" sz="1400" b="1" dirty="0">
                <a:solidFill>
                  <a:srgbClr val="121212"/>
                </a:solidFill>
                <a:latin typeface="HK Grotesk Light"/>
              </a:rPr>
              <a:t>Collaborative Problem-Solving Activities: </a:t>
            </a:r>
            <a:r>
              <a:rPr lang="en-GB" sz="1400" dirty="0">
                <a:solidFill>
                  <a:srgbClr val="121212"/>
                </a:solidFill>
                <a:latin typeface="HK Grotesk Light"/>
              </a:rPr>
              <a:t>Organize activities that require students to solve problems collaboratively. These activities encourage students to pool their knowledge and skills, fostering a deeper understanding of the subject matter.</a:t>
            </a:r>
          </a:p>
          <a:p>
            <a:pPr marL="342900" indent="-342900" algn="just">
              <a:spcBef>
                <a:spcPts val="1200"/>
              </a:spcBef>
              <a:spcAft>
                <a:spcPts val="1200"/>
              </a:spcAft>
              <a:buFont typeface="+mj-lt"/>
              <a:buAutoNum type="arabicParenR"/>
            </a:pPr>
            <a:r>
              <a:rPr lang="en-GB" sz="1400" b="1" dirty="0">
                <a:solidFill>
                  <a:srgbClr val="121212"/>
                </a:solidFill>
                <a:latin typeface="HK Grotesk Light"/>
              </a:rPr>
              <a:t>Peer Review and Feedback: </a:t>
            </a:r>
            <a:r>
              <a:rPr lang="en-GB" sz="1400" dirty="0">
                <a:solidFill>
                  <a:srgbClr val="121212"/>
                </a:solidFill>
                <a:latin typeface="HK Grotesk Light"/>
              </a:rPr>
              <a:t>Implement a structured peer review process where students critique and provide feedback on each other's work. This process helps students learn to give constructive feedback and receive it positively.</a:t>
            </a:r>
          </a:p>
          <a:p>
            <a:pPr marL="342900" indent="-342900" algn="just">
              <a:spcBef>
                <a:spcPts val="1200"/>
              </a:spcBef>
              <a:spcAft>
                <a:spcPts val="1200"/>
              </a:spcAft>
              <a:buFont typeface="+mj-lt"/>
              <a:buAutoNum type="arabicParenR"/>
            </a:pPr>
            <a:r>
              <a:rPr lang="en-GB" sz="1400" b="1" dirty="0">
                <a:solidFill>
                  <a:srgbClr val="121212"/>
                </a:solidFill>
                <a:latin typeface="HK Grotesk Light"/>
              </a:rPr>
              <a:t>Reflection Circles: </a:t>
            </a:r>
            <a:r>
              <a:rPr lang="en-GB" sz="1400" dirty="0">
                <a:solidFill>
                  <a:srgbClr val="121212"/>
                </a:solidFill>
                <a:latin typeface="HK Grotesk Light"/>
              </a:rPr>
              <a:t>Facilitate reflection circles after major assignments or projects, where students share their learning experiences, challenges, and successes. This encourages active listening and empathy among peers.</a:t>
            </a:r>
          </a:p>
        </p:txBody>
      </p:sp>
      <p:sp>
        <p:nvSpPr>
          <p:cNvPr id="8" name="Freeform 8">
            <a:extLst>
              <a:ext uri="{FF2B5EF4-FFF2-40B4-BE49-F238E27FC236}">
                <a16:creationId xmlns:a16="http://schemas.microsoft.com/office/drawing/2014/main" id="{0E38A12A-E096-A6F8-63CA-BBA23B8F7B3F}"/>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9" name="Freeform 9">
            <a:extLst>
              <a:ext uri="{FF2B5EF4-FFF2-40B4-BE49-F238E27FC236}">
                <a16:creationId xmlns:a16="http://schemas.microsoft.com/office/drawing/2014/main" id="{8BD37A3F-88E9-BF2A-1215-5692417868AA}"/>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10" name="TextBox 10">
            <a:extLst>
              <a:ext uri="{FF2B5EF4-FFF2-40B4-BE49-F238E27FC236}">
                <a16:creationId xmlns:a16="http://schemas.microsoft.com/office/drawing/2014/main" id="{AB929819-0924-AF9A-C196-FBF4C637F780}"/>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a:extLst>
              <a:ext uri="{FF2B5EF4-FFF2-40B4-BE49-F238E27FC236}">
                <a16:creationId xmlns:a16="http://schemas.microsoft.com/office/drawing/2014/main" id="{E2397D19-D048-DA18-0F39-E74BA8AD065E}"/>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4" name="TextBox 7">
            <a:extLst>
              <a:ext uri="{FF2B5EF4-FFF2-40B4-BE49-F238E27FC236}">
                <a16:creationId xmlns:a16="http://schemas.microsoft.com/office/drawing/2014/main" id="{F651125B-167A-DEB5-120A-B58CC8105B89}"/>
              </a:ext>
            </a:extLst>
          </p:cNvPr>
          <p:cNvSpPr txBox="1"/>
          <p:nvPr/>
        </p:nvSpPr>
        <p:spPr>
          <a:xfrm>
            <a:off x="10668000" y="1404599"/>
            <a:ext cx="7391400" cy="3816429"/>
          </a:xfrm>
          <a:prstGeom prst="rect">
            <a:avLst/>
          </a:prstGeom>
        </p:spPr>
        <p:txBody>
          <a:bodyPr wrap="square" lIns="0" tIns="0" rIns="0" bIns="0" rtlCol="0" anchor="t">
            <a:spAutoFit/>
          </a:bodyPr>
          <a:lstStyle/>
          <a:p>
            <a:pPr marL="342900" indent="-342900" algn="just">
              <a:spcBef>
                <a:spcPts val="1200"/>
              </a:spcBef>
              <a:spcAft>
                <a:spcPts val="1200"/>
              </a:spcAft>
              <a:buFont typeface="+mj-lt"/>
              <a:buAutoNum type="arabicParenR"/>
            </a:pPr>
            <a:r>
              <a:rPr lang="en-GB" sz="1400" b="1" dirty="0">
                <a:solidFill>
                  <a:srgbClr val="121212"/>
                </a:solidFill>
                <a:latin typeface="HK Grotesk Light"/>
              </a:rPr>
              <a:t>Interactive and Adaptive Learning Tools: </a:t>
            </a:r>
            <a:r>
              <a:rPr lang="en-GB" sz="1400" dirty="0">
                <a:solidFill>
                  <a:srgbClr val="121212"/>
                </a:solidFill>
                <a:latin typeface="HK Grotesk Light"/>
              </a:rPr>
              <a:t>Utilize interactive and adaptive learning tools that adjust to the needs of individual learners. These tools can provide personalized feedback and support, enhancing the learning experience for each student.</a:t>
            </a:r>
          </a:p>
          <a:p>
            <a:pPr marL="342900" indent="-342900" algn="just">
              <a:spcBef>
                <a:spcPts val="1200"/>
              </a:spcBef>
              <a:spcAft>
                <a:spcPts val="1200"/>
              </a:spcAft>
              <a:buFont typeface="+mj-lt"/>
              <a:buAutoNum type="arabicParenR"/>
            </a:pPr>
            <a:r>
              <a:rPr lang="en-GB" sz="1400" b="1" dirty="0">
                <a:solidFill>
                  <a:srgbClr val="121212"/>
                </a:solidFill>
                <a:latin typeface="HK Grotesk Light"/>
              </a:rPr>
              <a:t>Enhanced Understanding and Retention: </a:t>
            </a:r>
            <a:r>
              <a:rPr lang="en-GB" sz="1400" dirty="0">
                <a:solidFill>
                  <a:srgbClr val="121212"/>
                </a:solidFill>
                <a:latin typeface="HK Grotesk Light"/>
              </a:rPr>
              <a:t>Teaching and explaining concepts to peers reinforces understanding and aids in long-term retention.</a:t>
            </a:r>
          </a:p>
          <a:p>
            <a:pPr marL="342900" indent="-342900" algn="just">
              <a:spcBef>
                <a:spcPts val="1200"/>
              </a:spcBef>
              <a:spcAft>
                <a:spcPts val="1200"/>
              </a:spcAft>
              <a:buFont typeface="+mj-lt"/>
              <a:buAutoNum type="arabicParenR"/>
            </a:pPr>
            <a:r>
              <a:rPr lang="en-GB" sz="1400" b="1" dirty="0">
                <a:solidFill>
                  <a:srgbClr val="121212"/>
                </a:solidFill>
                <a:latin typeface="HK Grotesk Light"/>
              </a:rPr>
              <a:t>Development of Soft Skills: </a:t>
            </a:r>
            <a:r>
              <a:rPr lang="en-GB" sz="1400" dirty="0">
                <a:solidFill>
                  <a:srgbClr val="121212"/>
                </a:solidFill>
                <a:latin typeface="HK Grotesk Light"/>
              </a:rPr>
              <a:t>Skills such as communication, leadership, and teamwork are honed through peer-to-peer learning exchanges.</a:t>
            </a:r>
          </a:p>
          <a:p>
            <a:pPr marL="342900" indent="-342900" algn="just">
              <a:spcBef>
                <a:spcPts val="1200"/>
              </a:spcBef>
              <a:spcAft>
                <a:spcPts val="1200"/>
              </a:spcAft>
              <a:buFont typeface="+mj-lt"/>
              <a:buAutoNum type="arabicParenR"/>
            </a:pPr>
            <a:r>
              <a:rPr lang="en-GB" sz="1400" b="1" dirty="0">
                <a:solidFill>
                  <a:srgbClr val="121212"/>
                </a:solidFill>
                <a:latin typeface="HK Grotesk Light"/>
              </a:rPr>
              <a:t>Increased Engagement and Motivation: </a:t>
            </a:r>
            <a:r>
              <a:rPr lang="en-GB" sz="1400" dirty="0">
                <a:solidFill>
                  <a:srgbClr val="121212"/>
                </a:solidFill>
                <a:latin typeface="HK Grotesk Light"/>
              </a:rPr>
              <a:t>Learning from peers in a collaborative environment can increase student engagement and motivation, making the learning experience more enjoyable and effective.</a:t>
            </a:r>
          </a:p>
          <a:p>
            <a:pPr marL="342900" indent="-342900" algn="just">
              <a:spcBef>
                <a:spcPts val="1200"/>
              </a:spcBef>
              <a:spcAft>
                <a:spcPts val="1200"/>
              </a:spcAft>
              <a:buFont typeface="+mj-lt"/>
              <a:buAutoNum type="arabicParenR"/>
            </a:pPr>
            <a:r>
              <a:rPr lang="en-GB" sz="1400" b="1" dirty="0">
                <a:solidFill>
                  <a:srgbClr val="121212"/>
                </a:solidFill>
                <a:latin typeface="HK Grotesk Light"/>
              </a:rPr>
              <a:t>Diverse Perspectives: </a:t>
            </a:r>
            <a:r>
              <a:rPr lang="en-GB" sz="1400" dirty="0">
                <a:solidFill>
                  <a:srgbClr val="121212"/>
                </a:solidFill>
                <a:latin typeface="HK Grotesk Light"/>
              </a:rPr>
              <a:t>Peer-to-peer learning brings diverse perspectives to the forefront, enriching the learning experience for all involved.</a:t>
            </a:r>
          </a:p>
        </p:txBody>
      </p:sp>
      <p:sp>
        <p:nvSpPr>
          <p:cNvPr id="16" name="TextBox 15">
            <a:extLst>
              <a:ext uri="{FF2B5EF4-FFF2-40B4-BE49-F238E27FC236}">
                <a16:creationId xmlns:a16="http://schemas.microsoft.com/office/drawing/2014/main" id="{AC03E6FF-24F5-B15B-CF1C-CE31670C1A28}"/>
              </a:ext>
            </a:extLst>
          </p:cNvPr>
          <p:cNvSpPr txBox="1"/>
          <p:nvPr/>
        </p:nvSpPr>
        <p:spPr>
          <a:xfrm>
            <a:off x="10896600" y="5737212"/>
            <a:ext cx="7162800" cy="2554545"/>
          </a:xfrm>
          <a:prstGeom prst="rect">
            <a:avLst/>
          </a:prstGeom>
          <a:noFill/>
          <a:ln>
            <a:solidFill>
              <a:schemeClr val="tx1"/>
            </a:solidFill>
          </a:ln>
        </p:spPr>
        <p:txBody>
          <a:bodyPr wrap="square">
            <a:spAutoFit/>
          </a:bodyPr>
          <a:lstStyle/>
          <a:p>
            <a:pPr algn="just">
              <a:spcBef>
                <a:spcPts val="1200"/>
              </a:spcBef>
              <a:spcAft>
                <a:spcPts val="1200"/>
              </a:spcAft>
            </a:pPr>
            <a:r>
              <a:rPr lang="en-GB" sz="1400" b="1" dirty="0">
                <a:solidFill>
                  <a:srgbClr val="121212"/>
                </a:solidFill>
                <a:latin typeface="HK Grotesk Light"/>
              </a:rPr>
              <a:t>Peer-to-peer learning is a cornerstone of the flipped classroom, where students actively engage with and learn from each other. This slide outlines strategies for educators to facilitate peer-to-peer learning exchanges effectively, building upon the foundation of collaborative content creation to further enhance understanding and retention.</a:t>
            </a:r>
          </a:p>
          <a:p>
            <a:pPr algn="just">
              <a:spcBef>
                <a:spcPts val="1200"/>
              </a:spcBef>
              <a:spcAft>
                <a:spcPts val="1200"/>
              </a:spcAft>
            </a:pPr>
            <a:r>
              <a:rPr lang="en-GB" sz="1400" b="1" dirty="0">
                <a:solidFill>
                  <a:srgbClr val="121212"/>
                </a:solidFill>
                <a:latin typeface="HK Grotesk Light"/>
              </a:rPr>
              <a:t>By fostering an environment that supports and encourages peer-to-peer learning, educators can significantly enhance the educational experience, making learning more interactive, engaging, and effective for students. This approach not only leverages the collaborative content created by the students themselves but also deepens their understanding and appreciation of the material through the powerful process of teaching and learning from one another.</a:t>
            </a:r>
          </a:p>
        </p:txBody>
      </p:sp>
      <p:sp>
        <p:nvSpPr>
          <p:cNvPr id="13" name="TextBox 12">
            <a:extLst>
              <a:ext uri="{FF2B5EF4-FFF2-40B4-BE49-F238E27FC236}">
                <a16:creationId xmlns:a16="http://schemas.microsoft.com/office/drawing/2014/main" id="{3439389E-3668-077B-45C9-58E5E0E21603}"/>
              </a:ext>
            </a:extLst>
          </p:cNvPr>
          <p:cNvSpPr txBox="1"/>
          <p:nvPr/>
        </p:nvSpPr>
        <p:spPr>
          <a:xfrm>
            <a:off x="2956273" y="1357961"/>
            <a:ext cx="3581400" cy="461665"/>
          </a:xfrm>
          <a:prstGeom prst="rect">
            <a:avLst/>
          </a:prstGeom>
          <a:noFill/>
        </p:spPr>
        <p:txBody>
          <a:bodyPr wrap="square">
            <a:spAutoFit/>
          </a:bodyPr>
          <a:lstStyle/>
          <a:p>
            <a:r>
              <a:rPr lang="en-GB" sz="2400" dirty="0">
                <a:latin typeface="HK Grotesk Light" panose="020B0604020202020204" charset="0"/>
              </a:rPr>
              <a:t>Strategies for Facilitation:</a:t>
            </a:r>
          </a:p>
        </p:txBody>
      </p:sp>
      <p:sp>
        <p:nvSpPr>
          <p:cNvPr id="15" name="TextBox 14">
            <a:extLst>
              <a:ext uri="{FF2B5EF4-FFF2-40B4-BE49-F238E27FC236}">
                <a16:creationId xmlns:a16="http://schemas.microsoft.com/office/drawing/2014/main" id="{7D4A44BE-8EC2-0BA9-8EE4-CE9ED7A787ED}"/>
              </a:ext>
            </a:extLst>
          </p:cNvPr>
          <p:cNvSpPr txBox="1"/>
          <p:nvPr/>
        </p:nvSpPr>
        <p:spPr>
          <a:xfrm>
            <a:off x="10668000" y="529301"/>
            <a:ext cx="4876800" cy="461665"/>
          </a:xfrm>
          <a:prstGeom prst="rect">
            <a:avLst/>
          </a:prstGeom>
          <a:noFill/>
        </p:spPr>
        <p:txBody>
          <a:bodyPr wrap="square">
            <a:spAutoFit/>
          </a:bodyPr>
          <a:lstStyle/>
          <a:p>
            <a:r>
              <a:rPr lang="en-GB" sz="2400" dirty="0">
                <a:latin typeface="HK Grotesk Light" panose="020B0604020202020204" charset="0"/>
              </a:rPr>
              <a:t>Benefits of Peer-to-Peer Learning:</a:t>
            </a:r>
          </a:p>
        </p:txBody>
      </p:sp>
    </p:spTree>
    <p:extLst>
      <p:ext uri="{BB962C8B-B14F-4D97-AF65-F5344CB8AC3E}">
        <p14:creationId xmlns:p14="http://schemas.microsoft.com/office/powerpoint/2010/main" val="5894060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2928</TotalTime>
  <Words>4710</Words>
  <Application>Microsoft Office PowerPoint</Application>
  <PresentationFormat>Custom</PresentationFormat>
  <Paragraphs>184</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Söhne</vt:lpstr>
      <vt:lpstr>HK Grotesk Bold</vt:lpstr>
      <vt:lpstr>HK Grotesk Light</vt:lpstr>
      <vt:lpstr>HK Grotesk</vt:lpstr>
      <vt:lpstr>Calibri</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CollaboratiVET-Modules_Content Development Template</dc:title>
  <dc:creator>Anthony Carty</dc:creator>
  <cp:lastModifiedBy>Anthony Carty</cp:lastModifiedBy>
  <cp:revision>3</cp:revision>
  <dcterms:created xsi:type="dcterms:W3CDTF">2006-08-16T00:00:00Z</dcterms:created>
  <dcterms:modified xsi:type="dcterms:W3CDTF">2024-03-07T15:28:32Z</dcterms:modified>
  <dc:identifier>DAF3h6kuNAo</dc:identifier>
</cp:coreProperties>
</file>