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1" r:id="rId6"/>
    <p:sldId id="262" r:id="rId7"/>
    <p:sldId id="266" r:id="rId8"/>
    <p:sldId id="267" r:id="rId9"/>
    <p:sldId id="264" r:id="rId10"/>
  </p:sldIdLst>
  <p:sldSz cx="18288000" cy="10287000"/>
  <p:notesSz cx="6858000" cy="9144000"/>
  <p:embeddedFontLst>
    <p:embeddedFont>
      <p:font typeface="HK Grotesk" panose="020B0604020202020204" charset="0"/>
      <p:regular r:id="rId11"/>
    </p:embeddedFont>
    <p:embeddedFont>
      <p:font typeface="HK Grotesk Bold" panose="020B0604020202020204" charset="0"/>
      <p:regular r:id="rId12"/>
    </p:embeddedFont>
    <p:embeddedFont>
      <p:font typeface="HK Grotesk Light" panose="020B0604020202020204" charset="0"/>
      <p:regular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18" autoAdjust="0"/>
    <p:restoredTop sz="94622" autoAdjust="0"/>
  </p:normalViewPr>
  <p:slideViewPr>
    <p:cSldViewPr>
      <p:cViewPr>
        <p:scale>
          <a:sx n="70" d="100"/>
          <a:sy n="70" d="100"/>
        </p:scale>
        <p:origin x="115" y="-4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y Carty" userId="1cb74469-59da-4b05-89e0-78ea703ca208" providerId="ADAL" clId="{736D9D51-930F-4ADE-9243-8F35B0E19087}"/>
    <pc:docChg chg="modSld">
      <pc:chgData name="Anthony Carty" userId="1cb74469-59da-4b05-89e0-78ea703ca208" providerId="ADAL" clId="{736D9D51-930F-4ADE-9243-8F35B0E19087}" dt="2024-03-07T15:12:20.604" v="60" actId="20577"/>
      <pc:docMkLst>
        <pc:docMk/>
      </pc:docMkLst>
      <pc:sldChg chg="modSp mod">
        <pc:chgData name="Anthony Carty" userId="1cb74469-59da-4b05-89e0-78ea703ca208" providerId="ADAL" clId="{736D9D51-930F-4ADE-9243-8F35B0E19087}" dt="2024-03-07T15:01:24.874" v="11" actId="20577"/>
        <pc:sldMkLst>
          <pc:docMk/>
          <pc:sldMk cId="0" sldId="258"/>
        </pc:sldMkLst>
        <pc:spChg chg="mod">
          <ac:chgData name="Anthony Carty" userId="1cb74469-59da-4b05-89e0-78ea703ca208" providerId="ADAL" clId="{736D9D51-930F-4ADE-9243-8F35B0E19087}" dt="2024-03-07T15:00:33.462" v="5" actId="1076"/>
          <ac:spMkLst>
            <pc:docMk/>
            <pc:sldMk cId="0" sldId="258"/>
            <ac:spMk id="7" creationId="{00000000-0000-0000-0000-000000000000}"/>
          </ac:spMkLst>
        </pc:spChg>
        <pc:spChg chg="mod">
          <ac:chgData name="Anthony Carty" userId="1cb74469-59da-4b05-89e0-78ea703ca208" providerId="ADAL" clId="{736D9D51-930F-4ADE-9243-8F35B0E19087}" dt="2024-03-07T15:00:41.764" v="7" actId="1076"/>
          <ac:spMkLst>
            <pc:docMk/>
            <pc:sldMk cId="0" sldId="258"/>
            <ac:spMk id="8" creationId="{00000000-0000-0000-0000-000000000000}"/>
          </ac:spMkLst>
        </pc:spChg>
        <pc:spChg chg="mod">
          <ac:chgData name="Anthony Carty" userId="1cb74469-59da-4b05-89e0-78ea703ca208" providerId="ADAL" clId="{736D9D51-930F-4ADE-9243-8F35B0E19087}" dt="2024-03-07T15:00:11.497" v="2" actId="1076"/>
          <ac:spMkLst>
            <pc:docMk/>
            <pc:sldMk cId="0" sldId="258"/>
            <ac:spMk id="18" creationId="{4D5C2A2E-F7D5-205E-1EF3-77270955D7EA}"/>
          </ac:spMkLst>
        </pc:spChg>
        <pc:spChg chg="mod">
          <ac:chgData name="Anthony Carty" userId="1cb74469-59da-4b05-89e0-78ea703ca208" providerId="ADAL" clId="{736D9D51-930F-4ADE-9243-8F35B0E19087}" dt="2024-03-07T15:01:13.985" v="10" actId="20577"/>
          <ac:spMkLst>
            <pc:docMk/>
            <pc:sldMk cId="0" sldId="258"/>
            <ac:spMk id="22" creationId="{D87561DB-46F3-F08A-C62E-8E77E4748AE4}"/>
          </ac:spMkLst>
        </pc:spChg>
        <pc:spChg chg="mod">
          <ac:chgData name="Anthony Carty" userId="1cb74469-59da-4b05-89e0-78ea703ca208" providerId="ADAL" clId="{736D9D51-930F-4ADE-9243-8F35B0E19087}" dt="2024-03-07T15:01:24.874" v="11" actId="20577"/>
          <ac:spMkLst>
            <pc:docMk/>
            <pc:sldMk cId="0" sldId="258"/>
            <ac:spMk id="24" creationId="{26FC8CAA-615A-9EDB-A3C7-B8CAC7A0CF47}"/>
          </ac:spMkLst>
        </pc:spChg>
      </pc:sldChg>
      <pc:sldChg chg="modSp mod">
        <pc:chgData name="Anthony Carty" userId="1cb74469-59da-4b05-89e0-78ea703ca208" providerId="ADAL" clId="{736D9D51-930F-4ADE-9243-8F35B0E19087}" dt="2024-03-07T15:02:40.107" v="18" actId="20577"/>
        <pc:sldMkLst>
          <pc:docMk/>
          <pc:sldMk cId="0" sldId="259"/>
        </pc:sldMkLst>
        <pc:spChg chg="mod">
          <ac:chgData name="Anthony Carty" userId="1cb74469-59da-4b05-89e0-78ea703ca208" providerId="ADAL" clId="{736D9D51-930F-4ADE-9243-8F35B0E19087}" dt="2024-03-07T15:02:40.107" v="18" actId="20577"/>
          <ac:spMkLst>
            <pc:docMk/>
            <pc:sldMk cId="0" sldId="259"/>
            <ac:spMk id="11" creationId="{00000000-0000-0000-0000-000000000000}"/>
          </ac:spMkLst>
        </pc:spChg>
        <pc:spChg chg="mod">
          <ac:chgData name="Anthony Carty" userId="1cb74469-59da-4b05-89e0-78ea703ca208" providerId="ADAL" clId="{736D9D51-930F-4ADE-9243-8F35B0E19087}" dt="2024-03-07T15:02:08.346" v="15" actId="123"/>
          <ac:spMkLst>
            <pc:docMk/>
            <pc:sldMk cId="0" sldId="259"/>
            <ac:spMk id="12" creationId="{00000000-0000-0000-0000-000000000000}"/>
          </ac:spMkLst>
        </pc:spChg>
        <pc:spChg chg="mod">
          <ac:chgData name="Anthony Carty" userId="1cb74469-59da-4b05-89e0-78ea703ca208" providerId="ADAL" clId="{736D9D51-930F-4ADE-9243-8F35B0E19087}" dt="2024-03-07T15:02:30.862" v="16" actId="20577"/>
          <ac:spMkLst>
            <pc:docMk/>
            <pc:sldMk cId="0" sldId="259"/>
            <ac:spMk id="17" creationId="{4C376690-911A-6821-227F-CA94622CF639}"/>
          </ac:spMkLst>
        </pc:spChg>
      </pc:sldChg>
      <pc:sldChg chg="modSp mod">
        <pc:chgData name="Anthony Carty" userId="1cb74469-59da-4b05-89e0-78ea703ca208" providerId="ADAL" clId="{736D9D51-930F-4ADE-9243-8F35B0E19087}" dt="2024-03-07T15:05:14.407" v="32" actId="1076"/>
        <pc:sldMkLst>
          <pc:docMk/>
          <pc:sldMk cId="0" sldId="261"/>
        </pc:sldMkLst>
        <pc:spChg chg="mod">
          <ac:chgData name="Anthony Carty" userId="1cb74469-59da-4b05-89e0-78ea703ca208" providerId="ADAL" clId="{736D9D51-930F-4ADE-9243-8F35B0E19087}" dt="2024-03-07T15:04:19.263" v="27" actId="1076"/>
          <ac:spMkLst>
            <pc:docMk/>
            <pc:sldMk cId="0" sldId="261"/>
            <ac:spMk id="8" creationId="{00000000-0000-0000-0000-000000000000}"/>
          </ac:spMkLst>
        </pc:spChg>
        <pc:spChg chg="mod">
          <ac:chgData name="Anthony Carty" userId="1cb74469-59da-4b05-89e0-78ea703ca208" providerId="ADAL" clId="{736D9D51-930F-4ADE-9243-8F35B0E19087}" dt="2024-03-07T15:05:14.407" v="32" actId="1076"/>
          <ac:spMkLst>
            <pc:docMk/>
            <pc:sldMk cId="0" sldId="261"/>
            <ac:spMk id="14" creationId="{8A1F9936-CE3D-C381-18D9-428738582A70}"/>
          </ac:spMkLst>
        </pc:spChg>
      </pc:sldChg>
      <pc:sldChg chg="modSp mod">
        <pc:chgData name="Anthony Carty" userId="1cb74469-59da-4b05-89e0-78ea703ca208" providerId="ADAL" clId="{736D9D51-930F-4ADE-9243-8F35B0E19087}" dt="2024-03-07T15:09:33.524" v="43" actId="20577"/>
        <pc:sldMkLst>
          <pc:docMk/>
          <pc:sldMk cId="0" sldId="262"/>
        </pc:sldMkLst>
        <pc:spChg chg="mod">
          <ac:chgData name="Anthony Carty" userId="1cb74469-59da-4b05-89e0-78ea703ca208" providerId="ADAL" clId="{736D9D51-930F-4ADE-9243-8F35B0E19087}" dt="2024-03-07T15:09:33.524" v="43" actId="20577"/>
          <ac:spMkLst>
            <pc:docMk/>
            <pc:sldMk cId="0" sldId="262"/>
            <ac:spMk id="7" creationId="{00000000-0000-0000-0000-000000000000}"/>
          </ac:spMkLst>
        </pc:spChg>
      </pc:sldChg>
      <pc:sldChg chg="modSp mod">
        <pc:chgData name="Anthony Carty" userId="1cb74469-59da-4b05-89e0-78ea703ca208" providerId="ADAL" clId="{736D9D51-930F-4ADE-9243-8F35B0E19087}" dt="2024-03-07T15:12:20.604" v="60" actId="20577"/>
        <pc:sldMkLst>
          <pc:docMk/>
          <pc:sldMk cId="1269330229" sldId="266"/>
        </pc:sldMkLst>
        <pc:spChg chg="mod">
          <ac:chgData name="Anthony Carty" userId="1cb74469-59da-4b05-89e0-78ea703ca208" providerId="ADAL" clId="{736D9D51-930F-4ADE-9243-8F35B0E19087}" dt="2024-03-07T15:12:04.727" v="57" actId="123"/>
          <ac:spMkLst>
            <pc:docMk/>
            <pc:sldMk cId="1269330229" sldId="266"/>
            <ac:spMk id="15" creationId="{B471A893-B5DE-98AF-D835-747DF3EC9059}"/>
          </ac:spMkLst>
        </pc:spChg>
        <pc:spChg chg="mod">
          <ac:chgData name="Anthony Carty" userId="1cb74469-59da-4b05-89e0-78ea703ca208" providerId="ADAL" clId="{736D9D51-930F-4ADE-9243-8F35B0E19087}" dt="2024-03-07T15:12:20.604" v="60" actId="20577"/>
          <ac:spMkLst>
            <pc:docMk/>
            <pc:sldMk cId="1269330229" sldId="266"/>
            <ac:spMk id="16" creationId="{2B8D3E9B-2E4D-8E8B-75FE-EC62642D2F18}"/>
          </ac:spMkLst>
        </pc:spChg>
        <pc:spChg chg="mod">
          <ac:chgData name="Anthony Carty" userId="1cb74469-59da-4b05-89e0-78ea703ca208" providerId="ADAL" clId="{736D9D51-930F-4ADE-9243-8F35B0E19087}" dt="2024-03-07T15:12:09.358" v="58" actId="123"/>
          <ac:spMkLst>
            <pc:docMk/>
            <pc:sldMk cId="1269330229" sldId="266"/>
            <ac:spMk id="17" creationId="{3F5D394D-58F5-A245-3A70-CF2BE17A320B}"/>
          </ac:spMkLst>
        </pc:spChg>
        <pc:spChg chg="mod">
          <ac:chgData name="Anthony Carty" userId="1cb74469-59da-4b05-89e0-78ea703ca208" providerId="ADAL" clId="{736D9D51-930F-4ADE-9243-8F35B0E19087}" dt="2024-03-07T15:11:43.535" v="53" actId="1076"/>
          <ac:spMkLst>
            <pc:docMk/>
            <pc:sldMk cId="1269330229" sldId="266"/>
            <ac:spMk id="21" creationId="{BF8B4D29-E81D-F0C4-7EE1-BCCD3EF8B67F}"/>
          </ac:spMkLst>
        </pc:spChg>
      </pc:sldChg>
    </pc:docChg>
  </pc:docChgLst>
  <pc:docChgLst>
    <pc:chgData name="Anthony Carty" userId="1cb74469-59da-4b05-89e0-78ea703ca208" providerId="ADAL" clId="{BC2E4DBA-9A83-4A8F-8391-A0F2639F39D5}"/>
    <pc:docChg chg="custSel delSld modSld">
      <pc:chgData name="Anthony Carty" userId="1cb74469-59da-4b05-89e0-78ea703ca208" providerId="ADAL" clId="{BC2E4DBA-9A83-4A8F-8391-A0F2639F39D5}" dt="2024-03-07T12:22:54.174" v="240" actId="3064"/>
      <pc:docMkLst>
        <pc:docMk/>
      </pc:docMkLst>
      <pc:sldChg chg="modSp mod">
        <pc:chgData name="Anthony Carty" userId="1cb74469-59da-4b05-89e0-78ea703ca208" providerId="ADAL" clId="{BC2E4DBA-9A83-4A8F-8391-A0F2639F39D5}" dt="2024-03-07T12:11:15.722" v="176" actId="1076"/>
        <pc:sldMkLst>
          <pc:docMk/>
          <pc:sldMk cId="0" sldId="257"/>
        </pc:sldMkLst>
        <pc:spChg chg="mod">
          <ac:chgData name="Anthony Carty" userId="1cb74469-59da-4b05-89e0-78ea703ca208" providerId="ADAL" clId="{BC2E4DBA-9A83-4A8F-8391-A0F2639F39D5}" dt="2024-03-07T12:11:15.722" v="176" actId="1076"/>
          <ac:spMkLst>
            <pc:docMk/>
            <pc:sldMk cId="0" sldId="257"/>
            <ac:spMk id="3" creationId="{00000000-0000-0000-0000-000000000000}"/>
          </ac:spMkLst>
        </pc:spChg>
      </pc:sldChg>
      <pc:sldChg chg="addSp modSp mod">
        <pc:chgData name="Anthony Carty" userId="1cb74469-59da-4b05-89e0-78ea703ca208" providerId="ADAL" clId="{BC2E4DBA-9A83-4A8F-8391-A0F2639F39D5}" dt="2024-03-07T09:52:16.329" v="38" actId="1036"/>
        <pc:sldMkLst>
          <pc:docMk/>
          <pc:sldMk cId="0" sldId="258"/>
        </pc:sldMkLst>
        <pc:spChg chg="add mod ord">
          <ac:chgData name="Anthony Carty" userId="1cb74469-59da-4b05-89e0-78ea703ca208" providerId="ADAL" clId="{BC2E4DBA-9A83-4A8F-8391-A0F2639F39D5}" dt="2024-03-07T09:52:16.329" v="38" actId="1036"/>
          <ac:spMkLst>
            <pc:docMk/>
            <pc:sldMk cId="0" sldId="258"/>
            <ac:spMk id="5" creationId="{F1CC28AF-51E8-10EE-54E0-814A1AD42039}"/>
          </ac:spMkLst>
        </pc:spChg>
        <pc:spChg chg="add mod ord">
          <ac:chgData name="Anthony Carty" userId="1cb74469-59da-4b05-89e0-78ea703ca208" providerId="ADAL" clId="{BC2E4DBA-9A83-4A8F-8391-A0F2639F39D5}" dt="2024-03-07T09:52:16.329" v="38" actId="1036"/>
          <ac:spMkLst>
            <pc:docMk/>
            <pc:sldMk cId="0" sldId="258"/>
            <ac:spMk id="6" creationId="{439B4E42-274F-215F-E2A7-5E8D2B15D0F6}"/>
          </ac:spMkLst>
        </pc:spChg>
        <pc:spChg chg="mod">
          <ac:chgData name="Anthony Carty" userId="1cb74469-59da-4b05-89e0-78ea703ca208" providerId="ADAL" clId="{BC2E4DBA-9A83-4A8F-8391-A0F2639F39D5}" dt="2024-03-07T09:52:16.329" v="38" actId="1036"/>
          <ac:spMkLst>
            <pc:docMk/>
            <pc:sldMk cId="0" sldId="258"/>
            <ac:spMk id="7" creationId="{00000000-0000-0000-0000-000000000000}"/>
          </ac:spMkLst>
        </pc:spChg>
        <pc:spChg chg="mod">
          <ac:chgData name="Anthony Carty" userId="1cb74469-59da-4b05-89e0-78ea703ca208" providerId="ADAL" clId="{BC2E4DBA-9A83-4A8F-8391-A0F2639F39D5}" dt="2024-03-07T09:52:16.329" v="38" actId="1036"/>
          <ac:spMkLst>
            <pc:docMk/>
            <pc:sldMk cId="0" sldId="258"/>
            <ac:spMk id="8" creationId="{00000000-0000-0000-0000-000000000000}"/>
          </ac:spMkLst>
        </pc:spChg>
        <pc:spChg chg="add mod ord">
          <ac:chgData name="Anthony Carty" userId="1cb74469-59da-4b05-89e0-78ea703ca208" providerId="ADAL" clId="{BC2E4DBA-9A83-4A8F-8391-A0F2639F39D5}" dt="2024-03-07T09:52:16.329" v="38" actId="1036"/>
          <ac:spMkLst>
            <pc:docMk/>
            <pc:sldMk cId="0" sldId="258"/>
            <ac:spMk id="15" creationId="{E5772090-9B29-3DA4-DB8A-D01AA35724F9}"/>
          </ac:spMkLst>
        </pc:spChg>
        <pc:spChg chg="mod">
          <ac:chgData name="Anthony Carty" userId="1cb74469-59da-4b05-89e0-78ea703ca208" providerId="ADAL" clId="{BC2E4DBA-9A83-4A8F-8391-A0F2639F39D5}" dt="2024-03-07T09:52:16.329" v="38" actId="1036"/>
          <ac:spMkLst>
            <pc:docMk/>
            <pc:sldMk cId="0" sldId="258"/>
            <ac:spMk id="16" creationId="{B16F5E03-00D2-26E5-7BA2-63E12038ABCF}"/>
          </ac:spMkLst>
        </pc:spChg>
        <pc:spChg chg="mod">
          <ac:chgData name="Anthony Carty" userId="1cb74469-59da-4b05-89e0-78ea703ca208" providerId="ADAL" clId="{BC2E4DBA-9A83-4A8F-8391-A0F2639F39D5}" dt="2024-03-07T09:52:16.329" v="38" actId="1036"/>
          <ac:spMkLst>
            <pc:docMk/>
            <pc:sldMk cId="0" sldId="258"/>
            <ac:spMk id="18" creationId="{4D5C2A2E-F7D5-205E-1EF3-77270955D7EA}"/>
          </ac:spMkLst>
        </pc:spChg>
        <pc:spChg chg="mod">
          <ac:chgData name="Anthony Carty" userId="1cb74469-59da-4b05-89e0-78ea703ca208" providerId="ADAL" clId="{BC2E4DBA-9A83-4A8F-8391-A0F2639F39D5}" dt="2024-03-07T09:52:16.329" v="38" actId="1036"/>
          <ac:spMkLst>
            <pc:docMk/>
            <pc:sldMk cId="0" sldId="258"/>
            <ac:spMk id="22" creationId="{D87561DB-46F3-F08A-C62E-8E77E4748AE4}"/>
          </ac:spMkLst>
        </pc:spChg>
        <pc:spChg chg="mod">
          <ac:chgData name="Anthony Carty" userId="1cb74469-59da-4b05-89e0-78ea703ca208" providerId="ADAL" clId="{BC2E4DBA-9A83-4A8F-8391-A0F2639F39D5}" dt="2024-03-07T09:52:16.329" v="38" actId="1036"/>
          <ac:spMkLst>
            <pc:docMk/>
            <pc:sldMk cId="0" sldId="258"/>
            <ac:spMk id="24" creationId="{26FC8CAA-615A-9EDB-A3C7-B8CAC7A0CF47}"/>
          </ac:spMkLst>
        </pc:spChg>
      </pc:sldChg>
      <pc:sldChg chg="addSp modSp mod">
        <pc:chgData name="Anthony Carty" userId="1cb74469-59da-4b05-89e0-78ea703ca208" providerId="ADAL" clId="{BC2E4DBA-9A83-4A8F-8391-A0F2639F39D5}" dt="2024-03-07T09:57:25.076" v="76" actId="2085"/>
        <pc:sldMkLst>
          <pc:docMk/>
          <pc:sldMk cId="0" sldId="259"/>
        </pc:sldMkLst>
        <pc:spChg chg="mod">
          <ac:chgData name="Anthony Carty" userId="1cb74469-59da-4b05-89e0-78ea703ca208" providerId="ADAL" clId="{BC2E4DBA-9A83-4A8F-8391-A0F2639F39D5}" dt="2024-03-07T09:53:38.712" v="43"/>
          <ac:spMkLst>
            <pc:docMk/>
            <pc:sldMk cId="0" sldId="259"/>
            <ac:spMk id="11" creationId="{00000000-0000-0000-0000-000000000000}"/>
          </ac:spMkLst>
        </pc:spChg>
        <pc:spChg chg="mod">
          <ac:chgData name="Anthony Carty" userId="1cb74469-59da-4b05-89e0-78ea703ca208" providerId="ADAL" clId="{BC2E4DBA-9A83-4A8F-8391-A0F2639F39D5}" dt="2024-03-07T09:57:25.076" v="76" actId="2085"/>
          <ac:spMkLst>
            <pc:docMk/>
            <pc:sldMk cId="0" sldId="259"/>
            <ac:spMk id="12" creationId="{00000000-0000-0000-0000-000000000000}"/>
          </ac:spMkLst>
        </pc:spChg>
        <pc:spChg chg="add mod">
          <ac:chgData name="Anthony Carty" userId="1cb74469-59da-4b05-89e0-78ea703ca208" providerId="ADAL" clId="{BC2E4DBA-9A83-4A8F-8391-A0F2639F39D5}" dt="2024-03-07T09:57:14.738" v="75" actId="123"/>
          <ac:spMkLst>
            <pc:docMk/>
            <pc:sldMk cId="0" sldId="259"/>
            <ac:spMk id="17" creationId="{4C376690-911A-6821-227F-CA94622CF639}"/>
          </ac:spMkLst>
        </pc:spChg>
      </pc:sldChg>
      <pc:sldChg chg="del">
        <pc:chgData name="Anthony Carty" userId="1cb74469-59da-4b05-89e0-78ea703ca208" providerId="ADAL" clId="{BC2E4DBA-9A83-4A8F-8391-A0F2639F39D5}" dt="2024-03-07T10:09:20.516" v="173" actId="2696"/>
        <pc:sldMkLst>
          <pc:docMk/>
          <pc:sldMk cId="0" sldId="260"/>
        </pc:sldMkLst>
      </pc:sldChg>
      <pc:sldChg chg="addSp modSp mod">
        <pc:chgData name="Anthony Carty" userId="1cb74469-59da-4b05-89e0-78ea703ca208" providerId="ADAL" clId="{BC2E4DBA-9A83-4A8F-8391-A0F2639F39D5}" dt="2024-03-07T09:59:15.453" v="89" actId="208"/>
        <pc:sldMkLst>
          <pc:docMk/>
          <pc:sldMk cId="0" sldId="261"/>
        </pc:sldMkLst>
        <pc:spChg chg="mod">
          <ac:chgData name="Anthony Carty" userId="1cb74469-59da-4b05-89e0-78ea703ca208" providerId="ADAL" clId="{BC2E4DBA-9A83-4A8F-8391-A0F2639F39D5}" dt="2024-03-07T09:58:25.525" v="82" actId="2711"/>
          <ac:spMkLst>
            <pc:docMk/>
            <pc:sldMk cId="0" sldId="261"/>
            <ac:spMk id="2" creationId="{00000000-0000-0000-0000-000000000000}"/>
          </ac:spMkLst>
        </pc:spChg>
        <pc:spChg chg="mod">
          <ac:chgData name="Anthony Carty" userId="1cb74469-59da-4b05-89e0-78ea703ca208" providerId="ADAL" clId="{BC2E4DBA-9A83-4A8F-8391-A0F2639F39D5}" dt="2024-03-07T09:57:51.068" v="77" actId="1076"/>
          <ac:spMkLst>
            <pc:docMk/>
            <pc:sldMk cId="0" sldId="261"/>
            <ac:spMk id="8" creationId="{00000000-0000-0000-0000-000000000000}"/>
          </ac:spMkLst>
        </pc:spChg>
        <pc:spChg chg="add mod">
          <ac:chgData name="Anthony Carty" userId="1cb74469-59da-4b05-89e0-78ea703ca208" providerId="ADAL" clId="{BC2E4DBA-9A83-4A8F-8391-A0F2639F39D5}" dt="2024-03-07T09:59:15.453" v="89" actId="208"/>
          <ac:spMkLst>
            <pc:docMk/>
            <pc:sldMk cId="0" sldId="261"/>
            <ac:spMk id="14" creationId="{8A1F9936-CE3D-C381-18D9-428738582A70}"/>
          </ac:spMkLst>
        </pc:spChg>
      </pc:sldChg>
      <pc:sldChg chg="del">
        <pc:chgData name="Anthony Carty" userId="1cb74469-59da-4b05-89e0-78ea703ca208" providerId="ADAL" clId="{BC2E4DBA-9A83-4A8F-8391-A0F2639F39D5}" dt="2024-03-07T10:09:23.250" v="174" actId="2696"/>
        <pc:sldMkLst>
          <pc:docMk/>
          <pc:sldMk cId="0" sldId="263"/>
        </pc:sldMkLst>
      </pc:sldChg>
      <pc:sldChg chg="del">
        <pc:chgData name="Anthony Carty" userId="1cb74469-59da-4b05-89e0-78ea703ca208" providerId="ADAL" clId="{BC2E4DBA-9A83-4A8F-8391-A0F2639F39D5}" dt="2024-03-07T10:09:27.670" v="175" actId="2696"/>
        <pc:sldMkLst>
          <pc:docMk/>
          <pc:sldMk cId="0" sldId="265"/>
        </pc:sldMkLst>
      </pc:sldChg>
      <pc:sldChg chg="delSp mod">
        <pc:chgData name="Anthony Carty" userId="1cb74469-59da-4b05-89e0-78ea703ca208" providerId="ADAL" clId="{BC2E4DBA-9A83-4A8F-8391-A0F2639F39D5}" dt="2024-03-07T09:59:52.804" v="92" actId="478"/>
        <pc:sldMkLst>
          <pc:docMk/>
          <pc:sldMk cId="1269330229" sldId="266"/>
        </pc:sldMkLst>
        <pc:spChg chg="del">
          <ac:chgData name="Anthony Carty" userId="1cb74469-59da-4b05-89e0-78ea703ca208" providerId="ADAL" clId="{BC2E4DBA-9A83-4A8F-8391-A0F2639F39D5}" dt="2024-03-07T09:59:52.804" v="92" actId="478"/>
          <ac:spMkLst>
            <pc:docMk/>
            <pc:sldMk cId="1269330229" sldId="266"/>
            <ac:spMk id="7" creationId="{BCD10D6E-6B41-93BA-C532-4CAEE76B1B76}"/>
          </ac:spMkLst>
        </pc:spChg>
        <pc:spChg chg="del">
          <ac:chgData name="Anthony Carty" userId="1cb74469-59da-4b05-89e0-78ea703ca208" providerId="ADAL" clId="{BC2E4DBA-9A83-4A8F-8391-A0F2639F39D5}" dt="2024-03-07T09:59:48.632" v="90" actId="478"/>
          <ac:spMkLst>
            <pc:docMk/>
            <pc:sldMk cId="1269330229" sldId="266"/>
            <ac:spMk id="8" creationId="{34E904BE-7E98-A19C-B9BE-7443391CDD23}"/>
          </ac:spMkLst>
        </pc:spChg>
        <pc:spChg chg="del">
          <ac:chgData name="Anthony Carty" userId="1cb74469-59da-4b05-89e0-78ea703ca208" providerId="ADAL" clId="{BC2E4DBA-9A83-4A8F-8391-A0F2639F39D5}" dt="2024-03-07T09:59:50.795" v="91" actId="478"/>
          <ac:spMkLst>
            <pc:docMk/>
            <pc:sldMk cId="1269330229" sldId="266"/>
            <ac:spMk id="18" creationId="{4976399D-9B39-1483-811E-3FAFE7175489}"/>
          </ac:spMkLst>
        </pc:spChg>
      </pc:sldChg>
      <pc:sldChg chg="addSp modSp mod">
        <pc:chgData name="Anthony Carty" userId="1cb74469-59da-4b05-89e0-78ea703ca208" providerId="ADAL" clId="{BC2E4DBA-9A83-4A8F-8391-A0F2639F39D5}" dt="2024-03-07T12:22:54.174" v="240" actId="3064"/>
        <pc:sldMkLst>
          <pc:docMk/>
          <pc:sldMk cId="1465494359" sldId="267"/>
        </pc:sldMkLst>
        <pc:spChg chg="mod">
          <ac:chgData name="Anthony Carty" userId="1cb74469-59da-4b05-89e0-78ea703ca208" providerId="ADAL" clId="{BC2E4DBA-9A83-4A8F-8391-A0F2639F39D5}" dt="2024-03-07T12:21:44.624" v="221" actId="948"/>
          <ac:spMkLst>
            <pc:docMk/>
            <pc:sldMk cId="1465494359" sldId="267"/>
            <ac:spMk id="2" creationId="{619BDBDC-0373-EBF0-A891-DE04A541E0A5}"/>
          </ac:spMkLst>
        </pc:spChg>
        <pc:spChg chg="mod">
          <ac:chgData name="Anthony Carty" userId="1cb74469-59da-4b05-89e0-78ea703ca208" providerId="ADAL" clId="{BC2E4DBA-9A83-4A8F-8391-A0F2639F39D5}" dt="2024-03-07T12:21:17.665" v="218" actId="948"/>
          <ac:spMkLst>
            <pc:docMk/>
            <pc:sldMk cId="1465494359" sldId="267"/>
            <ac:spMk id="7" creationId="{EFF5934D-9DFD-081F-220B-24121CEF80D8}"/>
          </ac:spMkLst>
        </pc:spChg>
        <pc:spChg chg="add mod">
          <ac:chgData name="Anthony Carty" userId="1cb74469-59da-4b05-89e0-78ea703ca208" providerId="ADAL" clId="{BC2E4DBA-9A83-4A8F-8391-A0F2639F39D5}" dt="2024-03-07T12:22:54.174" v="240" actId="3064"/>
          <ac:spMkLst>
            <pc:docMk/>
            <pc:sldMk cId="1465494359" sldId="267"/>
            <ac:spMk id="13" creationId="{76F92BB4-D9CA-30F0-5DB4-315F3CB0BA6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3/7/2024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3/7/2024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5.svg"/><Relationship Id="rId7"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2.svg"/><Relationship Id="rId7"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0.svg"/><Relationship Id="rId4" Type="http://schemas.openxmlformats.org/officeDocument/2006/relationships/image" Target="../media/image9.png"/><Relationship Id="rId9"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3544664"/>
            <a:ext cx="9259269" cy="2954655"/>
          </a:xfrm>
          <a:prstGeom prst="rect">
            <a:avLst/>
          </a:prstGeom>
        </p:spPr>
        <p:txBody>
          <a:bodyPr lIns="0" tIns="0" rIns="0" bIns="0" rtlCol="0" anchor="t">
            <a:spAutoFit/>
          </a:bodyPr>
          <a:lstStyle/>
          <a:p>
            <a:r>
              <a:rPr lang="en-GB" sz="4000" spc="-102" dirty="0">
                <a:solidFill>
                  <a:srgbClr val="FB8709"/>
                </a:solidFill>
                <a:latin typeface="HK Grotesk Bold"/>
              </a:rPr>
              <a:t>Module 3: Designing Flipped Classroom Lessons through Collaborative Methods</a:t>
            </a:r>
          </a:p>
          <a:p>
            <a:endParaRPr lang="en-GB" sz="4000" spc="-102" dirty="0">
              <a:solidFill>
                <a:srgbClr val="FB8709"/>
              </a:solidFill>
              <a:latin typeface="HK Grotesk Bold"/>
            </a:endParaRPr>
          </a:p>
          <a:p>
            <a:r>
              <a:rPr lang="en-GB" sz="3600" spc="-87" dirty="0">
                <a:solidFill>
                  <a:srgbClr val="053249"/>
                </a:solidFill>
                <a:latin typeface="HK Grotesk Bold"/>
              </a:rPr>
              <a:t>Unit 1: Collaborative Lesson Design in a Flipped Classroom</a:t>
            </a:r>
            <a:endParaRPr lang="en-US" sz="3600" spc="-87" dirty="0">
              <a:solidFill>
                <a:srgbClr val="053249"/>
              </a:solidFill>
              <a:latin typeface="HK Grotesk Bold"/>
            </a:endParaRP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IE"/>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IE"/>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IE"/>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IE"/>
          </a:p>
        </p:txBody>
      </p:sp>
      <p:sp>
        <p:nvSpPr>
          <p:cNvPr id="9" name="TextBox 9"/>
          <p:cNvSpPr txBox="1"/>
          <p:nvPr/>
        </p:nvSpPr>
        <p:spPr>
          <a:xfrm>
            <a:off x="1028700" y="1501381"/>
            <a:ext cx="11295250" cy="1071880"/>
          </a:xfrm>
          <a:prstGeom prst="rect">
            <a:avLst/>
          </a:prstGeom>
        </p:spPr>
        <p:txBody>
          <a:bodyPr lIns="0" tIns="0" rIns="0" bIns="0" rtlCol="0" anchor="t">
            <a:spAutoFit/>
          </a:bodyPr>
          <a:lstStyle/>
          <a:p>
            <a:pPr>
              <a:lnSpc>
                <a:spcPts val="4234"/>
              </a:lnSpc>
            </a:pPr>
            <a:r>
              <a:rPr lang="en-US" sz="3499">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IE"/>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1028700" y="827483"/>
            <a:ext cx="6990285" cy="832857"/>
          </a:xfrm>
          <a:prstGeom prst="rect">
            <a:avLst/>
          </a:prstGeom>
        </p:spPr>
        <p:txBody>
          <a:bodyPr lIns="0" tIns="0" rIns="0" bIns="0" rtlCol="0" anchor="t">
            <a:spAutoFit/>
          </a:bodyPr>
          <a:lstStyle/>
          <a:p>
            <a:pPr algn="ctr">
              <a:lnSpc>
                <a:spcPts val="7699"/>
              </a:lnSpc>
            </a:pPr>
            <a:r>
              <a:rPr lang="en-US" sz="2400" spc="-69" dirty="0">
                <a:solidFill>
                  <a:srgbClr val="033C5B"/>
                </a:solidFill>
                <a:latin typeface="HK Grotesk Bold"/>
              </a:rPr>
              <a:t>Learning Objectives</a:t>
            </a:r>
          </a:p>
        </p:txBody>
      </p:sp>
      <p:sp>
        <p:nvSpPr>
          <p:cNvPr id="3" name="TextBox 3"/>
          <p:cNvSpPr txBox="1"/>
          <p:nvPr/>
        </p:nvSpPr>
        <p:spPr>
          <a:xfrm>
            <a:off x="1028699" y="3401741"/>
            <a:ext cx="6990285" cy="3483518"/>
          </a:xfrm>
          <a:prstGeom prst="rect">
            <a:avLst/>
          </a:prstGeom>
        </p:spPr>
        <p:txBody>
          <a:bodyPr lIns="0" tIns="0" rIns="0" bIns="0" rtlCol="0" anchor="t">
            <a:spAutoFit/>
          </a:bodyPr>
          <a:lstStyle/>
          <a:p>
            <a:pPr marL="604519" lvl="1" indent="-302260">
              <a:lnSpc>
                <a:spcPts val="3919"/>
              </a:lnSpc>
              <a:buFont typeface="Arial"/>
              <a:buChar char="•"/>
            </a:pPr>
            <a:r>
              <a:rPr lang="en-US" sz="2799" dirty="0">
                <a:solidFill>
                  <a:srgbClr val="121212"/>
                </a:solidFill>
                <a:latin typeface="HK Grotesk Light"/>
              </a:rPr>
              <a:t>L.O1: </a:t>
            </a:r>
            <a:r>
              <a:rPr lang="en-GB" sz="2799" dirty="0">
                <a:solidFill>
                  <a:srgbClr val="121212"/>
                </a:solidFill>
                <a:latin typeface="HK Grotesk Light"/>
              </a:rPr>
              <a:t>Upon completion of this module, the learner should be able to </a:t>
            </a:r>
            <a:r>
              <a:rPr lang="en-GB" sz="2799" b="1" dirty="0">
                <a:solidFill>
                  <a:srgbClr val="121212"/>
                </a:solidFill>
                <a:latin typeface="HK Grotesk Light"/>
              </a:rPr>
              <a:t>analyse</a:t>
            </a:r>
            <a:r>
              <a:rPr lang="en-GB" sz="2799" dirty="0">
                <a:solidFill>
                  <a:srgbClr val="121212"/>
                </a:solidFill>
                <a:latin typeface="HK Grotesk Light"/>
              </a:rPr>
              <a:t> the components of successful collaborative lesson designs in flipped classroom settings, identifying key elements that enhance student engagement and learning outcomes.</a:t>
            </a:r>
            <a:endParaRPr lang="en-US" sz="2799" dirty="0">
              <a:solidFill>
                <a:srgbClr val="121212"/>
              </a:solidFill>
              <a:latin typeface="HK Grotesk Light"/>
            </a:endParaRPr>
          </a:p>
        </p:txBody>
      </p:sp>
      <p:sp>
        <p:nvSpPr>
          <p:cNvPr id="4" name="AutoShape 4"/>
          <p:cNvSpPr/>
          <p:nvPr/>
        </p:nvSpPr>
        <p:spPr>
          <a:xfrm>
            <a:off x="9144000" y="3783991"/>
            <a:ext cx="9144000" cy="6503009"/>
          </a:xfrm>
          <a:prstGeom prst="rect">
            <a:avLst/>
          </a:prstGeom>
          <a:solidFill>
            <a:srgbClr val="FB8709"/>
          </a:solidFill>
        </p:spPr>
        <p:txBody>
          <a:bodyPr/>
          <a:lstStyle/>
          <a:p>
            <a:endParaRPr lang="en-IE"/>
          </a:p>
        </p:txBody>
      </p:sp>
      <p:sp>
        <p:nvSpPr>
          <p:cNvPr id="5" name="AutoShape 5"/>
          <p:cNvSpPr/>
          <p:nvPr/>
        </p:nvSpPr>
        <p:spPr>
          <a:xfrm>
            <a:off x="9144000" y="0"/>
            <a:ext cx="9144000" cy="5143500"/>
          </a:xfrm>
          <a:prstGeom prst="rect">
            <a:avLst/>
          </a:prstGeom>
          <a:solidFill>
            <a:srgbClr val="053249"/>
          </a:solidFill>
        </p:spPr>
        <p:txBody>
          <a:bodyPr/>
          <a:lstStyle/>
          <a:p>
            <a:endParaRPr lang="en-IE"/>
          </a:p>
        </p:txBody>
      </p:sp>
      <p:sp>
        <p:nvSpPr>
          <p:cNvPr id="6" name="Freeform 6"/>
          <p:cNvSpPr/>
          <p:nvPr/>
        </p:nvSpPr>
        <p:spPr>
          <a:xfrm rot="5400000">
            <a:off x="9144000" y="7702914"/>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7" name="Freeform 7"/>
          <p:cNvSpPr/>
          <p:nvPr/>
        </p:nvSpPr>
        <p:spPr>
          <a:xfrm rot="-5400000">
            <a:off x="15703914" y="0"/>
            <a:ext cx="2584086" cy="2584086"/>
          </a:xfrm>
          <a:custGeom>
            <a:avLst/>
            <a:gdLst/>
            <a:ahLst/>
            <a:cxnLst/>
            <a:rect l="l" t="t" r="r" b="b"/>
            <a:pathLst>
              <a:path w="2584086" h="2584086">
                <a:moveTo>
                  <a:pt x="0" y="0"/>
                </a:moveTo>
                <a:lnTo>
                  <a:pt x="2584086" y="0"/>
                </a:lnTo>
                <a:lnTo>
                  <a:pt x="2584086" y="2584086"/>
                </a:lnTo>
                <a:lnTo>
                  <a:pt x="0" y="258408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8" name="Freeform 8"/>
          <p:cNvSpPr/>
          <p:nvPr/>
        </p:nvSpPr>
        <p:spPr>
          <a:xfrm>
            <a:off x="11243339" y="2258982"/>
            <a:ext cx="4945322" cy="5769036"/>
          </a:xfrm>
          <a:custGeom>
            <a:avLst/>
            <a:gdLst/>
            <a:ahLst/>
            <a:cxnLst/>
            <a:rect l="l" t="t" r="r" b="b"/>
            <a:pathLst>
              <a:path w="4945322" h="5769036">
                <a:moveTo>
                  <a:pt x="0" y="0"/>
                </a:moveTo>
                <a:lnTo>
                  <a:pt x="4945322" y="0"/>
                </a:lnTo>
                <a:lnTo>
                  <a:pt x="4945322" y="5769036"/>
                </a:lnTo>
                <a:lnTo>
                  <a:pt x="0" y="5769036"/>
                </a:lnTo>
                <a:lnTo>
                  <a:pt x="0" y="0"/>
                </a:lnTo>
                <a:close/>
              </a:path>
            </a:pathLst>
          </a:custGeom>
          <a:blipFill>
            <a:blip r:embed="rId6"/>
            <a:stretch>
              <a:fillRect l="-37492" r="-37492"/>
            </a:stretch>
          </a:blipFill>
        </p:spPr>
        <p:txBody>
          <a:bodyPr/>
          <a:lstStyle/>
          <a:p>
            <a:endParaRPr lang="en-IE"/>
          </a:p>
        </p:txBody>
      </p:sp>
      <p:sp>
        <p:nvSpPr>
          <p:cNvPr id="9" name="Freeform 9"/>
          <p:cNvSpPr/>
          <p:nvPr/>
        </p:nvSpPr>
        <p:spPr>
          <a:xfrm>
            <a:off x="385759" y="8288550"/>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7"/>
            <a:stretch>
              <a:fillRect/>
            </a:stretch>
          </a:blipFill>
        </p:spPr>
        <p:txBody>
          <a:bodyPr/>
          <a:lstStyle/>
          <a:p>
            <a:endParaRPr lang="en-IE"/>
          </a:p>
        </p:txBody>
      </p:sp>
      <p:sp>
        <p:nvSpPr>
          <p:cNvPr id="10" name="Freeform 10"/>
          <p:cNvSpPr/>
          <p:nvPr/>
        </p:nvSpPr>
        <p:spPr>
          <a:xfrm>
            <a:off x="2874251" y="91043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8"/>
            <a:stretch>
              <a:fillRect/>
            </a:stretch>
          </a:blipFill>
        </p:spPr>
        <p:txBody>
          <a:bodyPr/>
          <a:lstStyle/>
          <a:p>
            <a:endParaRPr lang="en-I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5772090-9B29-3DA4-DB8A-D01AA35724F9}"/>
              </a:ext>
            </a:extLst>
          </p:cNvPr>
          <p:cNvSpPr/>
          <p:nvPr/>
        </p:nvSpPr>
        <p:spPr>
          <a:xfrm>
            <a:off x="10972800" y="2469278"/>
            <a:ext cx="5166876" cy="451363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ln>
                <a:solidFill>
                  <a:schemeClr val="tx1"/>
                </a:solidFill>
              </a:ln>
            </a:endParaRPr>
          </a:p>
        </p:txBody>
      </p:sp>
      <p:sp>
        <p:nvSpPr>
          <p:cNvPr id="6" name="Rectangle 5">
            <a:extLst>
              <a:ext uri="{FF2B5EF4-FFF2-40B4-BE49-F238E27FC236}">
                <a16:creationId xmlns:a16="http://schemas.microsoft.com/office/drawing/2014/main" id="{439B4E42-274F-215F-E2A7-5E8D2B15D0F6}"/>
              </a:ext>
            </a:extLst>
          </p:cNvPr>
          <p:cNvSpPr/>
          <p:nvPr/>
        </p:nvSpPr>
        <p:spPr>
          <a:xfrm>
            <a:off x="5627065" y="2459752"/>
            <a:ext cx="5166876" cy="6188948"/>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ln>
                <a:solidFill>
                  <a:schemeClr val="tx1"/>
                </a:solidFill>
              </a:ln>
            </a:endParaRPr>
          </a:p>
        </p:txBody>
      </p:sp>
      <p:sp>
        <p:nvSpPr>
          <p:cNvPr id="5" name="Rectangle 4">
            <a:extLst>
              <a:ext uri="{FF2B5EF4-FFF2-40B4-BE49-F238E27FC236}">
                <a16:creationId xmlns:a16="http://schemas.microsoft.com/office/drawing/2014/main" id="{F1CC28AF-51E8-10EE-54E0-814A1AD42039}"/>
              </a:ext>
            </a:extLst>
          </p:cNvPr>
          <p:cNvSpPr/>
          <p:nvPr/>
        </p:nvSpPr>
        <p:spPr>
          <a:xfrm>
            <a:off x="341164" y="2469277"/>
            <a:ext cx="5166876" cy="4513632"/>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ln>
                <a:solidFill>
                  <a:schemeClr val="tx1"/>
                </a:solidFill>
              </a:ln>
            </a:endParaRPr>
          </a:p>
        </p:txBody>
      </p:sp>
      <p:sp>
        <p:nvSpPr>
          <p:cNvPr id="2" name="AutoShape 2"/>
          <p:cNvSpPr/>
          <p:nvPr/>
        </p:nvSpPr>
        <p:spPr>
          <a:xfrm>
            <a:off x="17044742" y="-150232"/>
            <a:ext cx="1246758" cy="8963824"/>
          </a:xfrm>
          <a:prstGeom prst="rect">
            <a:avLst/>
          </a:prstGeom>
          <a:solidFill>
            <a:srgbClr val="FB8709"/>
          </a:solidFill>
        </p:spPr>
        <p:txBody>
          <a:bodyPr/>
          <a:lstStyle/>
          <a:p>
            <a:endParaRPr lang="en-IE"/>
          </a:p>
        </p:txBody>
      </p:sp>
      <p:grpSp>
        <p:nvGrpSpPr>
          <p:cNvPr id="3" name="Group 3"/>
          <p:cNvGrpSpPr/>
          <p:nvPr/>
        </p:nvGrpSpPr>
        <p:grpSpPr>
          <a:xfrm rot="-10800000">
            <a:off x="13961765" y="-1849"/>
            <a:ext cx="4329736" cy="4322808"/>
            <a:chOff x="0" y="0"/>
            <a:chExt cx="6350000" cy="6339840"/>
          </a:xfrm>
        </p:grpSpPr>
        <p:sp>
          <p:nvSpPr>
            <p:cNvPr id="4" name="Freeform 4"/>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TextBox 7"/>
          <p:cNvSpPr txBox="1"/>
          <p:nvPr/>
        </p:nvSpPr>
        <p:spPr>
          <a:xfrm>
            <a:off x="5808719" y="2665301"/>
            <a:ext cx="4930786" cy="438518"/>
          </a:xfrm>
          <a:prstGeom prst="rect">
            <a:avLst/>
          </a:prstGeom>
        </p:spPr>
        <p:txBody>
          <a:bodyPr wrap="square" lIns="0" tIns="0" rIns="0" bIns="0" rtlCol="0" anchor="t">
            <a:spAutoFit/>
          </a:bodyPr>
          <a:lstStyle/>
          <a:p>
            <a:pPr>
              <a:lnSpc>
                <a:spcPts val="3639"/>
              </a:lnSpc>
              <a:spcBef>
                <a:spcPct val="0"/>
              </a:spcBef>
            </a:pPr>
            <a:r>
              <a:rPr lang="en-GB" sz="2400" b="1" dirty="0">
                <a:solidFill>
                  <a:srgbClr val="121212"/>
                </a:solidFill>
                <a:latin typeface="HK Grotesk Light"/>
              </a:rPr>
              <a:t>Empowering Collaborative Learning</a:t>
            </a:r>
            <a:endParaRPr lang="en-GB" sz="2400" dirty="0">
              <a:solidFill>
                <a:srgbClr val="121212"/>
              </a:solidFill>
              <a:latin typeface="HK Grotesk Light"/>
            </a:endParaRPr>
          </a:p>
        </p:txBody>
      </p:sp>
      <p:sp>
        <p:nvSpPr>
          <p:cNvPr id="8" name="TextBox 8"/>
          <p:cNvSpPr txBox="1"/>
          <p:nvPr/>
        </p:nvSpPr>
        <p:spPr>
          <a:xfrm>
            <a:off x="12420600" y="2667771"/>
            <a:ext cx="4214091" cy="438518"/>
          </a:xfrm>
          <a:prstGeom prst="rect">
            <a:avLst/>
          </a:prstGeom>
        </p:spPr>
        <p:txBody>
          <a:bodyPr lIns="0" tIns="0" rIns="0" bIns="0" rtlCol="0" anchor="t">
            <a:spAutoFit/>
          </a:bodyPr>
          <a:lstStyle/>
          <a:p>
            <a:pPr>
              <a:lnSpc>
                <a:spcPts val="3639"/>
              </a:lnSpc>
              <a:spcBef>
                <a:spcPct val="0"/>
              </a:spcBef>
            </a:pPr>
            <a:r>
              <a:rPr lang="en-GB" sz="2400" b="1" dirty="0">
                <a:solidFill>
                  <a:srgbClr val="121212"/>
                </a:solidFill>
                <a:latin typeface="HK Grotesk Light"/>
              </a:rPr>
              <a:t>Why It Matters</a:t>
            </a:r>
            <a:endParaRPr lang="en-GB" sz="2400" dirty="0">
              <a:solidFill>
                <a:srgbClr val="121212"/>
              </a:solidFill>
              <a:latin typeface="HK Grotesk Light"/>
            </a:endParaRPr>
          </a:p>
        </p:txBody>
      </p:sp>
      <p:grpSp>
        <p:nvGrpSpPr>
          <p:cNvPr id="9" name="Group 9"/>
          <p:cNvGrpSpPr>
            <a:grpSpLocks noChangeAspect="1"/>
          </p:cNvGrpSpPr>
          <p:nvPr/>
        </p:nvGrpSpPr>
        <p:grpSpPr>
          <a:xfrm>
            <a:off x="16826047" y="607663"/>
            <a:ext cx="842075" cy="842075"/>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B16F5E03-00D2-26E5-7BA2-63E12038ABCF}"/>
              </a:ext>
            </a:extLst>
          </p:cNvPr>
          <p:cNvSpPr txBox="1"/>
          <p:nvPr/>
        </p:nvSpPr>
        <p:spPr>
          <a:xfrm>
            <a:off x="559140" y="3478859"/>
            <a:ext cx="4492811" cy="2339102"/>
          </a:xfrm>
          <a:prstGeom prst="rect">
            <a:avLst/>
          </a:prstGeom>
          <a:noFill/>
        </p:spPr>
        <p:txBody>
          <a:bodyPr wrap="square">
            <a:spAutoFit/>
          </a:bodyPr>
          <a:lstStyle/>
          <a:p>
            <a:pPr marL="285750" indent="-285750">
              <a:spcBef>
                <a:spcPts val="1200"/>
              </a:spcBef>
              <a:spcAft>
                <a:spcPts val="1200"/>
              </a:spcAft>
              <a:buFont typeface="Arial" panose="020B0604020202020204" pitchFamily="34" charset="0"/>
              <a:buChar char="•"/>
            </a:pPr>
            <a:r>
              <a:rPr lang="en-GB" sz="1800" dirty="0">
                <a:solidFill>
                  <a:srgbClr val="121212"/>
                </a:solidFill>
                <a:latin typeface="HK Grotesk Light"/>
              </a:rPr>
              <a:t>The flipped classroom inverts traditional teaching methods, delivering instruction online outside of class and moving "homework" into the classroom.</a:t>
            </a:r>
          </a:p>
          <a:p>
            <a:pPr marL="285750" indent="-285750">
              <a:spcBef>
                <a:spcPts val="1200"/>
              </a:spcBef>
              <a:spcAft>
                <a:spcPts val="1200"/>
              </a:spcAft>
              <a:buFont typeface="Arial" panose="020B0604020202020204" pitchFamily="34" charset="0"/>
              <a:buChar char="•"/>
            </a:pPr>
            <a:r>
              <a:rPr lang="en-GB" sz="1800" dirty="0">
                <a:solidFill>
                  <a:srgbClr val="121212"/>
                </a:solidFill>
                <a:latin typeface="HK Grotesk Light"/>
              </a:rPr>
              <a:t>Students first engage with new material at home, then apply concepts through collaborative activities in class.</a:t>
            </a:r>
            <a:endParaRPr lang="en-US" sz="1800" dirty="0">
              <a:solidFill>
                <a:srgbClr val="121212"/>
              </a:solidFill>
              <a:latin typeface="HK Grotesk Light"/>
            </a:endParaRPr>
          </a:p>
        </p:txBody>
      </p:sp>
      <p:sp>
        <p:nvSpPr>
          <p:cNvPr id="18" name="TextBox 17">
            <a:extLst>
              <a:ext uri="{FF2B5EF4-FFF2-40B4-BE49-F238E27FC236}">
                <a16:creationId xmlns:a16="http://schemas.microsoft.com/office/drawing/2014/main" id="{4D5C2A2E-F7D5-205E-1EF3-77270955D7EA}"/>
              </a:ext>
            </a:extLst>
          </p:cNvPr>
          <p:cNvSpPr txBox="1"/>
          <p:nvPr/>
        </p:nvSpPr>
        <p:spPr>
          <a:xfrm>
            <a:off x="944858" y="2619135"/>
            <a:ext cx="4492811" cy="530851"/>
          </a:xfrm>
          <a:prstGeom prst="rect">
            <a:avLst/>
          </a:prstGeom>
          <a:noFill/>
        </p:spPr>
        <p:txBody>
          <a:bodyPr wrap="square">
            <a:spAutoFit/>
          </a:bodyPr>
          <a:lstStyle/>
          <a:p>
            <a:pPr>
              <a:lnSpc>
                <a:spcPts val="3639"/>
              </a:lnSpc>
              <a:spcBef>
                <a:spcPct val="0"/>
              </a:spcBef>
            </a:pPr>
            <a:r>
              <a:rPr lang="en-GB" sz="2400" b="1" dirty="0">
                <a:solidFill>
                  <a:srgbClr val="121212"/>
                </a:solidFill>
                <a:latin typeface="HK Grotesk Light"/>
              </a:rPr>
              <a:t>Definition &amp; Core Concept</a:t>
            </a:r>
            <a:endParaRPr lang="en-GB" sz="2400" dirty="0">
              <a:solidFill>
                <a:srgbClr val="121212"/>
              </a:solidFill>
              <a:latin typeface="HK Grotesk Light"/>
            </a:endParaRPr>
          </a:p>
        </p:txBody>
      </p:sp>
      <p:sp>
        <p:nvSpPr>
          <p:cNvPr id="20" name="TextBox 19">
            <a:extLst>
              <a:ext uri="{FF2B5EF4-FFF2-40B4-BE49-F238E27FC236}">
                <a16:creationId xmlns:a16="http://schemas.microsoft.com/office/drawing/2014/main" id="{24CCC260-A739-CE20-1865-4DC6CCAA9544}"/>
              </a:ext>
            </a:extLst>
          </p:cNvPr>
          <p:cNvSpPr txBox="1"/>
          <p:nvPr/>
        </p:nvSpPr>
        <p:spPr>
          <a:xfrm>
            <a:off x="505114" y="598521"/>
            <a:ext cx="9144000" cy="925190"/>
          </a:xfrm>
          <a:prstGeom prst="rect">
            <a:avLst/>
          </a:prstGeom>
          <a:noFill/>
        </p:spPr>
        <p:txBody>
          <a:bodyPr wrap="square">
            <a:spAutoFit/>
          </a:bodyPr>
          <a:lstStyle/>
          <a:p>
            <a:pPr>
              <a:lnSpc>
                <a:spcPts val="7699"/>
              </a:lnSpc>
            </a:pPr>
            <a:r>
              <a:rPr lang="en-GB" sz="2400" spc="-69" dirty="0">
                <a:solidFill>
                  <a:srgbClr val="033C5B"/>
                </a:solidFill>
                <a:latin typeface="HK Grotesk Bold"/>
              </a:rPr>
              <a:t>THE FLIPPED CLASSROOM: A NEW ERA OF LEARNING</a:t>
            </a:r>
            <a:endParaRPr lang="en-US" sz="2400" spc="-69" dirty="0">
              <a:solidFill>
                <a:srgbClr val="033C5B"/>
              </a:solidFill>
              <a:latin typeface="HK Grotesk Bold"/>
            </a:endParaRPr>
          </a:p>
        </p:txBody>
      </p:sp>
      <p:sp>
        <p:nvSpPr>
          <p:cNvPr id="22" name="TextBox 21">
            <a:extLst>
              <a:ext uri="{FF2B5EF4-FFF2-40B4-BE49-F238E27FC236}">
                <a16:creationId xmlns:a16="http://schemas.microsoft.com/office/drawing/2014/main" id="{D87561DB-46F3-F08A-C62E-8E77E4748AE4}"/>
              </a:ext>
            </a:extLst>
          </p:cNvPr>
          <p:cNvSpPr txBox="1"/>
          <p:nvPr/>
        </p:nvSpPr>
        <p:spPr>
          <a:xfrm>
            <a:off x="6082143" y="3387434"/>
            <a:ext cx="4492810" cy="4862870"/>
          </a:xfrm>
          <a:prstGeom prst="rect">
            <a:avLst/>
          </a:prstGeom>
          <a:noFill/>
        </p:spPr>
        <p:txBody>
          <a:bodyPr wrap="square">
            <a:spAutoFit/>
          </a:bodyPr>
          <a:lstStyle/>
          <a:p>
            <a:pPr marL="285750" indent="-285750">
              <a:spcBef>
                <a:spcPts val="1200"/>
              </a:spcBef>
              <a:spcAft>
                <a:spcPts val="1200"/>
              </a:spcAft>
              <a:buFont typeface="Arial" panose="020B0604020202020204" pitchFamily="34" charset="0"/>
              <a:buChar char="•"/>
            </a:pPr>
            <a:r>
              <a:rPr lang="en-GB" sz="1800" b="1" dirty="0">
                <a:solidFill>
                  <a:srgbClr val="121212"/>
                </a:solidFill>
                <a:latin typeface="HK Grotesk Light"/>
              </a:rPr>
              <a:t>Active Participation</a:t>
            </a:r>
            <a:r>
              <a:rPr lang="en-GB" sz="1800" dirty="0">
                <a:solidFill>
                  <a:srgbClr val="121212"/>
                </a:solidFill>
                <a:latin typeface="HK Grotesk Light"/>
              </a:rPr>
              <a:t>: Encourages students to actively engage with material, fostering a community of learners who support each other's educational journey.</a:t>
            </a:r>
          </a:p>
          <a:p>
            <a:pPr marL="285750" indent="-285750">
              <a:spcBef>
                <a:spcPts val="1200"/>
              </a:spcBef>
              <a:spcAft>
                <a:spcPts val="1200"/>
              </a:spcAft>
              <a:buFont typeface="Arial" panose="020B0604020202020204" pitchFamily="34" charset="0"/>
              <a:buChar char="•"/>
            </a:pPr>
            <a:r>
              <a:rPr lang="en-GB" sz="1800" b="1" dirty="0">
                <a:solidFill>
                  <a:srgbClr val="121212"/>
                </a:solidFill>
                <a:latin typeface="HK Grotesk Light"/>
              </a:rPr>
              <a:t>Tailored to Every Student</a:t>
            </a:r>
            <a:r>
              <a:rPr lang="en-GB" sz="1800" dirty="0">
                <a:solidFill>
                  <a:srgbClr val="121212"/>
                </a:solidFill>
                <a:latin typeface="HK Grotesk Light"/>
              </a:rPr>
              <a:t>: Supports varied learning paces, allowing students to prepare at their own speed and spend classroom time on interactive, hands-on learning.</a:t>
            </a:r>
          </a:p>
          <a:p>
            <a:pPr marL="285750" indent="-285750">
              <a:spcBef>
                <a:spcPts val="1200"/>
              </a:spcBef>
              <a:spcAft>
                <a:spcPts val="1200"/>
              </a:spcAft>
              <a:buFont typeface="Arial" panose="020B0604020202020204" pitchFamily="34" charset="0"/>
              <a:buChar char="•"/>
            </a:pPr>
            <a:r>
              <a:rPr lang="en-GB" sz="1800" b="1" dirty="0">
                <a:solidFill>
                  <a:srgbClr val="121212"/>
                </a:solidFill>
                <a:latin typeface="HK Grotesk Light"/>
              </a:rPr>
              <a:t>Maximising In-Class Time</a:t>
            </a:r>
            <a:r>
              <a:rPr lang="en-GB" sz="1800" dirty="0">
                <a:solidFill>
                  <a:srgbClr val="121212"/>
                </a:solidFill>
                <a:latin typeface="HK Grotesk Light"/>
              </a:rPr>
              <a:t>: Frees up classroom sessions for discussions, group projects and practical exercises, making learning more dynamic and engaging.</a:t>
            </a:r>
            <a:endParaRPr lang="en-US" sz="1800" dirty="0">
              <a:solidFill>
                <a:srgbClr val="121212"/>
              </a:solidFill>
              <a:latin typeface="HK Grotesk Light"/>
            </a:endParaRPr>
          </a:p>
        </p:txBody>
      </p:sp>
      <p:sp>
        <p:nvSpPr>
          <p:cNvPr id="24" name="TextBox 23">
            <a:extLst>
              <a:ext uri="{FF2B5EF4-FFF2-40B4-BE49-F238E27FC236}">
                <a16:creationId xmlns:a16="http://schemas.microsoft.com/office/drawing/2014/main" id="{26FC8CAA-615A-9EDB-A3C7-B8CAC7A0CF47}"/>
              </a:ext>
            </a:extLst>
          </p:cNvPr>
          <p:cNvSpPr txBox="1"/>
          <p:nvPr/>
        </p:nvSpPr>
        <p:spPr>
          <a:xfrm>
            <a:off x="11302752" y="3478859"/>
            <a:ext cx="4492810" cy="2308324"/>
          </a:xfrm>
          <a:prstGeom prst="rect">
            <a:avLst/>
          </a:prstGeom>
          <a:noFill/>
        </p:spPr>
        <p:txBody>
          <a:bodyPr wrap="square">
            <a:spAutoFit/>
          </a:bodyPr>
          <a:lstStyle/>
          <a:p>
            <a:pPr>
              <a:spcBef>
                <a:spcPts val="1200"/>
              </a:spcBef>
              <a:spcAft>
                <a:spcPts val="1200"/>
              </a:spcAft>
            </a:pPr>
            <a:r>
              <a:rPr lang="en-GB" sz="1800" dirty="0">
                <a:solidFill>
                  <a:srgbClr val="121212"/>
                </a:solidFill>
                <a:latin typeface="HK Grotesk Light"/>
              </a:rPr>
              <a:t>The flipped classroom is not just a teaching method; it's a pathway to deeper understanding and greater student engagement. By integrating this approach, we cultivate a learning environment that values active participation, collaborative problem-solving and the diverse talents of every student.</a:t>
            </a:r>
            <a:endParaRPr lang="en-US" sz="1800" dirty="0">
              <a:solidFill>
                <a:srgbClr val="121212"/>
              </a:solidFill>
              <a:latin typeface="HK Grotesk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IE"/>
          </a:p>
        </p:txBody>
      </p:sp>
      <p:sp>
        <p:nvSpPr>
          <p:cNvPr id="3" name="AutoShape 3"/>
          <p:cNvSpPr/>
          <p:nvPr/>
        </p:nvSpPr>
        <p:spPr>
          <a:xfrm>
            <a:off x="-213919" y="-2717471"/>
            <a:ext cx="623379" cy="1434845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IE"/>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TextBox 11"/>
          <p:cNvSpPr txBox="1"/>
          <p:nvPr/>
        </p:nvSpPr>
        <p:spPr>
          <a:xfrm>
            <a:off x="1028700" y="1675914"/>
            <a:ext cx="14897100" cy="1477328"/>
          </a:xfrm>
          <a:prstGeom prst="rect">
            <a:avLst/>
          </a:prstGeom>
        </p:spPr>
        <p:txBody>
          <a:bodyPr wrap="square" lIns="0" tIns="0" rIns="0" bIns="0" rtlCol="0" anchor="t">
            <a:spAutoFit/>
          </a:bodyPr>
          <a:lstStyle/>
          <a:p>
            <a:r>
              <a:rPr lang="en-GB" sz="2400" spc="-87" dirty="0">
                <a:solidFill>
                  <a:srgbClr val="033C5B"/>
                </a:solidFill>
                <a:latin typeface="HK Grotesk Bold"/>
              </a:rPr>
              <a:t>Analysing Successful Collaborative Lesson Designs </a:t>
            </a:r>
            <a:r>
              <a:rPr lang="en-GB" sz="2400" spc="-87" dirty="0">
                <a:solidFill>
                  <a:srgbClr val="033C5B"/>
                </a:solidFill>
                <a:latin typeface="HK Grotesk Light" panose="020B0604020202020204" charset="0"/>
              </a:rPr>
              <a:t>involves examining various criteria to ensure they positively influence student engagement and learning outcomes. </a:t>
            </a:r>
          </a:p>
          <a:p>
            <a:endParaRPr lang="en-GB" sz="2400" spc="-87" dirty="0">
              <a:solidFill>
                <a:srgbClr val="033C5B"/>
              </a:solidFill>
              <a:latin typeface="HK Grotesk Bold"/>
            </a:endParaRPr>
          </a:p>
          <a:p>
            <a:r>
              <a:rPr lang="en-GB" sz="2400" spc="-87" dirty="0">
                <a:solidFill>
                  <a:srgbClr val="033C5B"/>
                </a:solidFill>
                <a:latin typeface="HK Grotesk Light" panose="020B0604020202020204" charset="0"/>
              </a:rPr>
              <a:t>The analysis of lesson designs can be organised into four key criteria</a:t>
            </a:r>
            <a:r>
              <a:rPr lang="en-GB" sz="2400" spc="-87" dirty="0">
                <a:solidFill>
                  <a:srgbClr val="033C5B"/>
                </a:solidFill>
                <a:latin typeface="HK Grotesk Bold"/>
              </a:rPr>
              <a:t>:</a:t>
            </a:r>
            <a:endParaRPr lang="en-US" sz="2400" spc="-87" dirty="0">
              <a:solidFill>
                <a:srgbClr val="033C5B"/>
              </a:solidFill>
              <a:latin typeface="HK Grotesk Bold"/>
            </a:endParaRPr>
          </a:p>
        </p:txBody>
      </p:sp>
      <p:sp>
        <p:nvSpPr>
          <p:cNvPr id="12" name="TextBox 12"/>
          <p:cNvSpPr txBox="1"/>
          <p:nvPr/>
        </p:nvSpPr>
        <p:spPr>
          <a:xfrm>
            <a:off x="993459" y="3480910"/>
            <a:ext cx="8724900" cy="5225680"/>
          </a:xfrm>
          <a:prstGeom prst="rect">
            <a:avLst/>
          </a:prstGeom>
          <a:ln>
            <a:noFill/>
          </a:ln>
        </p:spPr>
        <p:txBody>
          <a:bodyPr wrap="square" lIns="108000" tIns="180000" rIns="108000" bIns="180000" rtlCol="0" anchor="t">
            <a:spAutoFit/>
          </a:bodyPr>
          <a:lstStyle/>
          <a:p>
            <a:pPr marL="342900" indent="-342900" algn="just">
              <a:lnSpc>
                <a:spcPts val="1680"/>
              </a:lnSpc>
              <a:spcBef>
                <a:spcPts val="1200"/>
              </a:spcBef>
              <a:spcAft>
                <a:spcPts val="1200"/>
              </a:spcAft>
              <a:buFont typeface="+mj-lt"/>
              <a:buAutoNum type="arabicPeriod"/>
            </a:pPr>
            <a:r>
              <a:rPr lang="en-GB" b="1" dirty="0">
                <a:solidFill>
                  <a:srgbClr val="121212"/>
                </a:solidFill>
                <a:latin typeface="HK Grotesk Light"/>
              </a:rPr>
              <a:t>Objectives and Learning Outcomes: </a:t>
            </a:r>
            <a:r>
              <a:rPr lang="en-GB" dirty="0">
                <a:solidFill>
                  <a:srgbClr val="121212"/>
                </a:solidFill>
                <a:latin typeface="HK Grotesk Light"/>
              </a:rPr>
              <a:t>The lesson design must have clear, measurable objectives and learning outcomes that align with educational standards. This ensures that the lessons are purposeful and focused on specific skills or knowledge that students need to acquire.</a:t>
            </a:r>
          </a:p>
          <a:p>
            <a:pPr marL="342900" indent="-342900" algn="just">
              <a:lnSpc>
                <a:spcPts val="1680"/>
              </a:lnSpc>
              <a:spcBef>
                <a:spcPts val="1200"/>
              </a:spcBef>
              <a:spcAft>
                <a:spcPts val="1200"/>
              </a:spcAft>
              <a:buFont typeface="+mj-lt"/>
              <a:buAutoNum type="arabicPeriod"/>
            </a:pPr>
            <a:r>
              <a:rPr lang="en-GB" b="1" dirty="0">
                <a:solidFill>
                  <a:srgbClr val="121212"/>
                </a:solidFill>
                <a:latin typeface="HK Grotesk Light"/>
              </a:rPr>
              <a:t>Collaboration and Interactivity</a:t>
            </a:r>
            <a:r>
              <a:rPr lang="en-GB" dirty="0">
                <a:solidFill>
                  <a:srgbClr val="121212"/>
                </a:solidFill>
                <a:latin typeface="HK Grotesk Light"/>
              </a:rPr>
              <a:t>: Effective lesson designs encourage collaboration among students. This can involve group projects, peer reviews, or other activities that require students to work together, share ideas, and learn from each other. Interactivity also plays a crucial role, as engaging students in interactive tasks helps maintain their interest and facilitates deeper learning.</a:t>
            </a:r>
          </a:p>
          <a:p>
            <a:pPr marL="342900" indent="-342900" algn="just">
              <a:lnSpc>
                <a:spcPts val="1680"/>
              </a:lnSpc>
              <a:spcBef>
                <a:spcPts val="1200"/>
              </a:spcBef>
              <a:spcAft>
                <a:spcPts val="1200"/>
              </a:spcAft>
              <a:buFont typeface="+mj-lt"/>
              <a:buAutoNum type="arabicPeriod"/>
            </a:pPr>
            <a:r>
              <a:rPr lang="en-GB" b="1" dirty="0">
                <a:solidFill>
                  <a:srgbClr val="121212"/>
                </a:solidFill>
                <a:latin typeface="HK Grotesk Light"/>
              </a:rPr>
              <a:t>Integration of Technology</a:t>
            </a:r>
            <a:r>
              <a:rPr lang="en-GB" dirty="0">
                <a:solidFill>
                  <a:srgbClr val="121212"/>
                </a:solidFill>
                <a:latin typeface="HK Grotesk Light"/>
              </a:rPr>
              <a:t>: Integrating technology into lesson designs can enhance learning by providing diverse resources, tools for collaboration, and opportunities for interactive learning. Technology can also support differentiated instruction, allowing teachers to meet the varied needs of their students.</a:t>
            </a:r>
          </a:p>
          <a:p>
            <a:pPr marL="342900" indent="-342900" algn="just">
              <a:lnSpc>
                <a:spcPts val="1680"/>
              </a:lnSpc>
              <a:spcBef>
                <a:spcPts val="1200"/>
              </a:spcBef>
              <a:spcAft>
                <a:spcPts val="1200"/>
              </a:spcAft>
              <a:buFont typeface="+mj-lt"/>
              <a:buAutoNum type="arabicPeriod"/>
            </a:pPr>
            <a:r>
              <a:rPr lang="en-GB" b="1" dirty="0">
                <a:solidFill>
                  <a:srgbClr val="121212"/>
                </a:solidFill>
                <a:latin typeface="HK Grotesk Light"/>
              </a:rPr>
              <a:t>Assessment and Feedback</a:t>
            </a:r>
            <a:r>
              <a:rPr lang="en-GB" dirty="0">
                <a:solidFill>
                  <a:srgbClr val="121212"/>
                </a:solidFill>
                <a:latin typeface="HK Grotesk Light"/>
              </a:rPr>
              <a:t>:</a:t>
            </a:r>
            <a:r>
              <a:rPr lang="en-GB" b="1" dirty="0">
                <a:solidFill>
                  <a:srgbClr val="121212"/>
                </a:solidFill>
                <a:latin typeface="HK Grotesk Light"/>
              </a:rPr>
              <a:t> </a:t>
            </a:r>
            <a:r>
              <a:rPr lang="en-GB" dirty="0">
                <a:solidFill>
                  <a:srgbClr val="121212"/>
                </a:solidFill>
                <a:latin typeface="HK Grotesk Light"/>
              </a:rPr>
              <a:t>Assessments should be aligned with the lesson's objectives and provide a means for evaluating student learning. Effective lesson designs include both formative and summative assessments, offering feedback to students that is timely, constructive, and specific. This feedback is essential for guiding students' learning and helping them improve.</a:t>
            </a:r>
            <a:endParaRPr lang="en-US"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IE"/>
          </a:p>
        </p:txBody>
      </p:sp>
      <p:sp>
        <p:nvSpPr>
          <p:cNvPr id="17" name="TextBox 12">
            <a:extLst>
              <a:ext uri="{FF2B5EF4-FFF2-40B4-BE49-F238E27FC236}">
                <a16:creationId xmlns:a16="http://schemas.microsoft.com/office/drawing/2014/main" id="{4C376690-911A-6821-227F-CA94622CF639}"/>
              </a:ext>
            </a:extLst>
          </p:cNvPr>
          <p:cNvSpPr txBox="1"/>
          <p:nvPr/>
        </p:nvSpPr>
        <p:spPr>
          <a:xfrm>
            <a:off x="11201400" y="3695700"/>
            <a:ext cx="3827299" cy="4594739"/>
          </a:xfrm>
          <a:prstGeom prst="rect">
            <a:avLst/>
          </a:prstGeom>
          <a:ln>
            <a:solidFill>
              <a:schemeClr val="tx1"/>
            </a:solidFill>
          </a:ln>
        </p:spPr>
        <p:txBody>
          <a:bodyPr wrap="square" lIns="108000" tIns="180000" rIns="108000" bIns="180000" rtlCol="0" anchor="t">
            <a:spAutoFit/>
          </a:bodyPr>
          <a:lstStyle/>
          <a:p>
            <a:pPr algn="just">
              <a:lnSpc>
                <a:spcPts val="1680"/>
              </a:lnSpc>
              <a:spcBef>
                <a:spcPts val="1200"/>
              </a:spcBef>
              <a:spcAft>
                <a:spcPts val="1200"/>
              </a:spcAft>
            </a:pPr>
            <a:r>
              <a:rPr lang="en-GB" sz="1400" b="1" dirty="0">
                <a:solidFill>
                  <a:srgbClr val="121212"/>
                </a:solidFill>
                <a:latin typeface="HK Grotesk Light"/>
              </a:rPr>
              <a:t>These criteria are crucial for analysing lesson designs because they directly impact how well students engage with the material and the outcomes of their learning. A well-designed lesson that incorporates these elements can foster an environment where students are actively involved in their learning process, leading to better understanding, retention, and application of knowledge. </a:t>
            </a:r>
          </a:p>
          <a:p>
            <a:pPr algn="just">
              <a:lnSpc>
                <a:spcPts val="1680"/>
              </a:lnSpc>
              <a:spcBef>
                <a:spcPts val="1200"/>
              </a:spcBef>
              <a:spcAft>
                <a:spcPts val="1200"/>
              </a:spcAft>
            </a:pPr>
            <a:r>
              <a:rPr lang="en-GB" sz="1400" b="1" dirty="0">
                <a:solidFill>
                  <a:srgbClr val="121212"/>
                </a:solidFill>
                <a:latin typeface="HK Grotesk Light"/>
              </a:rPr>
              <a:t>Collaboration and interactivity make learning more enjoyable and meaningful, while the thoughtful integration of technology can cater to diverse learning styles and needs. Finally, assessments and feedback are fundamental in monitoring progress and ensuring that learning objectives are met, thereby enhancing the overall effectiveness of the educational experience.</a:t>
            </a:r>
            <a:endParaRPr lang="en-US" sz="1400" dirty="0">
              <a:solidFill>
                <a:srgbClr val="121212"/>
              </a:solidFill>
              <a:latin typeface="HK Grotesk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559140" y="1443017"/>
            <a:ext cx="14177966" cy="1477328"/>
          </a:xfrm>
          <a:prstGeom prst="rect">
            <a:avLst/>
          </a:prstGeom>
        </p:spPr>
        <p:txBody>
          <a:bodyPr lIns="0" tIns="0" rIns="0" bIns="0" rtlCol="0" anchor="t">
            <a:spAutoFit/>
          </a:bodyPr>
          <a:lstStyle/>
          <a:p>
            <a:r>
              <a:rPr lang="en-GB" sz="2400" spc="-87" dirty="0">
                <a:solidFill>
                  <a:srgbClr val="033C5B"/>
                </a:solidFill>
                <a:latin typeface="HK Grotesk Bold"/>
              </a:rPr>
              <a:t>THE ANALYSIS OF SUCCESSFUL COLLABORATIVE LESSON DESIGNS: </a:t>
            </a:r>
            <a:r>
              <a:rPr lang="en-GB" sz="2400" spc="-87" dirty="0">
                <a:solidFill>
                  <a:srgbClr val="033C5B"/>
                </a:solidFill>
                <a:latin typeface="HK Grotesk Light" panose="020B0604020202020204" charset="0"/>
              </a:rPr>
              <a:t>The critical criteria that influence student engagement and learning outcomes. </a:t>
            </a:r>
          </a:p>
          <a:p>
            <a:endParaRPr lang="en-GB" sz="2400" spc="-87" dirty="0">
              <a:solidFill>
                <a:srgbClr val="033C5B"/>
              </a:solidFill>
              <a:latin typeface="HK Grotesk Bold"/>
            </a:endParaRPr>
          </a:p>
          <a:p>
            <a:r>
              <a:rPr lang="en-GB" sz="2400" spc="-87" dirty="0">
                <a:solidFill>
                  <a:srgbClr val="033C5B"/>
                </a:solidFill>
                <a:latin typeface="HK Grotesk Light" panose="020B0604020202020204" charset="0"/>
              </a:rPr>
              <a:t>Each of these aspects plays a vital role in engaging students and enhancing their learning outcomes.</a:t>
            </a:r>
            <a:endParaRPr lang="en-US" sz="2400" spc="-87" dirty="0">
              <a:solidFill>
                <a:srgbClr val="033C5B"/>
              </a:solidFill>
              <a:latin typeface="HK Grotesk Light" panose="020B0604020202020204" charset="0"/>
            </a:endParaRPr>
          </a:p>
        </p:txBody>
      </p:sp>
      <p:sp>
        <p:nvSpPr>
          <p:cNvPr id="3" name="AutoShape 3"/>
          <p:cNvSpPr/>
          <p:nvPr/>
        </p:nvSpPr>
        <p:spPr>
          <a:xfrm>
            <a:off x="17044742" y="-150232"/>
            <a:ext cx="1246758" cy="8954299"/>
          </a:xfrm>
          <a:prstGeom prst="rect">
            <a:avLst/>
          </a:prstGeom>
          <a:solidFill>
            <a:srgbClr val="FB8709"/>
          </a:solidFill>
        </p:spPr>
        <p:txBody>
          <a:bodyPr/>
          <a:lstStyle/>
          <a:p>
            <a:endParaRPr lang="en-IE"/>
          </a:p>
        </p:txBody>
      </p:sp>
      <p:sp>
        <p:nvSpPr>
          <p:cNvPr id="4" name="AutoShape 4"/>
          <p:cNvSpPr/>
          <p:nvPr/>
        </p:nvSpPr>
        <p:spPr>
          <a:xfrm rot="-5400000">
            <a:off x="8522371" y="-8522371"/>
            <a:ext cx="1246758" cy="18291501"/>
          </a:xfrm>
          <a:prstGeom prst="rect">
            <a:avLst/>
          </a:prstGeom>
          <a:solidFill>
            <a:srgbClr val="FB8709"/>
          </a:solidFill>
        </p:spPr>
        <p:txBody>
          <a:bodyPr/>
          <a:lstStyle/>
          <a:p>
            <a:endParaRPr lang="en-IE"/>
          </a:p>
        </p:txBody>
      </p:sp>
      <p:grpSp>
        <p:nvGrpSpPr>
          <p:cNvPr id="5" name="Group 5"/>
          <p:cNvGrpSpPr/>
          <p:nvPr/>
        </p:nvGrpSpPr>
        <p:grpSpPr>
          <a:xfrm rot="-10800000">
            <a:off x="13961765" y="-1849"/>
            <a:ext cx="4329736" cy="4322808"/>
            <a:chOff x="0" y="0"/>
            <a:chExt cx="6350000" cy="6339840"/>
          </a:xfrm>
        </p:grpSpPr>
        <p:sp>
          <p:nvSpPr>
            <p:cNvPr id="6" name="Freeform 6"/>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sp>
        <p:nvSpPr>
          <p:cNvPr id="7" name="Freeform 7"/>
          <p:cNvSpPr/>
          <p:nvPr/>
        </p:nvSpPr>
        <p:spPr>
          <a:xfrm rot="-10800000" flipH="1">
            <a:off x="16406647" y="0"/>
            <a:ext cx="1884854" cy="1884854"/>
          </a:xfrm>
          <a:custGeom>
            <a:avLst/>
            <a:gdLst/>
            <a:ahLst/>
            <a:cxnLst/>
            <a:rect l="l" t="t" r="r" b="b"/>
            <a:pathLst>
              <a:path w="1884854" h="1884854">
                <a:moveTo>
                  <a:pt x="1884854" y="0"/>
                </a:moveTo>
                <a:lnTo>
                  <a:pt x="0" y="0"/>
                </a:lnTo>
                <a:lnTo>
                  <a:pt x="0" y="1884854"/>
                </a:lnTo>
                <a:lnTo>
                  <a:pt x="1884854" y="1884854"/>
                </a:lnTo>
                <a:lnTo>
                  <a:pt x="1884854"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8" name="TextBox 8"/>
          <p:cNvSpPr txBox="1"/>
          <p:nvPr/>
        </p:nvSpPr>
        <p:spPr>
          <a:xfrm>
            <a:off x="1239375" y="3295412"/>
            <a:ext cx="8400037" cy="5293757"/>
          </a:xfrm>
          <a:prstGeom prst="rect">
            <a:avLst/>
          </a:prstGeom>
        </p:spPr>
        <p:txBody>
          <a:bodyPr wrap="square" lIns="0" tIns="0" rIns="0" bIns="0" rtlCol="0" anchor="t">
            <a:spAutoFit/>
          </a:bodyPr>
          <a:lstStyle/>
          <a:p>
            <a:pPr marL="342900" indent="-342900" algn="just">
              <a:spcBef>
                <a:spcPts val="600"/>
              </a:spcBef>
              <a:spcAft>
                <a:spcPts val="600"/>
              </a:spcAft>
              <a:buFont typeface="+mj-lt"/>
              <a:buAutoNum type="arabicPeriod"/>
            </a:pPr>
            <a:r>
              <a:rPr lang="en-GB" sz="1600" b="1" dirty="0">
                <a:solidFill>
                  <a:srgbClr val="121212"/>
                </a:solidFill>
                <a:latin typeface="HK Grotesk Light"/>
              </a:rPr>
              <a:t>Clear Objectives</a:t>
            </a:r>
            <a:r>
              <a:rPr lang="en-GB" sz="1600" dirty="0">
                <a:solidFill>
                  <a:srgbClr val="121212"/>
                </a:solidFill>
                <a:latin typeface="HK Grotesk Light"/>
              </a:rPr>
              <a:t>: The foundation of effective lesson design lies in setting clear, achievable objectives. These objectives guide the learning process and provide a roadmap for both educators and students, ensuring that all activities are aligned towards achieving these goals.</a:t>
            </a:r>
          </a:p>
          <a:p>
            <a:pPr marL="342900" indent="-342900" algn="just">
              <a:spcBef>
                <a:spcPts val="600"/>
              </a:spcBef>
              <a:spcAft>
                <a:spcPts val="600"/>
              </a:spcAft>
              <a:buFont typeface="+mj-lt"/>
              <a:buAutoNum type="arabicPeriod"/>
            </a:pPr>
            <a:r>
              <a:rPr lang="en-GB" sz="1600" b="1" dirty="0">
                <a:solidFill>
                  <a:srgbClr val="121212"/>
                </a:solidFill>
                <a:latin typeface="HK Grotesk Light"/>
              </a:rPr>
              <a:t>Relevance to Students</a:t>
            </a:r>
            <a:r>
              <a:rPr lang="en-GB" sz="1600" dirty="0">
                <a:solidFill>
                  <a:srgbClr val="121212"/>
                </a:solidFill>
                <a:latin typeface="HK Grotesk Light"/>
              </a:rPr>
              <a:t>: Making the lesson relevant to students’ interests and experiences increases their engagement and motivation. When students see the connection between what they are learning and their lives or future careers, they are more likely to invest effort and attention.</a:t>
            </a:r>
          </a:p>
          <a:p>
            <a:pPr marL="342900" indent="-342900" algn="just">
              <a:spcBef>
                <a:spcPts val="600"/>
              </a:spcBef>
              <a:spcAft>
                <a:spcPts val="600"/>
              </a:spcAft>
              <a:buFont typeface="+mj-lt"/>
              <a:buAutoNum type="arabicPeriod"/>
            </a:pPr>
            <a:r>
              <a:rPr lang="en-GB" sz="1600" b="1" dirty="0">
                <a:solidFill>
                  <a:srgbClr val="121212"/>
                </a:solidFill>
                <a:latin typeface="HK Grotesk Light"/>
              </a:rPr>
              <a:t>Active Learning Strategies</a:t>
            </a:r>
            <a:r>
              <a:rPr lang="en-GB" sz="1600" dirty="0">
                <a:solidFill>
                  <a:srgbClr val="121212"/>
                </a:solidFill>
                <a:latin typeface="HK Grotesk Light"/>
              </a:rPr>
              <a:t>: Incorporating active learning strategies, such as group work, discussions, and problem-solving activities, promotes deeper understanding and retention of the material. These strategies encourage students to actively participate in their learning, fostering a more engaging and dynamic classroom environment.</a:t>
            </a:r>
          </a:p>
          <a:p>
            <a:pPr marL="342900" indent="-342900" algn="just">
              <a:spcBef>
                <a:spcPts val="600"/>
              </a:spcBef>
              <a:spcAft>
                <a:spcPts val="600"/>
              </a:spcAft>
              <a:buFont typeface="+mj-lt"/>
              <a:buAutoNum type="arabicPeriod"/>
            </a:pPr>
            <a:r>
              <a:rPr lang="en-GB" sz="1600" b="1" dirty="0">
                <a:solidFill>
                  <a:srgbClr val="121212"/>
                </a:solidFill>
                <a:latin typeface="HK Grotesk Light"/>
              </a:rPr>
              <a:t>Assessment Alignment</a:t>
            </a:r>
            <a:r>
              <a:rPr lang="en-GB" sz="1600" dirty="0">
                <a:solidFill>
                  <a:srgbClr val="121212"/>
                </a:solidFill>
                <a:latin typeface="HK Grotesk Light"/>
              </a:rPr>
              <a:t>: Ensuring that assessments are closely aligned with the lesson objectives and activities is crucial. This alignment helps in accurately measuring student understanding and the effectiveness of the lesson design. It also provides students with clear expectations and a sense of fairness in evaluation.</a:t>
            </a:r>
          </a:p>
          <a:p>
            <a:pPr marL="342900" indent="-342900" algn="just">
              <a:spcBef>
                <a:spcPts val="600"/>
              </a:spcBef>
              <a:spcAft>
                <a:spcPts val="600"/>
              </a:spcAft>
              <a:buFont typeface="+mj-lt"/>
              <a:buAutoNum type="arabicPeriod"/>
            </a:pPr>
            <a:r>
              <a:rPr lang="en-GB" sz="1600" b="1" dirty="0">
                <a:solidFill>
                  <a:srgbClr val="121212"/>
                </a:solidFill>
                <a:latin typeface="HK Grotesk Light"/>
              </a:rPr>
              <a:t>Reflection Opportunities</a:t>
            </a:r>
            <a:r>
              <a:rPr lang="en-GB" sz="1600" dirty="0">
                <a:solidFill>
                  <a:srgbClr val="121212"/>
                </a:solidFill>
                <a:latin typeface="HK Grotesk Light"/>
              </a:rPr>
              <a:t>: Integrating opportunities for reflection allows students and teachers to think critically about the learning process. It helps in identifying areas of improvement, consolidating learning, and planning future instructional strategies.</a:t>
            </a:r>
            <a:endParaRPr lang="en-US" sz="1600" dirty="0">
              <a:solidFill>
                <a:srgbClr val="121212"/>
              </a:solidFill>
              <a:latin typeface="HK Grotesk Light"/>
            </a:endParaRPr>
          </a:p>
        </p:txBody>
      </p:sp>
      <p:sp>
        <p:nvSpPr>
          <p:cNvPr id="9" name="Freeform 9"/>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IE"/>
          </a:p>
        </p:txBody>
      </p:sp>
      <p:sp>
        <p:nvSpPr>
          <p:cNvPr id="10" name="Freeform 10"/>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IE"/>
          </a:p>
        </p:txBody>
      </p:sp>
      <p:sp>
        <p:nvSpPr>
          <p:cNvPr id="11" name="TextBox 11"/>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2" name="AutoShape 12"/>
          <p:cNvSpPr/>
          <p:nvPr/>
        </p:nvSpPr>
        <p:spPr>
          <a:xfrm rot="5400000">
            <a:off x="9139238" y="173356"/>
            <a:ext cx="9525" cy="17270948"/>
          </a:xfrm>
          <a:prstGeom prst="rect">
            <a:avLst/>
          </a:prstGeom>
          <a:solidFill>
            <a:srgbClr val="FB8709"/>
          </a:solidFill>
        </p:spPr>
        <p:txBody>
          <a:bodyPr/>
          <a:lstStyle/>
          <a:p>
            <a:endParaRPr lang="en-IE"/>
          </a:p>
        </p:txBody>
      </p:sp>
      <p:sp>
        <p:nvSpPr>
          <p:cNvPr id="14" name="TextBox 13">
            <a:extLst>
              <a:ext uri="{FF2B5EF4-FFF2-40B4-BE49-F238E27FC236}">
                <a16:creationId xmlns:a16="http://schemas.microsoft.com/office/drawing/2014/main" id="{8A1F9936-CE3D-C381-18D9-428738582A70}"/>
              </a:ext>
            </a:extLst>
          </p:cNvPr>
          <p:cNvSpPr txBox="1"/>
          <p:nvPr/>
        </p:nvSpPr>
        <p:spPr>
          <a:xfrm>
            <a:off x="11049000" y="3438450"/>
            <a:ext cx="4114800" cy="4893647"/>
          </a:xfrm>
          <a:prstGeom prst="rect">
            <a:avLst/>
          </a:prstGeom>
          <a:noFill/>
          <a:ln>
            <a:solidFill>
              <a:schemeClr val="tx1"/>
            </a:solidFill>
          </a:ln>
        </p:spPr>
        <p:txBody>
          <a:bodyPr wrap="square">
            <a:spAutoFit/>
          </a:bodyPr>
          <a:lstStyle/>
          <a:p>
            <a:pPr algn="just"/>
            <a:r>
              <a:rPr lang="en-GB" sz="2400" dirty="0">
                <a:latin typeface="HK Grotesk Light" panose="020B0604020202020204" charset="0"/>
              </a:rPr>
              <a:t>These criteria underscore the importance of thoughtful, student-centred lesson design in promoting engagement and improving learning outcomes. </a:t>
            </a:r>
          </a:p>
          <a:p>
            <a:pPr algn="just"/>
            <a:endParaRPr lang="en-GB" sz="2400" dirty="0">
              <a:latin typeface="HK Grotesk Light" panose="020B0604020202020204" charset="0"/>
            </a:endParaRPr>
          </a:p>
          <a:p>
            <a:pPr algn="just"/>
            <a:r>
              <a:rPr lang="en-GB" sz="2400" dirty="0">
                <a:latin typeface="HK Grotesk Light" panose="020B0604020202020204" charset="0"/>
              </a:rPr>
              <a:t>By focusing on these elements, educators can create more effective and collaborative learning environments that cater to the diverse needs of their students.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TextBox 2"/>
          <p:cNvSpPr txBox="1"/>
          <p:nvPr/>
        </p:nvSpPr>
        <p:spPr>
          <a:xfrm>
            <a:off x="2956987" y="79991"/>
            <a:ext cx="13265244" cy="848246"/>
          </a:xfrm>
          <a:prstGeom prst="rect">
            <a:avLst/>
          </a:prstGeom>
        </p:spPr>
        <p:txBody>
          <a:bodyPr lIns="0" tIns="0" rIns="0" bIns="0" rtlCol="0" anchor="t">
            <a:spAutoFit/>
          </a:bodyPr>
          <a:lstStyle/>
          <a:p>
            <a:pPr>
              <a:lnSpc>
                <a:spcPts val="7699"/>
              </a:lnSpc>
            </a:pPr>
            <a:r>
              <a:rPr lang="en-GB" sz="2800" spc="-69" dirty="0">
                <a:solidFill>
                  <a:srgbClr val="033C5B"/>
                </a:solidFill>
                <a:latin typeface="HK Grotesk Bold"/>
              </a:rPr>
              <a:t>Identifying Key Elements for Student Engagement</a:t>
            </a:r>
            <a:endParaRPr lang="en-US" sz="2800" spc="-69" dirty="0">
              <a:solidFill>
                <a:srgbClr val="033C5B"/>
              </a:solidFill>
              <a:latin typeface="HK Grotesk Bold"/>
            </a:endParaRPr>
          </a:p>
        </p:txBody>
      </p:sp>
      <p:sp>
        <p:nvSpPr>
          <p:cNvPr id="3" name="AutoShape 3"/>
          <p:cNvSpPr/>
          <p:nvPr/>
        </p:nvSpPr>
        <p:spPr>
          <a:xfrm>
            <a:off x="-130877" y="-38241"/>
            <a:ext cx="2766824" cy="5218616"/>
          </a:xfrm>
          <a:prstGeom prst="rect">
            <a:avLst/>
          </a:prstGeom>
          <a:solidFill>
            <a:srgbClr val="FB8709"/>
          </a:solidFill>
        </p:spPr>
        <p:txBody>
          <a:bodyPr/>
          <a:lstStyle/>
          <a:p>
            <a:endParaRPr lang="en-IE"/>
          </a:p>
        </p:txBody>
      </p:sp>
      <p:sp>
        <p:nvSpPr>
          <p:cNvPr id="4" name="Freeform 4"/>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p:cNvSpPr/>
          <p:nvPr/>
        </p:nvSpPr>
        <p:spPr>
          <a:xfrm>
            <a:off x="-130877" y="5143500"/>
            <a:ext cx="2766824" cy="3665330"/>
          </a:xfrm>
          <a:prstGeom prst="rect">
            <a:avLst/>
          </a:prstGeom>
          <a:solidFill>
            <a:srgbClr val="053249"/>
          </a:solidFill>
        </p:spPr>
        <p:txBody>
          <a:bodyPr/>
          <a:lstStyle/>
          <a:p>
            <a:endParaRPr lang="en-IE"/>
          </a:p>
        </p:txBody>
      </p:sp>
      <p:sp>
        <p:nvSpPr>
          <p:cNvPr id="6" name="Freeform 6"/>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p:cNvSpPr txBox="1"/>
          <p:nvPr/>
        </p:nvSpPr>
        <p:spPr>
          <a:xfrm>
            <a:off x="2956987" y="1160994"/>
            <a:ext cx="15089898" cy="6232475"/>
          </a:xfrm>
          <a:prstGeom prst="rect">
            <a:avLst/>
          </a:prstGeom>
        </p:spPr>
        <p:txBody>
          <a:bodyPr wrap="square" lIns="0" tIns="0" rIns="0" bIns="0" rtlCol="0" anchor="t">
            <a:spAutoFit/>
          </a:bodyPr>
          <a:lstStyle/>
          <a:p>
            <a:pPr marL="342900" indent="-342900">
              <a:spcBef>
                <a:spcPts val="600"/>
              </a:spcBef>
              <a:buFont typeface="+mj-lt"/>
              <a:buAutoNum type="arabicParenR"/>
            </a:pPr>
            <a:r>
              <a:rPr lang="en-GB" b="1" dirty="0">
                <a:solidFill>
                  <a:srgbClr val="121212"/>
                </a:solidFill>
                <a:latin typeface="HK Grotesk Light"/>
              </a:rPr>
              <a:t>Pre-Class Preparation: </a:t>
            </a:r>
            <a:r>
              <a:rPr lang="en-GB" dirty="0">
                <a:solidFill>
                  <a:srgbClr val="121212"/>
                </a:solidFill>
                <a:latin typeface="HK Grotesk Light"/>
              </a:rPr>
              <a:t>Students must come prepared, having reviewed the assigned materials beforehand. This foundation allows them to engage deeply during class activities.</a:t>
            </a:r>
          </a:p>
          <a:p>
            <a:pPr marL="342900" indent="-342900">
              <a:spcBef>
                <a:spcPts val="600"/>
              </a:spcBef>
              <a:buFont typeface="+mj-lt"/>
              <a:buAutoNum type="arabicParenR"/>
            </a:pPr>
            <a:r>
              <a:rPr lang="en-GB" b="1" dirty="0">
                <a:solidFill>
                  <a:srgbClr val="121212"/>
                </a:solidFill>
                <a:latin typeface="HK Grotesk Light"/>
              </a:rPr>
              <a:t>Interactive Activities</a:t>
            </a:r>
            <a:r>
              <a:rPr lang="en-GB" dirty="0">
                <a:solidFill>
                  <a:srgbClr val="121212"/>
                </a:solidFill>
                <a:latin typeface="HK Grotesk Light"/>
              </a:rPr>
              <a:t>: Incorporate activities that promote interaction among students and between students and the teacher. This can include discussions, group projects, and hands-on experiments, which encourage active participation and critical thinking.</a:t>
            </a:r>
          </a:p>
          <a:p>
            <a:pPr marL="342900" indent="-342900">
              <a:spcBef>
                <a:spcPts val="600"/>
              </a:spcBef>
              <a:buFont typeface="+mj-lt"/>
              <a:buAutoNum type="arabicParenR"/>
            </a:pPr>
            <a:r>
              <a:rPr lang="en-GB" b="1" dirty="0">
                <a:solidFill>
                  <a:srgbClr val="121212"/>
                </a:solidFill>
                <a:latin typeface="HK Grotesk Light"/>
              </a:rPr>
              <a:t>Feedback Mechanisms</a:t>
            </a:r>
            <a:r>
              <a:rPr lang="en-GB" dirty="0">
                <a:solidFill>
                  <a:srgbClr val="121212"/>
                </a:solidFill>
                <a:latin typeface="HK Grotesk Light"/>
              </a:rPr>
              <a:t>: Implementing immediate feedback through quizzes, peer assessments, or interactive platforms helps students understand their progress and areas for improvement in real-time.</a:t>
            </a:r>
          </a:p>
          <a:p>
            <a:pPr marL="342900" indent="-342900">
              <a:spcBef>
                <a:spcPts val="600"/>
              </a:spcBef>
              <a:buFont typeface="+mj-lt"/>
              <a:buAutoNum type="arabicParenR"/>
            </a:pPr>
            <a:r>
              <a:rPr lang="en-GB" b="1" dirty="0">
                <a:solidFill>
                  <a:srgbClr val="121212"/>
                </a:solidFill>
                <a:latin typeface="HK Grotesk Light"/>
              </a:rPr>
              <a:t>Technology Integration</a:t>
            </a:r>
            <a:r>
              <a:rPr lang="en-GB" dirty="0">
                <a:solidFill>
                  <a:srgbClr val="121212"/>
                </a:solidFill>
                <a:latin typeface="HK Grotesk Light"/>
              </a:rPr>
              <a:t>: Utilise technology to facilitate collaboration, access resources, and submit assignments. This can enhance learning experiences and accommodate different learning styles.</a:t>
            </a:r>
          </a:p>
          <a:p>
            <a:pPr marL="342900" indent="-342900">
              <a:spcBef>
                <a:spcPts val="600"/>
              </a:spcBef>
              <a:buFont typeface="+mj-lt"/>
              <a:buAutoNum type="arabicParenR"/>
            </a:pPr>
            <a:r>
              <a:rPr lang="en-GB" b="1" dirty="0">
                <a:solidFill>
                  <a:srgbClr val="121212"/>
                </a:solidFill>
                <a:latin typeface="HK Grotesk Light"/>
              </a:rPr>
              <a:t>Flexible Learning Paths</a:t>
            </a:r>
            <a:r>
              <a:rPr lang="en-GB" dirty="0">
                <a:solidFill>
                  <a:srgbClr val="121212"/>
                </a:solidFill>
                <a:latin typeface="HK Grotesk Light"/>
              </a:rPr>
              <a:t>: Offer various ways to achieve learning objectives, catering to individual student needs and preferences. This can include optional resources, different project options, or varied discussion topics.</a:t>
            </a:r>
          </a:p>
          <a:p>
            <a:pPr marL="342900" indent="-342900">
              <a:spcBef>
                <a:spcPts val="600"/>
              </a:spcBef>
              <a:buFont typeface="+mj-lt"/>
              <a:buAutoNum type="arabicParenR"/>
            </a:pPr>
            <a:r>
              <a:rPr lang="en-GB" b="1" dirty="0">
                <a:solidFill>
                  <a:srgbClr val="121212"/>
                </a:solidFill>
                <a:latin typeface="HK Grotesk Light"/>
              </a:rPr>
              <a:t>Student Autonomy</a:t>
            </a:r>
            <a:r>
              <a:rPr lang="en-GB" dirty="0">
                <a:solidFill>
                  <a:srgbClr val="121212"/>
                </a:solidFill>
                <a:latin typeface="HK Grotesk Light"/>
              </a:rPr>
              <a:t>: Encourage students to take charge of their learning by setting goals, self-assessing, and engaging in self-directed learning activities. This fosters a sense of ownership and motivation.</a:t>
            </a:r>
          </a:p>
          <a:p>
            <a:pPr marL="342900" indent="-342900">
              <a:spcBef>
                <a:spcPts val="600"/>
              </a:spcBef>
              <a:buFont typeface="+mj-lt"/>
              <a:buAutoNum type="arabicParenR"/>
            </a:pPr>
            <a:r>
              <a:rPr lang="en-GB" b="1" dirty="0">
                <a:solidFill>
                  <a:srgbClr val="121212"/>
                </a:solidFill>
                <a:latin typeface="HK Grotesk Light"/>
              </a:rPr>
              <a:t>Community Building</a:t>
            </a:r>
            <a:r>
              <a:rPr lang="en-GB" dirty="0">
                <a:solidFill>
                  <a:srgbClr val="121212"/>
                </a:solidFill>
                <a:latin typeface="HK Grotesk Light"/>
              </a:rPr>
              <a:t>: Create a supportive learning environment where students feel safe to express ideas and take risks. This can be fostered through ice-breaker activities, setting class norms, and regular team-building exercises.</a:t>
            </a:r>
          </a:p>
          <a:p>
            <a:pPr marL="342900" indent="-342900">
              <a:spcBef>
                <a:spcPts val="600"/>
              </a:spcBef>
              <a:buFont typeface="+mj-lt"/>
              <a:buAutoNum type="arabicParenR"/>
            </a:pPr>
            <a:r>
              <a:rPr lang="en-GB" b="1" dirty="0">
                <a:solidFill>
                  <a:srgbClr val="121212"/>
                </a:solidFill>
                <a:latin typeface="HK Grotesk Light"/>
              </a:rPr>
              <a:t>Instructor Role</a:t>
            </a:r>
            <a:r>
              <a:rPr lang="en-GB" dirty="0">
                <a:solidFill>
                  <a:srgbClr val="121212"/>
                </a:solidFill>
                <a:latin typeface="HK Grotesk Light"/>
              </a:rPr>
              <a:t>: Teachers act as facilitators rather than traditional lecturers, guiding students through their learning journey, providing support, and encouraging collaboration.</a:t>
            </a:r>
          </a:p>
          <a:p>
            <a:pPr marL="342900" indent="-342900">
              <a:spcBef>
                <a:spcPts val="600"/>
              </a:spcBef>
              <a:buFont typeface="+mj-lt"/>
              <a:buAutoNum type="arabicParenR"/>
            </a:pPr>
            <a:r>
              <a:rPr lang="en-GB" b="1" dirty="0">
                <a:solidFill>
                  <a:srgbClr val="121212"/>
                </a:solidFill>
                <a:latin typeface="HK Grotesk Light"/>
              </a:rPr>
              <a:t>Assessment Strategies</a:t>
            </a:r>
            <a:r>
              <a:rPr lang="en-GB" dirty="0">
                <a:solidFill>
                  <a:srgbClr val="121212"/>
                </a:solidFill>
                <a:latin typeface="HK Grotesk Light"/>
              </a:rPr>
              <a:t>: Utilize formative assessments that focus on the process of learning and summative assessments that reflect collaborative efforts and individual achievement.</a:t>
            </a:r>
          </a:p>
          <a:p>
            <a:pPr marL="342900" indent="-342900">
              <a:spcBef>
                <a:spcPts val="600"/>
              </a:spcBef>
              <a:buFont typeface="+mj-lt"/>
              <a:buAutoNum type="arabicParenR"/>
            </a:pPr>
            <a:r>
              <a:rPr lang="en-GB" b="1" dirty="0">
                <a:solidFill>
                  <a:srgbClr val="121212"/>
                </a:solidFill>
                <a:latin typeface="HK Grotesk Light"/>
              </a:rPr>
              <a:t>Reflection and Adaptation</a:t>
            </a:r>
            <a:r>
              <a:rPr lang="en-GB" dirty="0">
                <a:solidFill>
                  <a:srgbClr val="121212"/>
                </a:solidFill>
                <a:latin typeface="HK Grotesk Light"/>
              </a:rPr>
              <a:t>: Encourage students to reflect on their learning experiences and outcomes. Similarly, educators should adapt teaching strategies based on student feedback and performance to improve the learning process continually.</a:t>
            </a:r>
            <a:endParaRPr lang="en-US" dirty="0">
              <a:solidFill>
                <a:srgbClr val="121212"/>
              </a:solidFill>
              <a:latin typeface="HK Grotesk Light"/>
            </a:endParaRPr>
          </a:p>
        </p:txBody>
      </p:sp>
      <p:sp>
        <p:nvSpPr>
          <p:cNvPr id="8" name="Freeform 8"/>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p:cNvSpPr/>
          <p:nvPr/>
        </p:nvSpPr>
        <p:spPr>
          <a:xfrm rot="5400000">
            <a:off x="9139238" y="173356"/>
            <a:ext cx="9525" cy="17270948"/>
          </a:xfrm>
          <a:prstGeom prst="rect">
            <a:avLst/>
          </a:prstGeom>
          <a:solidFill>
            <a:srgbClr val="FB8709"/>
          </a:solidFill>
        </p:spPr>
        <p:txBody>
          <a:bodyPr/>
          <a:lstStyle/>
          <a:p>
            <a:endParaRPr lang="en-I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B6BBE422-3EA5-CD19-505C-0A97040BFB00}"/>
            </a:ext>
          </a:extLst>
        </p:cNvPr>
        <p:cNvGrpSpPr/>
        <p:nvPr/>
      </p:nvGrpSpPr>
      <p:grpSpPr>
        <a:xfrm>
          <a:off x="0" y="0"/>
          <a:ext cx="0" cy="0"/>
          <a:chOff x="0" y="0"/>
          <a:chExt cx="0" cy="0"/>
        </a:xfrm>
      </p:grpSpPr>
      <p:sp>
        <p:nvSpPr>
          <p:cNvPr id="2" name="AutoShape 2">
            <a:extLst>
              <a:ext uri="{FF2B5EF4-FFF2-40B4-BE49-F238E27FC236}">
                <a16:creationId xmlns:a16="http://schemas.microsoft.com/office/drawing/2014/main" id="{568023B2-E79A-1B20-014A-BB9C83830613}"/>
              </a:ext>
            </a:extLst>
          </p:cNvPr>
          <p:cNvSpPr/>
          <p:nvPr/>
        </p:nvSpPr>
        <p:spPr>
          <a:xfrm>
            <a:off x="17044742" y="-150232"/>
            <a:ext cx="1246758" cy="8963824"/>
          </a:xfrm>
          <a:prstGeom prst="rect">
            <a:avLst/>
          </a:prstGeom>
          <a:solidFill>
            <a:srgbClr val="FB8709"/>
          </a:solidFill>
        </p:spPr>
        <p:txBody>
          <a:bodyPr/>
          <a:lstStyle/>
          <a:p>
            <a:endParaRPr lang="en-IE"/>
          </a:p>
        </p:txBody>
      </p:sp>
      <p:grpSp>
        <p:nvGrpSpPr>
          <p:cNvPr id="3" name="Group 3">
            <a:extLst>
              <a:ext uri="{FF2B5EF4-FFF2-40B4-BE49-F238E27FC236}">
                <a16:creationId xmlns:a16="http://schemas.microsoft.com/office/drawing/2014/main" id="{736F1208-E15A-5B2E-9BC8-864D413B1DE1}"/>
              </a:ext>
            </a:extLst>
          </p:cNvPr>
          <p:cNvGrpSpPr/>
          <p:nvPr/>
        </p:nvGrpSpPr>
        <p:grpSpPr>
          <a:xfrm rot="-10800000">
            <a:off x="13961765" y="-1849"/>
            <a:ext cx="4329736" cy="4322808"/>
            <a:chOff x="0" y="0"/>
            <a:chExt cx="6350000" cy="6339840"/>
          </a:xfrm>
        </p:grpSpPr>
        <p:sp>
          <p:nvSpPr>
            <p:cNvPr id="4" name="Freeform 4">
              <a:extLst>
                <a:ext uri="{FF2B5EF4-FFF2-40B4-BE49-F238E27FC236}">
                  <a16:creationId xmlns:a16="http://schemas.microsoft.com/office/drawing/2014/main" id="{89A38FE9-9ACE-F2C4-1CC8-62D1C450AC0E}"/>
                </a:ext>
              </a:extLst>
            </p:cNvPr>
            <p:cNvSpPr/>
            <p:nvPr/>
          </p:nvSpPr>
          <p:spPr>
            <a:xfrm>
              <a:off x="0" y="0"/>
              <a:ext cx="6350000" cy="6339840"/>
            </a:xfrm>
            <a:custGeom>
              <a:avLst/>
              <a:gdLst/>
              <a:ahLst/>
              <a:cxnLst/>
              <a:rect l="l" t="t" r="r" b="b"/>
              <a:pathLst>
                <a:path w="6350000" h="6339840">
                  <a:moveTo>
                    <a:pt x="6350000" y="6339840"/>
                  </a:moveTo>
                  <a:lnTo>
                    <a:pt x="0" y="6339840"/>
                  </a:lnTo>
                  <a:lnTo>
                    <a:pt x="0" y="0"/>
                  </a:lnTo>
                  <a:lnTo>
                    <a:pt x="6350000" y="6339840"/>
                  </a:lnTo>
                  <a:close/>
                </a:path>
              </a:pathLst>
            </a:custGeom>
            <a:solidFill>
              <a:srgbClr val="053249"/>
            </a:solidFill>
          </p:spPr>
          <p:txBody>
            <a:bodyPr/>
            <a:lstStyle/>
            <a:p>
              <a:endParaRPr lang="en-IE"/>
            </a:p>
          </p:txBody>
        </p:sp>
      </p:grpSp>
      <p:grpSp>
        <p:nvGrpSpPr>
          <p:cNvPr id="9" name="Group 9">
            <a:extLst>
              <a:ext uri="{FF2B5EF4-FFF2-40B4-BE49-F238E27FC236}">
                <a16:creationId xmlns:a16="http://schemas.microsoft.com/office/drawing/2014/main" id="{98D75F8C-2E2A-8A90-215E-6001DCDBA7E1}"/>
              </a:ext>
            </a:extLst>
          </p:cNvPr>
          <p:cNvGrpSpPr>
            <a:grpSpLocks noChangeAspect="1"/>
          </p:cNvGrpSpPr>
          <p:nvPr/>
        </p:nvGrpSpPr>
        <p:grpSpPr>
          <a:xfrm>
            <a:off x="16826047" y="607663"/>
            <a:ext cx="842075" cy="842075"/>
            <a:chOff x="0" y="0"/>
            <a:chExt cx="6350000" cy="6350000"/>
          </a:xfrm>
        </p:grpSpPr>
        <p:sp>
          <p:nvSpPr>
            <p:cNvPr id="10" name="Freeform 10">
              <a:extLst>
                <a:ext uri="{FF2B5EF4-FFF2-40B4-BE49-F238E27FC236}">
                  <a16:creationId xmlns:a16="http://schemas.microsoft.com/office/drawing/2014/main" id="{385A3798-BEAD-9A0B-1061-F362F322FB90}"/>
                </a:ext>
              </a:extLst>
            </p:cNvPr>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IE"/>
            </a:p>
          </p:txBody>
        </p:sp>
      </p:grpSp>
      <p:sp>
        <p:nvSpPr>
          <p:cNvPr id="11" name="Freeform 11">
            <a:extLst>
              <a:ext uri="{FF2B5EF4-FFF2-40B4-BE49-F238E27FC236}">
                <a16:creationId xmlns:a16="http://schemas.microsoft.com/office/drawing/2014/main" id="{6B0C16DC-8FEF-0CFF-D30C-38A682A0C256}"/>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2"/>
            <a:stretch>
              <a:fillRect/>
            </a:stretch>
          </a:blipFill>
        </p:spPr>
        <p:txBody>
          <a:bodyPr/>
          <a:lstStyle/>
          <a:p>
            <a:endParaRPr lang="en-IE"/>
          </a:p>
        </p:txBody>
      </p:sp>
      <p:sp>
        <p:nvSpPr>
          <p:cNvPr id="12" name="Freeform 12">
            <a:extLst>
              <a:ext uri="{FF2B5EF4-FFF2-40B4-BE49-F238E27FC236}">
                <a16:creationId xmlns:a16="http://schemas.microsoft.com/office/drawing/2014/main" id="{BB9995A7-05F8-31C2-1A6F-17AA0309D0E1}"/>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3"/>
            <a:stretch>
              <a:fillRect/>
            </a:stretch>
          </a:blipFill>
        </p:spPr>
        <p:txBody>
          <a:bodyPr/>
          <a:lstStyle/>
          <a:p>
            <a:endParaRPr lang="en-IE"/>
          </a:p>
        </p:txBody>
      </p:sp>
      <p:sp>
        <p:nvSpPr>
          <p:cNvPr id="13" name="TextBox 13">
            <a:extLst>
              <a:ext uri="{FF2B5EF4-FFF2-40B4-BE49-F238E27FC236}">
                <a16:creationId xmlns:a16="http://schemas.microsoft.com/office/drawing/2014/main" id="{6CE4270E-1943-2F3A-44A1-C979ABB92BB7}"/>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4" name="AutoShape 14">
            <a:extLst>
              <a:ext uri="{FF2B5EF4-FFF2-40B4-BE49-F238E27FC236}">
                <a16:creationId xmlns:a16="http://schemas.microsoft.com/office/drawing/2014/main" id="{B9F52AC6-6211-26FF-7134-D52723E2536A}"/>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6" name="TextBox 15">
            <a:extLst>
              <a:ext uri="{FF2B5EF4-FFF2-40B4-BE49-F238E27FC236}">
                <a16:creationId xmlns:a16="http://schemas.microsoft.com/office/drawing/2014/main" id="{2B8D3E9B-2E4D-8E8B-75FE-EC62642D2F18}"/>
              </a:ext>
            </a:extLst>
          </p:cNvPr>
          <p:cNvSpPr txBox="1"/>
          <p:nvPr/>
        </p:nvSpPr>
        <p:spPr>
          <a:xfrm>
            <a:off x="445143" y="1208873"/>
            <a:ext cx="4492811" cy="6971139"/>
          </a:xfrm>
          <a:prstGeom prst="rect">
            <a:avLst/>
          </a:prstGeom>
          <a:noFill/>
        </p:spPr>
        <p:txBody>
          <a:bodyPr wrap="square">
            <a:spAutoFit/>
          </a:bodyPr>
          <a:lstStyle/>
          <a:p>
            <a:pPr marL="285750" indent="-285750" algn="just">
              <a:spcBef>
                <a:spcPts val="600"/>
              </a:spcBef>
              <a:buFont typeface="Arial" panose="020B0604020202020204" pitchFamily="34" charset="0"/>
              <a:buChar char="•"/>
            </a:pPr>
            <a:r>
              <a:rPr lang="en-GB" sz="1600" b="1" dirty="0">
                <a:solidFill>
                  <a:srgbClr val="121212"/>
                </a:solidFill>
                <a:latin typeface="HK Grotesk Light"/>
              </a:rPr>
              <a:t>Collaborative Platforms: </a:t>
            </a:r>
            <a:r>
              <a:rPr lang="en-GB" sz="1600" dirty="0">
                <a:solidFill>
                  <a:srgbClr val="121212"/>
                </a:solidFill>
                <a:latin typeface="HK Grotesk Light"/>
              </a:rPr>
              <a:t>Utilise online platforms like Google Workspace, Microsoft Teams, or Slack to facilitate communication, file sharing, and project management. These platforms allow students to work together synchronously or asynchronously, enabling continuous collaboration outside of the classroom.</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Interactive Whiteboards: </a:t>
            </a:r>
            <a:r>
              <a:rPr lang="en-GB" sz="1600" dirty="0">
                <a:solidFill>
                  <a:srgbClr val="121212"/>
                </a:solidFill>
                <a:latin typeface="HK Grotesk Light"/>
              </a:rPr>
              <a:t>Tools like Miro or </a:t>
            </a:r>
            <a:r>
              <a:rPr lang="en-GB" sz="1600" dirty="0" err="1">
                <a:solidFill>
                  <a:srgbClr val="121212"/>
                </a:solidFill>
                <a:latin typeface="HK Grotesk Light"/>
              </a:rPr>
              <a:t>Jamboard</a:t>
            </a:r>
            <a:r>
              <a:rPr lang="en-GB" sz="1600" dirty="0">
                <a:solidFill>
                  <a:srgbClr val="121212"/>
                </a:solidFill>
                <a:latin typeface="HK Grotesk Light"/>
              </a:rPr>
              <a:t> offer a shared space for brainstorming, diagramming, and organizing ideas. They're particularly effective </a:t>
            </a:r>
            <a:r>
              <a:rPr lang="en-GB" sz="1600">
                <a:solidFill>
                  <a:srgbClr val="121212"/>
                </a:solidFill>
                <a:latin typeface="HK Grotesk Light"/>
              </a:rPr>
              <a:t>for visualising </a:t>
            </a:r>
            <a:r>
              <a:rPr lang="en-GB" sz="1600" dirty="0">
                <a:solidFill>
                  <a:srgbClr val="121212"/>
                </a:solidFill>
                <a:latin typeface="HK Grotesk Light"/>
              </a:rPr>
              <a:t>concepts, planning projects, and gathering feedback in real-time.</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Peer Review Systems: </a:t>
            </a:r>
            <a:r>
              <a:rPr lang="en-GB" sz="1600" dirty="0">
                <a:solidFill>
                  <a:srgbClr val="121212"/>
                </a:solidFill>
                <a:latin typeface="HK Grotesk Light"/>
              </a:rPr>
              <a:t>Implement systems for peer feedback, such as Turnitin </a:t>
            </a:r>
            <a:r>
              <a:rPr lang="en-GB" sz="1600" dirty="0" err="1">
                <a:solidFill>
                  <a:srgbClr val="121212"/>
                </a:solidFill>
                <a:latin typeface="HK Grotesk Light"/>
              </a:rPr>
              <a:t>PeerMark</a:t>
            </a:r>
            <a:r>
              <a:rPr lang="en-GB" sz="1600" dirty="0">
                <a:solidFill>
                  <a:srgbClr val="121212"/>
                </a:solidFill>
                <a:latin typeface="HK Grotesk Light"/>
              </a:rPr>
              <a:t> or other peer evaluation tools. These systems encourage students to critique each other's work constructively, fostering a culture of continuous improvement and mutual support.</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Project Management Tools: </a:t>
            </a:r>
            <a:r>
              <a:rPr lang="en-GB" sz="1600" dirty="0">
                <a:solidFill>
                  <a:srgbClr val="121212"/>
                </a:solidFill>
                <a:latin typeface="HK Grotesk Light"/>
              </a:rPr>
              <a:t>Encourage the use of project management software like Trello or Asana to help student groups plan, execute, and monitor their collaborative projects. These tools can help keep projects on track and ensure that all members contribute equally.</a:t>
            </a:r>
            <a:endParaRPr lang="en-US" sz="1600" dirty="0">
              <a:solidFill>
                <a:srgbClr val="121212"/>
              </a:solidFill>
              <a:latin typeface="HK Grotesk Light"/>
            </a:endParaRPr>
          </a:p>
        </p:txBody>
      </p:sp>
      <p:sp>
        <p:nvSpPr>
          <p:cNvPr id="6" name="TextBox 5">
            <a:extLst>
              <a:ext uri="{FF2B5EF4-FFF2-40B4-BE49-F238E27FC236}">
                <a16:creationId xmlns:a16="http://schemas.microsoft.com/office/drawing/2014/main" id="{9405E562-50D1-51B6-071C-8A1D934B1910}"/>
              </a:ext>
            </a:extLst>
          </p:cNvPr>
          <p:cNvSpPr txBox="1"/>
          <p:nvPr/>
        </p:nvSpPr>
        <p:spPr>
          <a:xfrm>
            <a:off x="546502" y="-17601"/>
            <a:ext cx="9144000" cy="925190"/>
          </a:xfrm>
          <a:prstGeom prst="rect">
            <a:avLst/>
          </a:prstGeom>
          <a:noFill/>
        </p:spPr>
        <p:txBody>
          <a:bodyPr wrap="square">
            <a:spAutoFit/>
          </a:bodyPr>
          <a:lstStyle/>
          <a:p>
            <a:pPr>
              <a:lnSpc>
                <a:spcPts val="7699"/>
              </a:lnSpc>
            </a:pPr>
            <a:r>
              <a:rPr lang="en-GB" sz="2400" spc="-69" dirty="0">
                <a:solidFill>
                  <a:srgbClr val="033C5B"/>
                </a:solidFill>
                <a:latin typeface="HK Grotesk Bold"/>
              </a:rPr>
              <a:t>Strategies</a:t>
            </a:r>
            <a:r>
              <a:rPr lang="en-GB" sz="1800" b="0" i="0" dirty="0">
                <a:solidFill>
                  <a:srgbClr val="0D0D0D"/>
                </a:solidFill>
                <a:effectLst/>
                <a:latin typeface="Söhne"/>
              </a:rPr>
              <a:t> </a:t>
            </a:r>
            <a:r>
              <a:rPr lang="en-GB" sz="2400" spc="-69" dirty="0">
                <a:solidFill>
                  <a:srgbClr val="033C5B"/>
                </a:solidFill>
                <a:latin typeface="HK Grotesk Bold"/>
              </a:rPr>
              <a:t>for Effective Collaboration</a:t>
            </a:r>
            <a:endParaRPr lang="en-US" sz="2400" spc="-69" dirty="0">
              <a:solidFill>
                <a:srgbClr val="033C5B"/>
              </a:solidFill>
              <a:latin typeface="HK Grotesk Bold"/>
            </a:endParaRPr>
          </a:p>
        </p:txBody>
      </p:sp>
      <p:sp>
        <p:nvSpPr>
          <p:cNvPr id="15" name="TextBox 14">
            <a:extLst>
              <a:ext uri="{FF2B5EF4-FFF2-40B4-BE49-F238E27FC236}">
                <a16:creationId xmlns:a16="http://schemas.microsoft.com/office/drawing/2014/main" id="{B471A893-B5DE-98AF-D835-747DF3EC9059}"/>
              </a:ext>
            </a:extLst>
          </p:cNvPr>
          <p:cNvSpPr txBox="1"/>
          <p:nvPr/>
        </p:nvSpPr>
        <p:spPr>
          <a:xfrm>
            <a:off x="5493077" y="3619500"/>
            <a:ext cx="4492811" cy="4924425"/>
          </a:xfrm>
          <a:prstGeom prst="rect">
            <a:avLst/>
          </a:prstGeom>
          <a:noFill/>
        </p:spPr>
        <p:txBody>
          <a:bodyPr wrap="square">
            <a:spAutoFit/>
          </a:bodyPr>
          <a:lstStyle/>
          <a:p>
            <a:pPr marL="285750" indent="-285750" algn="just">
              <a:spcBef>
                <a:spcPts val="600"/>
              </a:spcBef>
              <a:buFont typeface="Arial" panose="020B0604020202020204" pitchFamily="34" charset="0"/>
              <a:buChar char="•"/>
            </a:pPr>
            <a:r>
              <a:rPr lang="en-GB" sz="1600" b="1" dirty="0">
                <a:solidFill>
                  <a:srgbClr val="121212"/>
                </a:solidFill>
                <a:latin typeface="HK Grotesk Light"/>
              </a:rPr>
              <a:t>Discussion Forums and Blogs: </a:t>
            </a:r>
            <a:r>
              <a:rPr lang="en-GB" sz="1600" dirty="0">
                <a:solidFill>
                  <a:srgbClr val="121212"/>
                </a:solidFill>
                <a:latin typeface="HK Grotesk Light"/>
              </a:rPr>
              <a:t>Online discussion forums (e.g., Piazza, Moodle forums) and blog platforms can encourage reflective thinking and provide opportunities for students to articulate and share their insights. They also offer a way for quieter students to contribute their ideas.</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Video Conferencing Tools: </a:t>
            </a:r>
            <a:r>
              <a:rPr lang="en-GB" sz="1600" dirty="0">
                <a:solidFill>
                  <a:srgbClr val="121212"/>
                </a:solidFill>
                <a:latin typeface="HK Grotesk Light"/>
              </a:rPr>
              <a:t>Leverage video conferencing tools like Zoom or Google Meet for live discussions, group meetings, and virtual office hours. These tools help maintain a personal connection and facilitate real-time collaboration and discussion.</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Role Assignments: </a:t>
            </a:r>
            <a:r>
              <a:rPr lang="en-GB" sz="1600" dirty="0">
                <a:solidFill>
                  <a:srgbClr val="121212"/>
                </a:solidFill>
                <a:latin typeface="HK Grotesk Light"/>
              </a:rPr>
              <a:t>Assigning specific roles within group projects (e.g., researcher, presenter, coordinator) can help distribute tasks evenly, ensure accountability, and give students a clear sense of their contributions to the group effort.</a:t>
            </a:r>
            <a:endParaRPr lang="en-US" sz="1600" dirty="0">
              <a:solidFill>
                <a:srgbClr val="121212"/>
              </a:solidFill>
              <a:latin typeface="HK Grotesk Light"/>
            </a:endParaRPr>
          </a:p>
        </p:txBody>
      </p:sp>
      <p:sp>
        <p:nvSpPr>
          <p:cNvPr id="17" name="TextBox 16">
            <a:extLst>
              <a:ext uri="{FF2B5EF4-FFF2-40B4-BE49-F238E27FC236}">
                <a16:creationId xmlns:a16="http://schemas.microsoft.com/office/drawing/2014/main" id="{3F5D394D-58F5-A245-3A70-CF2BE17A320B}"/>
              </a:ext>
            </a:extLst>
          </p:cNvPr>
          <p:cNvSpPr txBox="1"/>
          <p:nvPr/>
        </p:nvSpPr>
        <p:spPr>
          <a:xfrm>
            <a:off x="10744200" y="3619500"/>
            <a:ext cx="4492811" cy="4431983"/>
          </a:xfrm>
          <a:prstGeom prst="rect">
            <a:avLst/>
          </a:prstGeom>
          <a:noFill/>
        </p:spPr>
        <p:txBody>
          <a:bodyPr wrap="square">
            <a:spAutoFit/>
          </a:bodyPr>
          <a:lstStyle/>
          <a:p>
            <a:pPr marL="285750" indent="-285750" algn="just">
              <a:spcBef>
                <a:spcPts val="600"/>
              </a:spcBef>
              <a:buFont typeface="Arial" panose="020B0604020202020204" pitchFamily="34" charset="0"/>
              <a:buChar char="•"/>
            </a:pPr>
            <a:r>
              <a:rPr lang="en-GB" sz="1600" b="1" dirty="0">
                <a:solidFill>
                  <a:srgbClr val="121212"/>
                </a:solidFill>
                <a:latin typeface="HK Grotesk Light"/>
              </a:rPr>
              <a:t>Collaboration Contracts: </a:t>
            </a:r>
            <a:r>
              <a:rPr lang="en-GB" sz="1600" dirty="0">
                <a:solidFill>
                  <a:srgbClr val="121212"/>
                </a:solidFill>
                <a:latin typeface="HK Grotesk Light"/>
              </a:rPr>
              <a:t>Create collaboration contracts at the start of group projects. These agreements can outline expectations, roles, deadlines, and conflict resolution strategies, providing a clear framework for effective group work.</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Feedback Loops: </a:t>
            </a:r>
            <a:r>
              <a:rPr lang="en-GB" sz="1600" dirty="0">
                <a:solidFill>
                  <a:srgbClr val="121212"/>
                </a:solidFill>
                <a:latin typeface="HK Grotesk Light"/>
              </a:rPr>
              <a:t>Establish regular feedback loops using surveys, reflections, or check-ins to monitor the health of the collaborative process. This can help identify issues early and adjust strategies as needed.</a:t>
            </a:r>
          </a:p>
          <a:p>
            <a:pPr marL="285750" indent="-285750" algn="just">
              <a:spcBef>
                <a:spcPts val="600"/>
              </a:spcBef>
              <a:buFont typeface="Arial" panose="020B0604020202020204" pitchFamily="34" charset="0"/>
              <a:buChar char="•"/>
            </a:pPr>
            <a:r>
              <a:rPr lang="en-GB" sz="1600" b="1" dirty="0">
                <a:solidFill>
                  <a:srgbClr val="121212"/>
                </a:solidFill>
                <a:latin typeface="HK Grotesk Light"/>
              </a:rPr>
              <a:t>Training Sessions: </a:t>
            </a:r>
            <a:r>
              <a:rPr lang="en-GB" sz="1600" dirty="0">
                <a:solidFill>
                  <a:srgbClr val="121212"/>
                </a:solidFill>
                <a:latin typeface="HK Grotesk Light"/>
              </a:rPr>
              <a:t>Offer workshops or tutorials on effective communication, conflict resolution, and collaborative tools. Educating students on these essential skills can enhance the quality of group interactions and outcomes.</a:t>
            </a:r>
            <a:endParaRPr lang="en-US" sz="1600" dirty="0">
              <a:solidFill>
                <a:srgbClr val="121212"/>
              </a:solidFill>
              <a:latin typeface="HK Grotesk Light"/>
            </a:endParaRPr>
          </a:p>
        </p:txBody>
      </p:sp>
      <p:sp>
        <p:nvSpPr>
          <p:cNvPr id="21" name="TextBox 20">
            <a:extLst>
              <a:ext uri="{FF2B5EF4-FFF2-40B4-BE49-F238E27FC236}">
                <a16:creationId xmlns:a16="http://schemas.microsoft.com/office/drawing/2014/main" id="{BF8B4D29-E81D-F0C4-7EE1-BCCD3EF8B67F}"/>
              </a:ext>
            </a:extLst>
          </p:cNvPr>
          <p:cNvSpPr txBox="1"/>
          <p:nvPr/>
        </p:nvSpPr>
        <p:spPr>
          <a:xfrm>
            <a:off x="7203594" y="514688"/>
            <a:ext cx="5326030" cy="2677656"/>
          </a:xfrm>
          <a:prstGeom prst="rect">
            <a:avLst/>
          </a:prstGeom>
          <a:noFill/>
        </p:spPr>
        <p:txBody>
          <a:bodyPr wrap="square">
            <a:spAutoFit/>
          </a:bodyPr>
          <a:lstStyle/>
          <a:p>
            <a:pPr algn="just">
              <a:spcBef>
                <a:spcPts val="1200"/>
              </a:spcBef>
              <a:spcAft>
                <a:spcPts val="1200"/>
              </a:spcAft>
            </a:pPr>
            <a:r>
              <a:rPr lang="en-GB" sz="2400" b="1" dirty="0">
                <a:solidFill>
                  <a:srgbClr val="121212"/>
                </a:solidFill>
                <a:latin typeface="HK Grotesk Light"/>
              </a:rPr>
              <a:t>Effective collaboration in a flipped classroom environment is essential for maximising learning outcomes. Here we introduce a variety of tools and techniques designed to enhance collaboration among students and between students and educators.</a:t>
            </a:r>
          </a:p>
        </p:txBody>
      </p:sp>
    </p:spTree>
    <p:extLst>
      <p:ext uri="{BB962C8B-B14F-4D97-AF65-F5344CB8AC3E}">
        <p14:creationId xmlns:p14="http://schemas.microsoft.com/office/powerpoint/2010/main" val="1269330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a:extLst>
            <a:ext uri="{FF2B5EF4-FFF2-40B4-BE49-F238E27FC236}">
              <a16:creationId xmlns:a16="http://schemas.microsoft.com/office/drawing/2014/main" id="{D78F8B6E-0850-91B4-C74C-3283ECF80E1E}"/>
            </a:ext>
          </a:extLst>
        </p:cNvPr>
        <p:cNvGrpSpPr/>
        <p:nvPr/>
      </p:nvGrpSpPr>
      <p:grpSpPr>
        <a:xfrm>
          <a:off x="0" y="0"/>
          <a:ext cx="0" cy="0"/>
          <a:chOff x="0" y="0"/>
          <a:chExt cx="0" cy="0"/>
        </a:xfrm>
      </p:grpSpPr>
      <p:sp>
        <p:nvSpPr>
          <p:cNvPr id="2" name="TextBox 2">
            <a:extLst>
              <a:ext uri="{FF2B5EF4-FFF2-40B4-BE49-F238E27FC236}">
                <a16:creationId xmlns:a16="http://schemas.microsoft.com/office/drawing/2014/main" id="{619BDBDC-0373-EBF0-A891-DE04A541E0A5}"/>
              </a:ext>
            </a:extLst>
          </p:cNvPr>
          <p:cNvSpPr txBox="1"/>
          <p:nvPr/>
        </p:nvSpPr>
        <p:spPr>
          <a:xfrm>
            <a:off x="2890312" y="294921"/>
            <a:ext cx="15092888" cy="1940852"/>
          </a:xfrm>
          <a:prstGeom prst="rect">
            <a:avLst/>
          </a:prstGeom>
        </p:spPr>
        <p:txBody>
          <a:bodyPr wrap="square" lIns="0" tIns="0" rIns="0" bIns="0" rtlCol="0" anchor="t">
            <a:spAutoFit/>
          </a:bodyPr>
          <a:lstStyle/>
          <a:p>
            <a:pPr>
              <a:spcBef>
                <a:spcPts val="600"/>
              </a:spcBef>
              <a:spcAft>
                <a:spcPts val="600"/>
              </a:spcAft>
            </a:pPr>
            <a:r>
              <a:rPr lang="en-GB" sz="2800" spc="-69" dirty="0">
                <a:solidFill>
                  <a:srgbClr val="033C5B"/>
                </a:solidFill>
                <a:latin typeface="HK Grotesk Bold"/>
              </a:rPr>
              <a:t>Case Study: </a:t>
            </a:r>
            <a:r>
              <a:rPr lang="en-GB" sz="2800" b="1" dirty="0">
                <a:solidFill>
                  <a:srgbClr val="121212"/>
                </a:solidFill>
                <a:latin typeface="HK Grotesk Light"/>
              </a:rPr>
              <a:t>Implementing Collaborative Learning in IT Networking</a:t>
            </a:r>
          </a:p>
          <a:p>
            <a:pPr>
              <a:spcBef>
                <a:spcPts val="600"/>
              </a:spcBef>
              <a:spcAft>
                <a:spcPts val="600"/>
              </a:spcAft>
            </a:pPr>
            <a:r>
              <a:rPr lang="en-GB" sz="2800" b="1" i="0" dirty="0">
                <a:solidFill>
                  <a:srgbClr val="0D0D0D"/>
                </a:solidFill>
                <a:effectLst/>
                <a:latin typeface="Söhne"/>
              </a:rPr>
              <a:t>Enhancing Skills and Engagement in IT Networking through Collaborative Learning</a:t>
            </a:r>
            <a:endParaRPr lang="en-GB" sz="2800" b="1" dirty="0">
              <a:solidFill>
                <a:srgbClr val="121212"/>
              </a:solidFill>
              <a:latin typeface="HK Grotesk Light"/>
            </a:endParaRPr>
          </a:p>
          <a:p>
            <a:pPr>
              <a:lnSpc>
                <a:spcPts val="7699"/>
              </a:lnSpc>
            </a:pPr>
            <a:endParaRPr lang="en-US" sz="2800" spc="-69" dirty="0">
              <a:solidFill>
                <a:srgbClr val="033C5B"/>
              </a:solidFill>
              <a:latin typeface="HK Grotesk Bold"/>
            </a:endParaRPr>
          </a:p>
        </p:txBody>
      </p:sp>
      <p:sp>
        <p:nvSpPr>
          <p:cNvPr id="3" name="AutoShape 3">
            <a:extLst>
              <a:ext uri="{FF2B5EF4-FFF2-40B4-BE49-F238E27FC236}">
                <a16:creationId xmlns:a16="http://schemas.microsoft.com/office/drawing/2014/main" id="{51CA70F5-2E15-2EDD-708E-3141636C8FC6}"/>
              </a:ext>
            </a:extLst>
          </p:cNvPr>
          <p:cNvSpPr/>
          <p:nvPr/>
        </p:nvSpPr>
        <p:spPr>
          <a:xfrm>
            <a:off x="-130877" y="-38241"/>
            <a:ext cx="2766824" cy="5218616"/>
          </a:xfrm>
          <a:prstGeom prst="rect">
            <a:avLst/>
          </a:prstGeom>
          <a:solidFill>
            <a:srgbClr val="FB8709"/>
          </a:solidFill>
        </p:spPr>
        <p:txBody>
          <a:bodyPr/>
          <a:lstStyle/>
          <a:p>
            <a:endParaRPr lang="en-IE"/>
          </a:p>
        </p:txBody>
      </p:sp>
      <p:sp>
        <p:nvSpPr>
          <p:cNvPr id="4" name="Freeform 4">
            <a:extLst>
              <a:ext uri="{FF2B5EF4-FFF2-40B4-BE49-F238E27FC236}">
                <a16:creationId xmlns:a16="http://schemas.microsoft.com/office/drawing/2014/main" id="{4834E154-266C-9577-76E8-6B32EB448E24}"/>
              </a:ext>
            </a:extLst>
          </p:cNvPr>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5" name="AutoShape 5">
            <a:extLst>
              <a:ext uri="{FF2B5EF4-FFF2-40B4-BE49-F238E27FC236}">
                <a16:creationId xmlns:a16="http://schemas.microsoft.com/office/drawing/2014/main" id="{E3BC57F5-000D-EA8D-1031-163B9AD00D71}"/>
              </a:ext>
            </a:extLst>
          </p:cNvPr>
          <p:cNvSpPr/>
          <p:nvPr/>
        </p:nvSpPr>
        <p:spPr>
          <a:xfrm>
            <a:off x="-130877" y="5143500"/>
            <a:ext cx="2766824" cy="3665330"/>
          </a:xfrm>
          <a:prstGeom prst="rect">
            <a:avLst/>
          </a:prstGeom>
          <a:solidFill>
            <a:srgbClr val="053249"/>
          </a:solidFill>
        </p:spPr>
        <p:txBody>
          <a:bodyPr/>
          <a:lstStyle/>
          <a:p>
            <a:endParaRPr lang="en-IE"/>
          </a:p>
        </p:txBody>
      </p:sp>
      <p:sp>
        <p:nvSpPr>
          <p:cNvPr id="6" name="Freeform 6">
            <a:extLst>
              <a:ext uri="{FF2B5EF4-FFF2-40B4-BE49-F238E27FC236}">
                <a16:creationId xmlns:a16="http://schemas.microsoft.com/office/drawing/2014/main" id="{FFAD04D3-D0C4-696E-E7A6-7B9B86DA9894}"/>
              </a:ext>
            </a:extLst>
          </p:cNvPr>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7" name="TextBox 7">
            <a:extLst>
              <a:ext uri="{FF2B5EF4-FFF2-40B4-BE49-F238E27FC236}">
                <a16:creationId xmlns:a16="http://schemas.microsoft.com/office/drawing/2014/main" id="{EFF5934D-9DFD-081F-220B-24121CEF80D8}"/>
              </a:ext>
            </a:extLst>
          </p:cNvPr>
          <p:cNvSpPr txBox="1"/>
          <p:nvPr/>
        </p:nvSpPr>
        <p:spPr>
          <a:xfrm>
            <a:off x="3275350" y="1602522"/>
            <a:ext cx="8971379" cy="6863417"/>
          </a:xfrm>
          <a:prstGeom prst="rect">
            <a:avLst/>
          </a:prstGeom>
        </p:spPr>
        <p:txBody>
          <a:bodyPr wrap="square" lIns="0" tIns="0" rIns="0" bIns="0" rtlCol="0" anchor="t">
            <a:spAutoFit/>
          </a:bodyPr>
          <a:lstStyle/>
          <a:p>
            <a:pPr marL="342900" indent="-342900">
              <a:spcBef>
                <a:spcPts val="600"/>
              </a:spcBef>
              <a:spcAft>
                <a:spcPts val="600"/>
              </a:spcAft>
              <a:buFont typeface="+mj-lt"/>
              <a:buAutoNum type="alphaUcPeriod"/>
            </a:pPr>
            <a:r>
              <a:rPr lang="en-GB" sz="1400" b="1" dirty="0">
                <a:solidFill>
                  <a:srgbClr val="121212"/>
                </a:solidFill>
                <a:latin typeface="HK Grotesk Light"/>
              </a:rPr>
              <a:t>Background</a:t>
            </a:r>
            <a:r>
              <a:rPr lang="en-GB" sz="1400" dirty="0">
                <a:solidFill>
                  <a:srgbClr val="121212"/>
                </a:solidFill>
                <a:latin typeface="HK Grotesk Light"/>
              </a:rPr>
              <a:t>: The IT Networking program at </a:t>
            </a:r>
            <a:r>
              <a:rPr lang="en-GB" sz="1400" dirty="0" err="1">
                <a:solidFill>
                  <a:srgbClr val="121212"/>
                </a:solidFill>
                <a:latin typeface="HK Grotesk Light"/>
              </a:rPr>
              <a:t>TechVoc</a:t>
            </a:r>
            <a:r>
              <a:rPr lang="en-GB" sz="1400" dirty="0">
                <a:solidFill>
                  <a:srgbClr val="121212"/>
                </a:solidFill>
                <a:latin typeface="HK Grotesk Light"/>
              </a:rPr>
              <a:t> College faced challenges in engaging students with complex networking concepts and practical applications using traditional lecture methods.</a:t>
            </a:r>
          </a:p>
          <a:p>
            <a:pPr marL="342900" indent="-342900">
              <a:spcBef>
                <a:spcPts val="600"/>
              </a:spcBef>
              <a:spcAft>
                <a:spcPts val="600"/>
              </a:spcAft>
              <a:buFont typeface="+mj-lt"/>
              <a:buAutoNum type="alphaUcPeriod"/>
            </a:pPr>
            <a:r>
              <a:rPr lang="en-GB" sz="1400" b="1" dirty="0">
                <a:solidFill>
                  <a:srgbClr val="121212"/>
                </a:solidFill>
                <a:latin typeface="HK Grotesk Light"/>
              </a:rPr>
              <a:t>Challenge</a:t>
            </a:r>
            <a:r>
              <a:rPr lang="en-GB" sz="1400" dirty="0">
                <a:solidFill>
                  <a:srgbClr val="121212"/>
                </a:solidFill>
                <a:latin typeface="HK Grotesk Light"/>
              </a:rPr>
              <a:t>: Engaging students with complex networking concepts and practical applications using traditional lecture methods.</a:t>
            </a:r>
          </a:p>
          <a:p>
            <a:pPr marL="342900" indent="-342900">
              <a:spcBef>
                <a:spcPts val="600"/>
              </a:spcBef>
              <a:spcAft>
                <a:spcPts val="600"/>
              </a:spcAft>
              <a:buFont typeface="+mj-lt"/>
              <a:buAutoNum type="alphaUcPeriod"/>
            </a:pPr>
            <a:r>
              <a:rPr lang="en-GB" sz="1400" b="1" dirty="0">
                <a:solidFill>
                  <a:srgbClr val="121212"/>
                </a:solidFill>
                <a:latin typeface="HK Grotesk Light"/>
              </a:rPr>
              <a:t>Implementation:</a:t>
            </a:r>
          </a:p>
          <a:p>
            <a:pPr marL="800100" lvl="1" indent="-342900">
              <a:buFont typeface="Arial" panose="020B0604020202020204" pitchFamily="34" charset="0"/>
              <a:buChar char="•"/>
            </a:pPr>
            <a:r>
              <a:rPr lang="en-GB" sz="1400" b="1" dirty="0">
                <a:solidFill>
                  <a:srgbClr val="121212"/>
                </a:solidFill>
                <a:latin typeface="HK Grotesk Light"/>
              </a:rPr>
              <a:t>Flipped Classroom Model: </a:t>
            </a:r>
            <a:r>
              <a:rPr lang="en-GB" sz="1400" dirty="0">
                <a:solidFill>
                  <a:srgbClr val="121212"/>
                </a:solidFill>
                <a:latin typeface="HK Grotesk Light"/>
              </a:rPr>
              <a:t>Instructors introduced new networking concepts through video lectures and online readings as homework, reserving class time for hands-on, collaborative problem-solving activities.</a:t>
            </a:r>
          </a:p>
          <a:p>
            <a:pPr marL="800100" lvl="1" indent="-342900">
              <a:buFont typeface="Arial" panose="020B0604020202020204" pitchFamily="34" charset="0"/>
              <a:buChar char="•"/>
            </a:pPr>
            <a:r>
              <a:rPr lang="en-GB" sz="1400" b="1" dirty="0">
                <a:solidFill>
                  <a:srgbClr val="121212"/>
                </a:solidFill>
                <a:latin typeface="HK Grotesk Light"/>
              </a:rPr>
              <a:t>Collaborative Lesson Design: </a:t>
            </a:r>
            <a:r>
              <a:rPr lang="en-GB" sz="1400" dirty="0">
                <a:solidFill>
                  <a:srgbClr val="121212"/>
                </a:solidFill>
                <a:latin typeface="HK Grotesk Light"/>
              </a:rPr>
              <a:t>Students were organized into teams to design and implement network solutions based on scenarios provided in pre-class materials. Teams were tasked with different aspects of network setup and troubleshooting, promoting specialization and comprehensive understanding.</a:t>
            </a:r>
          </a:p>
          <a:p>
            <a:pPr marL="800100" lvl="1" indent="-342900">
              <a:buFont typeface="Arial" panose="020B0604020202020204" pitchFamily="34" charset="0"/>
              <a:buChar char="•"/>
            </a:pPr>
            <a:r>
              <a:rPr lang="en-GB" sz="1400" b="1" dirty="0">
                <a:solidFill>
                  <a:srgbClr val="121212"/>
                </a:solidFill>
                <a:latin typeface="HK Grotesk Light"/>
              </a:rPr>
              <a:t>Pre-Class Engagement: </a:t>
            </a:r>
            <a:r>
              <a:rPr lang="en-GB" sz="1400" dirty="0">
                <a:solidFill>
                  <a:srgbClr val="121212"/>
                </a:solidFill>
                <a:latin typeface="HK Grotesk Light"/>
              </a:rPr>
              <a:t>Interactive materials and quizzes ensured students arrived prepared, fostering a readiness to dive into hands-on activities and discussions.</a:t>
            </a:r>
          </a:p>
          <a:p>
            <a:pPr marL="800100" lvl="1" indent="-342900">
              <a:buFont typeface="Arial" panose="020B0604020202020204" pitchFamily="34" charset="0"/>
              <a:buChar char="•"/>
            </a:pPr>
            <a:r>
              <a:rPr lang="en-GB" sz="1400" b="1" dirty="0">
                <a:solidFill>
                  <a:srgbClr val="121212"/>
                </a:solidFill>
                <a:latin typeface="HK Grotesk Light"/>
              </a:rPr>
              <a:t>Collaborative Activities: </a:t>
            </a:r>
            <a:r>
              <a:rPr lang="en-GB" sz="1400" dirty="0">
                <a:solidFill>
                  <a:srgbClr val="121212"/>
                </a:solidFill>
                <a:latin typeface="HK Grotesk Light"/>
              </a:rPr>
              <a:t>Students collaborated on real-world networking problems, relying on each team member's insights and skills to develop and implement solutions.</a:t>
            </a:r>
          </a:p>
          <a:p>
            <a:pPr marL="800100" lvl="1" indent="-342900">
              <a:buFont typeface="Arial" panose="020B0604020202020204" pitchFamily="34" charset="0"/>
              <a:buChar char="•"/>
            </a:pPr>
            <a:r>
              <a:rPr lang="en-GB" sz="1400" b="1" dirty="0">
                <a:solidFill>
                  <a:srgbClr val="121212"/>
                </a:solidFill>
                <a:latin typeface="HK Grotesk Light"/>
              </a:rPr>
              <a:t>Technology Integration: </a:t>
            </a:r>
            <a:r>
              <a:rPr lang="en-GB" sz="1400" dirty="0">
                <a:solidFill>
                  <a:srgbClr val="121212"/>
                </a:solidFill>
                <a:latin typeface="HK Grotesk Light"/>
              </a:rPr>
              <a:t>Utilization of network simulation software and collaborative tools like GitHub for code sharing and version control enabled effective planning and execution of network designs.</a:t>
            </a:r>
          </a:p>
          <a:p>
            <a:pPr marL="800100" lvl="1" indent="-342900">
              <a:buFont typeface="Arial" panose="020B0604020202020204" pitchFamily="34" charset="0"/>
              <a:buChar char="•"/>
            </a:pPr>
            <a:r>
              <a:rPr lang="en-GB" sz="1400" b="1" dirty="0">
                <a:solidFill>
                  <a:srgbClr val="121212"/>
                </a:solidFill>
                <a:latin typeface="HK Grotesk Light"/>
              </a:rPr>
              <a:t>Peer Teaching: </a:t>
            </a:r>
            <a:r>
              <a:rPr lang="en-GB" sz="1400" dirty="0">
                <a:solidFill>
                  <a:srgbClr val="121212"/>
                </a:solidFill>
                <a:latin typeface="HK Grotesk Light"/>
              </a:rPr>
              <a:t>Teams presented their network solutions to the class, explaining the rationale behind their design choices and troubleshooting methods, enhancing peer learning.</a:t>
            </a:r>
          </a:p>
          <a:p>
            <a:pPr marL="800100" lvl="1" indent="-342900">
              <a:buFont typeface="Arial" panose="020B0604020202020204" pitchFamily="34" charset="0"/>
              <a:buChar char="•"/>
            </a:pPr>
            <a:r>
              <a:rPr lang="en-GB" sz="1400" b="1" dirty="0">
                <a:solidFill>
                  <a:srgbClr val="121212"/>
                </a:solidFill>
                <a:latin typeface="HK Grotesk Light"/>
              </a:rPr>
              <a:t>Feedback and Reflection: </a:t>
            </a:r>
            <a:r>
              <a:rPr lang="en-GB" sz="1400" dirty="0">
                <a:solidFill>
                  <a:srgbClr val="121212"/>
                </a:solidFill>
                <a:latin typeface="HK Grotesk Light"/>
              </a:rPr>
              <a:t>Regular feedback sessions and reflective exercises helped students identify their strengths and areas for growth, both technically and in teamwork.</a:t>
            </a:r>
          </a:p>
          <a:p>
            <a:pPr marL="342900" lvl="1" indent="-342900">
              <a:spcBef>
                <a:spcPts val="600"/>
              </a:spcBef>
              <a:spcAft>
                <a:spcPts val="600"/>
              </a:spcAft>
              <a:buFont typeface="+mj-lt"/>
              <a:buAutoNum type="alphaUcPeriod" startAt="4"/>
            </a:pPr>
            <a:r>
              <a:rPr lang="en-GB" sz="1400" b="1" dirty="0">
                <a:solidFill>
                  <a:srgbClr val="121212"/>
                </a:solidFill>
                <a:latin typeface="HK Grotesk Light"/>
              </a:rPr>
              <a:t>Outcomes:</a:t>
            </a:r>
          </a:p>
          <a:p>
            <a:pPr marL="800100" lvl="1" indent="-342900">
              <a:buFont typeface="Arial" panose="020B0604020202020204" pitchFamily="34" charset="0"/>
              <a:buChar char="•"/>
            </a:pPr>
            <a:r>
              <a:rPr lang="en-GB" sz="1400" b="1" dirty="0">
                <a:solidFill>
                  <a:srgbClr val="121212"/>
                </a:solidFill>
                <a:latin typeface="HK Grotesk Light"/>
              </a:rPr>
              <a:t>Enhanced Student Engagement: </a:t>
            </a:r>
            <a:r>
              <a:rPr lang="en-GB" sz="1400" dirty="0">
                <a:solidFill>
                  <a:srgbClr val="121212"/>
                </a:solidFill>
                <a:latin typeface="HK Grotesk Light"/>
              </a:rPr>
              <a:t>The shift to a flipped classroom and emphasis on collaborative projects significantly boosted interest and participation in networking topics.</a:t>
            </a:r>
          </a:p>
          <a:p>
            <a:pPr marL="800100" lvl="1" indent="-342900">
              <a:buFont typeface="Arial" panose="020B0604020202020204" pitchFamily="34" charset="0"/>
              <a:buChar char="•"/>
            </a:pPr>
            <a:r>
              <a:rPr lang="en-GB" sz="1400" b="1" dirty="0">
                <a:solidFill>
                  <a:srgbClr val="121212"/>
                </a:solidFill>
                <a:latin typeface="HK Grotesk Light"/>
              </a:rPr>
              <a:t>Improved Learning Outcomes: </a:t>
            </a:r>
            <a:r>
              <a:rPr lang="en-GB" sz="1400" dirty="0">
                <a:solidFill>
                  <a:srgbClr val="121212"/>
                </a:solidFill>
                <a:latin typeface="HK Grotesk Light"/>
              </a:rPr>
              <a:t>Students showed marked improvement in both theoretical knowledge and practical networking skills, with better performance in assessments and projects.</a:t>
            </a:r>
          </a:p>
          <a:p>
            <a:pPr marL="800100" lvl="1" indent="-342900">
              <a:buFont typeface="Arial" panose="020B0604020202020204" pitchFamily="34" charset="0"/>
              <a:buChar char="•"/>
            </a:pPr>
            <a:r>
              <a:rPr lang="en-GB" sz="1400" b="1" dirty="0">
                <a:solidFill>
                  <a:srgbClr val="121212"/>
                </a:solidFill>
                <a:latin typeface="HK Grotesk Light"/>
              </a:rPr>
              <a:t>Increased Collaboration Skills: </a:t>
            </a:r>
            <a:r>
              <a:rPr lang="en-GB" sz="1400" dirty="0">
                <a:solidFill>
                  <a:srgbClr val="121212"/>
                </a:solidFill>
                <a:latin typeface="HK Grotesk Light"/>
              </a:rPr>
              <a:t>The program fostered essential soft skills, including communication, teamwork, and problem-solving, preparing students for the collaborative nature of IT work.</a:t>
            </a:r>
          </a:p>
          <a:p>
            <a:pPr marL="800100" lvl="1" indent="-342900">
              <a:buFont typeface="Arial" panose="020B0604020202020204" pitchFamily="34" charset="0"/>
              <a:buChar char="•"/>
            </a:pPr>
            <a:r>
              <a:rPr lang="en-GB" sz="1400" b="1" dirty="0">
                <a:solidFill>
                  <a:srgbClr val="121212"/>
                </a:solidFill>
                <a:latin typeface="HK Grotesk Light"/>
              </a:rPr>
              <a:t>Positive Feedback: </a:t>
            </a:r>
            <a:r>
              <a:rPr lang="en-GB" sz="1400" dirty="0">
                <a:solidFill>
                  <a:srgbClr val="121212"/>
                </a:solidFill>
                <a:latin typeface="HK Grotesk Light"/>
              </a:rPr>
              <a:t>Students reported a more enjoyable and engaging learning experience, appreciating the practical application of concepts and the opportunity to work closely with peers.</a:t>
            </a:r>
            <a:endParaRPr lang="en-US" sz="1400" dirty="0">
              <a:solidFill>
                <a:srgbClr val="121212"/>
              </a:solidFill>
              <a:latin typeface="HK Grotesk Light"/>
            </a:endParaRPr>
          </a:p>
        </p:txBody>
      </p:sp>
      <p:sp>
        <p:nvSpPr>
          <p:cNvPr id="8" name="Freeform 8">
            <a:extLst>
              <a:ext uri="{FF2B5EF4-FFF2-40B4-BE49-F238E27FC236}">
                <a16:creationId xmlns:a16="http://schemas.microsoft.com/office/drawing/2014/main" id="{5627BDE1-275A-FA8C-5503-671F31883524}"/>
              </a:ext>
            </a:extLst>
          </p:cNvPr>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9" name="Freeform 9">
            <a:extLst>
              <a:ext uri="{FF2B5EF4-FFF2-40B4-BE49-F238E27FC236}">
                <a16:creationId xmlns:a16="http://schemas.microsoft.com/office/drawing/2014/main" id="{111DF945-FCEB-EA47-3B99-0392847C5524}"/>
              </a:ext>
            </a:extLst>
          </p:cNvPr>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10" name="TextBox 10">
            <a:extLst>
              <a:ext uri="{FF2B5EF4-FFF2-40B4-BE49-F238E27FC236}">
                <a16:creationId xmlns:a16="http://schemas.microsoft.com/office/drawing/2014/main" id="{AEE1C708-A19F-51AA-B053-DB4DDBB1B8D6}"/>
              </a:ext>
            </a:extLst>
          </p:cNvPr>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1" name="AutoShape 11">
            <a:extLst>
              <a:ext uri="{FF2B5EF4-FFF2-40B4-BE49-F238E27FC236}">
                <a16:creationId xmlns:a16="http://schemas.microsoft.com/office/drawing/2014/main" id="{004335BB-56B5-C4E8-F023-21692AD57188}"/>
              </a:ext>
            </a:extLst>
          </p:cNvPr>
          <p:cNvSpPr/>
          <p:nvPr/>
        </p:nvSpPr>
        <p:spPr>
          <a:xfrm rot="5400000">
            <a:off x="9139238" y="173356"/>
            <a:ext cx="9525" cy="17270948"/>
          </a:xfrm>
          <a:prstGeom prst="rect">
            <a:avLst/>
          </a:prstGeom>
          <a:solidFill>
            <a:srgbClr val="FB8709"/>
          </a:solidFill>
        </p:spPr>
        <p:txBody>
          <a:bodyPr/>
          <a:lstStyle/>
          <a:p>
            <a:endParaRPr lang="en-IE"/>
          </a:p>
        </p:txBody>
      </p:sp>
      <p:sp>
        <p:nvSpPr>
          <p:cNvPr id="13" name="TextBox 12">
            <a:extLst>
              <a:ext uri="{FF2B5EF4-FFF2-40B4-BE49-F238E27FC236}">
                <a16:creationId xmlns:a16="http://schemas.microsoft.com/office/drawing/2014/main" id="{76F92BB4-D9CA-30F0-5DB4-315F3CB0BA6D}"/>
              </a:ext>
            </a:extLst>
          </p:cNvPr>
          <p:cNvSpPr txBox="1"/>
          <p:nvPr/>
        </p:nvSpPr>
        <p:spPr>
          <a:xfrm>
            <a:off x="12768572" y="3543300"/>
            <a:ext cx="4894233" cy="2733395"/>
          </a:xfrm>
          <a:prstGeom prst="rect">
            <a:avLst/>
          </a:prstGeom>
          <a:noFill/>
          <a:ln>
            <a:solidFill>
              <a:schemeClr val="tx1"/>
            </a:solidFill>
          </a:ln>
        </p:spPr>
        <p:txBody>
          <a:bodyPr wrap="square" lIns="108000" tIns="180000" rIns="108000" bIns="180000">
            <a:spAutoFit/>
          </a:bodyPr>
          <a:lstStyle/>
          <a:p>
            <a:pPr algn="just"/>
            <a:r>
              <a:rPr lang="en-GB" sz="1400" b="1" dirty="0">
                <a:solidFill>
                  <a:srgbClr val="121212"/>
                </a:solidFill>
                <a:latin typeface="HK Grotesk Light"/>
              </a:rPr>
              <a:t>Conclusion:</a:t>
            </a:r>
            <a:r>
              <a:rPr lang="en-GB" sz="1400" dirty="0">
                <a:solidFill>
                  <a:srgbClr val="121212"/>
                </a:solidFill>
                <a:latin typeface="HK Grotesk Light"/>
              </a:rPr>
              <a:t> This case study demonstrates the transformative impact of collaborative lesson design in a VET setting, particularly for complex and technical subjects like IT Networking. By integrating a flipped classroom approach with collaborative projects, </a:t>
            </a:r>
            <a:r>
              <a:rPr lang="en-GB" sz="1400" dirty="0" err="1">
                <a:solidFill>
                  <a:srgbClr val="121212"/>
                </a:solidFill>
                <a:latin typeface="HK Grotesk Light"/>
              </a:rPr>
              <a:t>TechVoc</a:t>
            </a:r>
            <a:r>
              <a:rPr lang="en-GB" sz="1400" dirty="0">
                <a:solidFill>
                  <a:srgbClr val="121212"/>
                </a:solidFill>
                <a:latin typeface="HK Grotesk Light"/>
              </a:rPr>
              <a:t> College not only improved student engagement and outcomes but also equipped learners with the teamwork skills essential for success in the IT industry. The success lies in careful pre-class preparation, leveraging technology to enhance collaboration, and creating opportunities for active learning and peer teaching.</a:t>
            </a:r>
            <a:endParaRPr lang="en-GB" sz="1400" dirty="0"/>
          </a:p>
        </p:txBody>
      </p:sp>
    </p:spTree>
    <p:extLst>
      <p:ext uri="{BB962C8B-B14F-4D97-AF65-F5344CB8AC3E}">
        <p14:creationId xmlns:p14="http://schemas.microsoft.com/office/powerpoint/2010/main" val="1465494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 name="AutoShape 2"/>
          <p:cNvSpPr/>
          <p:nvPr/>
        </p:nvSpPr>
        <p:spPr>
          <a:xfrm>
            <a:off x="-130877" y="-38241"/>
            <a:ext cx="2766824" cy="5218616"/>
          </a:xfrm>
          <a:prstGeom prst="rect">
            <a:avLst/>
          </a:prstGeom>
          <a:solidFill>
            <a:srgbClr val="FB8709"/>
          </a:solidFill>
        </p:spPr>
        <p:txBody>
          <a:bodyPr/>
          <a:lstStyle/>
          <a:p>
            <a:endParaRPr lang="en-IE"/>
          </a:p>
        </p:txBody>
      </p:sp>
      <p:sp>
        <p:nvSpPr>
          <p:cNvPr id="3" name="Freeform 3"/>
          <p:cNvSpPr/>
          <p:nvPr/>
        </p:nvSpPr>
        <p:spPr>
          <a:xfrm rot="5400000">
            <a:off x="0" y="2507553"/>
            <a:ext cx="2635947" cy="2635947"/>
          </a:xfrm>
          <a:custGeom>
            <a:avLst/>
            <a:gdLst/>
            <a:ahLst/>
            <a:cxnLst/>
            <a:rect l="l" t="t" r="r" b="b"/>
            <a:pathLst>
              <a:path w="2635947" h="2635947">
                <a:moveTo>
                  <a:pt x="0" y="0"/>
                </a:moveTo>
                <a:lnTo>
                  <a:pt x="2635947" y="0"/>
                </a:lnTo>
                <a:lnTo>
                  <a:pt x="2635947" y="2635947"/>
                </a:lnTo>
                <a:lnTo>
                  <a:pt x="0" y="263594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IE"/>
          </a:p>
        </p:txBody>
      </p:sp>
      <p:sp>
        <p:nvSpPr>
          <p:cNvPr id="4" name="AutoShape 4"/>
          <p:cNvSpPr/>
          <p:nvPr/>
        </p:nvSpPr>
        <p:spPr>
          <a:xfrm>
            <a:off x="-130877" y="5143500"/>
            <a:ext cx="2766824" cy="3665330"/>
          </a:xfrm>
          <a:prstGeom prst="rect">
            <a:avLst/>
          </a:prstGeom>
          <a:solidFill>
            <a:srgbClr val="053249"/>
          </a:solidFill>
        </p:spPr>
        <p:txBody>
          <a:bodyPr/>
          <a:lstStyle/>
          <a:p>
            <a:endParaRPr lang="en-IE"/>
          </a:p>
        </p:txBody>
      </p:sp>
      <p:sp>
        <p:nvSpPr>
          <p:cNvPr id="5" name="Freeform 5"/>
          <p:cNvSpPr/>
          <p:nvPr/>
        </p:nvSpPr>
        <p:spPr>
          <a:xfrm rot="5400000" flipH="1">
            <a:off x="0" y="5143500"/>
            <a:ext cx="2635947" cy="2635947"/>
          </a:xfrm>
          <a:custGeom>
            <a:avLst/>
            <a:gdLst/>
            <a:ahLst/>
            <a:cxnLst/>
            <a:rect l="l" t="t" r="r" b="b"/>
            <a:pathLst>
              <a:path w="2635947" h="2635947">
                <a:moveTo>
                  <a:pt x="2635947" y="0"/>
                </a:moveTo>
                <a:lnTo>
                  <a:pt x="0" y="0"/>
                </a:lnTo>
                <a:lnTo>
                  <a:pt x="0" y="2635947"/>
                </a:lnTo>
                <a:lnTo>
                  <a:pt x="2635947" y="2635947"/>
                </a:lnTo>
                <a:lnTo>
                  <a:pt x="2635947"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IE"/>
          </a:p>
        </p:txBody>
      </p:sp>
      <p:sp>
        <p:nvSpPr>
          <p:cNvPr id="6" name="Freeform 6"/>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IE"/>
          </a:p>
        </p:txBody>
      </p:sp>
      <p:sp>
        <p:nvSpPr>
          <p:cNvPr id="7" name="Freeform 7"/>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IE"/>
          </a:p>
        </p:txBody>
      </p:sp>
      <p:sp>
        <p:nvSpPr>
          <p:cNvPr id="8" name="AutoShape 8"/>
          <p:cNvSpPr/>
          <p:nvPr/>
        </p:nvSpPr>
        <p:spPr>
          <a:xfrm rot="5400000">
            <a:off x="9139238" y="173356"/>
            <a:ext cx="9525" cy="17270948"/>
          </a:xfrm>
          <a:prstGeom prst="rect">
            <a:avLst/>
          </a:prstGeom>
          <a:solidFill>
            <a:srgbClr val="FB8709"/>
          </a:solidFill>
        </p:spPr>
        <p:txBody>
          <a:bodyPr/>
          <a:lstStyle/>
          <a:p>
            <a:endParaRPr lang="en-IE"/>
          </a:p>
        </p:txBody>
      </p:sp>
      <p:sp>
        <p:nvSpPr>
          <p:cNvPr id="9" name="Freeform 9"/>
          <p:cNvSpPr/>
          <p:nvPr/>
        </p:nvSpPr>
        <p:spPr>
          <a:xfrm>
            <a:off x="14903577" y="4232068"/>
            <a:ext cx="2355723" cy="4114800"/>
          </a:xfrm>
          <a:custGeom>
            <a:avLst/>
            <a:gdLst/>
            <a:ahLst/>
            <a:cxnLst/>
            <a:rect l="l" t="t" r="r" b="b"/>
            <a:pathLst>
              <a:path w="2355723" h="4114800">
                <a:moveTo>
                  <a:pt x="0" y="0"/>
                </a:moveTo>
                <a:lnTo>
                  <a:pt x="2355723" y="0"/>
                </a:lnTo>
                <a:lnTo>
                  <a:pt x="2355723" y="4114800"/>
                </a:lnTo>
                <a:lnTo>
                  <a:pt x="0" y="4114800"/>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IE"/>
          </a:p>
        </p:txBody>
      </p:sp>
      <p:sp>
        <p:nvSpPr>
          <p:cNvPr id="10" name="TextBox 10"/>
          <p:cNvSpPr txBox="1"/>
          <p:nvPr/>
        </p:nvSpPr>
        <p:spPr>
          <a:xfrm>
            <a:off x="3058697" y="773904"/>
            <a:ext cx="13265244" cy="991208"/>
          </a:xfrm>
          <a:prstGeom prst="rect">
            <a:avLst/>
          </a:prstGeom>
        </p:spPr>
        <p:txBody>
          <a:bodyPr lIns="0" tIns="0" rIns="0" bIns="0" rtlCol="0" anchor="t">
            <a:spAutoFit/>
          </a:bodyPr>
          <a:lstStyle/>
          <a:p>
            <a:pPr>
              <a:lnSpc>
                <a:spcPts val="7699"/>
              </a:lnSpc>
            </a:pPr>
            <a:r>
              <a:rPr lang="en-US" sz="6999" spc="-69">
                <a:solidFill>
                  <a:srgbClr val="033C5B"/>
                </a:solidFill>
                <a:latin typeface="HK Grotesk Bold"/>
              </a:rPr>
              <a:t>Reflection Activity</a:t>
            </a:r>
          </a:p>
        </p:txBody>
      </p:sp>
      <p:sp>
        <p:nvSpPr>
          <p:cNvPr id="11" name="TextBox 11"/>
          <p:cNvSpPr txBox="1"/>
          <p:nvPr/>
        </p:nvSpPr>
        <p:spPr>
          <a:xfrm>
            <a:off x="3058697" y="2006533"/>
            <a:ext cx="13552903" cy="446148"/>
          </a:xfrm>
          <a:prstGeom prst="rect">
            <a:avLst/>
          </a:prstGeom>
        </p:spPr>
        <p:txBody>
          <a:bodyPr wrap="square" lIns="0" tIns="0" rIns="0" bIns="0" rtlCol="0" anchor="t">
            <a:spAutoFit/>
          </a:bodyPr>
          <a:lstStyle/>
          <a:p>
            <a:pPr>
              <a:lnSpc>
                <a:spcPts val="3639"/>
              </a:lnSpc>
              <a:spcBef>
                <a:spcPct val="0"/>
              </a:spcBef>
            </a:pPr>
            <a:r>
              <a:rPr lang="en-GB" sz="2599" dirty="0">
                <a:solidFill>
                  <a:srgbClr val="121212"/>
                </a:solidFill>
                <a:latin typeface="HK Grotesk Light"/>
              </a:rPr>
              <a:t>How do my current lesson designs facilitate active learning and collaboration among students?</a:t>
            </a:r>
            <a:endParaRPr lang="en-US" sz="2599" dirty="0">
              <a:solidFill>
                <a:srgbClr val="121212"/>
              </a:solidFill>
              <a:latin typeface="HK Grotesk Light"/>
            </a:endParaRPr>
          </a:p>
        </p:txBody>
      </p:sp>
      <p:sp>
        <p:nvSpPr>
          <p:cNvPr id="12" name="TextBox 12"/>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TextBox 15">
            <a:extLst>
              <a:ext uri="{FF2B5EF4-FFF2-40B4-BE49-F238E27FC236}">
                <a16:creationId xmlns:a16="http://schemas.microsoft.com/office/drawing/2014/main" id="{D33B6FF5-64F2-6858-91AD-6F94DD8C62A7}"/>
              </a:ext>
            </a:extLst>
          </p:cNvPr>
          <p:cNvSpPr txBox="1"/>
          <p:nvPr/>
        </p:nvSpPr>
        <p:spPr>
          <a:xfrm>
            <a:off x="3058697" y="2587558"/>
            <a:ext cx="5628103" cy="6155531"/>
          </a:xfrm>
          <a:prstGeom prst="rect">
            <a:avLst/>
          </a:prstGeom>
          <a:noFill/>
        </p:spPr>
        <p:txBody>
          <a:bodyPr wrap="square">
            <a:spAutoFit/>
          </a:bodyPr>
          <a:lstStyle/>
          <a:p>
            <a:pPr>
              <a:spcBef>
                <a:spcPts val="1200"/>
              </a:spcBef>
              <a:spcAft>
                <a:spcPts val="1200"/>
              </a:spcAft>
            </a:pPr>
            <a:r>
              <a:rPr lang="en-GB" sz="1400" b="1" dirty="0">
                <a:solidFill>
                  <a:srgbClr val="121212"/>
                </a:solidFill>
                <a:latin typeface="HK Grotesk Light"/>
              </a:rPr>
              <a:t>Self-Reflection Questions:</a:t>
            </a:r>
          </a:p>
          <a:p>
            <a:pPr marL="342900" indent="-342900">
              <a:spcBef>
                <a:spcPts val="1200"/>
              </a:spcBef>
              <a:spcAft>
                <a:spcPts val="1200"/>
              </a:spcAft>
              <a:buFont typeface="+mj-lt"/>
              <a:buAutoNum type="arabicPeriod"/>
            </a:pPr>
            <a:r>
              <a:rPr lang="en-GB" sz="1400" b="1" dirty="0">
                <a:solidFill>
                  <a:srgbClr val="121212"/>
                </a:solidFill>
                <a:latin typeface="HK Grotesk Light"/>
              </a:rPr>
              <a:t>Engagement and Preparation: </a:t>
            </a:r>
            <a:r>
              <a:rPr lang="en-GB" sz="1400" dirty="0">
                <a:solidFill>
                  <a:srgbClr val="121212"/>
                </a:solidFill>
                <a:latin typeface="HK Grotesk Light"/>
              </a:rPr>
              <a:t>How do I ensure students are adequately prepared and engaged with the material before class? What strategies could I implement to enhance pre-class engagement?</a:t>
            </a:r>
          </a:p>
          <a:p>
            <a:pPr marL="342900" indent="-342900">
              <a:spcBef>
                <a:spcPts val="1200"/>
              </a:spcBef>
              <a:spcAft>
                <a:spcPts val="1200"/>
              </a:spcAft>
              <a:buFont typeface="+mj-lt"/>
              <a:buAutoNum type="arabicPeriod"/>
            </a:pPr>
            <a:r>
              <a:rPr lang="en-GB" sz="1400" b="1" dirty="0">
                <a:solidFill>
                  <a:srgbClr val="121212"/>
                </a:solidFill>
                <a:latin typeface="HK Grotesk Light"/>
              </a:rPr>
              <a:t>Collaborative Activities: </a:t>
            </a:r>
            <a:r>
              <a:rPr lang="en-GB" sz="1400" dirty="0">
                <a:solidFill>
                  <a:srgbClr val="121212"/>
                </a:solidFill>
                <a:latin typeface="HK Grotesk Light"/>
              </a:rPr>
              <a:t>Reflect on the collaborative activities currently used in your lessons. Are they effective in promoting deep understanding and peer interaction? How can they be improved?</a:t>
            </a:r>
          </a:p>
          <a:p>
            <a:pPr marL="342900" indent="-342900">
              <a:spcBef>
                <a:spcPts val="1200"/>
              </a:spcBef>
              <a:spcAft>
                <a:spcPts val="1200"/>
              </a:spcAft>
              <a:buFont typeface="+mj-lt"/>
              <a:buAutoNum type="arabicPeriod"/>
            </a:pPr>
            <a:r>
              <a:rPr lang="en-GB" sz="1400" b="1" dirty="0">
                <a:solidFill>
                  <a:srgbClr val="121212"/>
                </a:solidFill>
                <a:latin typeface="HK Grotesk Light"/>
              </a:rPr>
              <a:t>Technology Integration: </a:t>
            </a:r>
            <a:r>
              <a:rPr lang="en-GB" sz="1400" dirty="0">
                <a:solidFill>
                  <a:srgbClr val="121212"/>
                </a:solidFill>
                <a:latin typeface="HK Grotesk Light"/>
              </a:rPr>
              <a:t>Consider the role of technology in your lesson designs. Is it being used to its full potential to facilitate collaboration and active learning? What tools could further enhance your lessons?</a:t>
            </a:r>
          </a:p>
          <a:p>
            <a:pPr marL="342900" indent="-342900">
              <a:spcBef>
                <a:spcPts val="1200"/>
              </a:spcBef>
              <a:spcAft>
                <a:spcPts val="1200"/>
              </a:spcAft>
              <a:buFont typeface="+mj-lt"/>
              <a:buAutoNum type="arabicPeriod"/>
            </a:pPr>
            <a:r>
              <a:rPr lang="en-GB" sz="1400" b="1" dirty="0">
                <a:solidFill>
                  <a:srgbClr val="121212"/>
                </a:solidFill>
                <a:latin typeface="HK Grotesk Light"/>
              </a:rPr>
              <a:t>Feedback Mechanisms: </a:t>
            </a:r>
            <a:r>
              <a:rPr lang="en-GB" sz="1400" dirty="0">
                <a:solidFill>
                  <a:srgbClr val="121212"/>
                </a:solidFill>
                <a:latin typeface="HK Grotesk Light"/>
              </a:rPr>
              <a:t>How are feedback mechanisms integrated into your lessons? Are they timely, constructive, and conducive to student growth? How can you make feedback more meaningful?</a:t>
            </a:r>
          </a:p>
          <a:p>
            <a:pPr marL="342900" indent="-342900">
              <a:spcBef>
                <a:spcPts val="1200"/>
              </a:spcBef>
              <a:spcAft>
                <a:spcPts val="1200"/>
              </a:spcAft>
              <a:buFont typeface="+mj-lt"/>
              <a:buAutoNum type="arabicPeriod"/>
            </a:pPr>
            <a:r>
              <a:rPr lang="en-GB" sz="1400" b="1" dirty="0">
                <a:solidFill>
                  <a:srgbClr val="121212"/>
                </a:solidFill>
                <a:latin typeface="HK Grotesk Light"/>
              </a:rPr>
              <a:t>Assessment Alignment: </a:t>
            </a:r>
            <a:r>
              <a:rPr lang="en-GB" sz="1400" dirty="0">
                <a:solidFill>
                  <a:srgbClr val="121212"/>
                </a:solidFill>
                <a:latin typeface="HK Grotesk Light"/>
              </a:rPr>
              <a:t>Evaluate whether your assessments are aligned with your learning objectives. Do they accurately measure the desired learning outcomes? How can you adjust them for better alignment?</a:t>
            </a:r>
          </a:p>
        </p:txBody>
      </p:sp>
      <p:sp>
        <p:nvSpPr>
          <p:cNvPr id="17" name="TextBox 16">
            <a:extLst>
              <a:ext uri="{FF2B5EF4-FFF2-40B4-BE49-F238E27FC236}">
                <a16:creationId xmlns:a16="http://schemas.microsoft.com/office/drawing/2014/main" id="{A9BC6C63-49CB-77C0-5421-02D2C56ABF64}"/>
              </a:ext>
            </a:extLst>
          </p:cNvPr>
          <p:cNvSpPr txBox="1"/>
          <p:nvPr/>
        </p:nvSpPr>
        <p:spPr>
          <a:xfrm>
            <a:off x="8874333" y="2563703"/>
            <a:ext cx="5628103" cy="2523768"/>
          </a:xfrm>
          <a:prstGeom prst="rect">
            <a:avLst/>
          </a:prstGeom>
          <a:noFill/>
        </p:spPr>
        <p:txBody>
          <a:bodyPr wrap="square">
            <a:spAutoFit/>
          </a:bodyPr>
          <a:lstStyle/>
          <a:p>
            <a:pPr>
              <a:spcBef>
                <a:spcPts val="1200"/>
              </a:spcBef>
              <a:spcAft>
                <a:spcPts val="1200"/>
              </a:spcAft>
            </a:pPr>
            <a:r>
              <a:rPr lang="en-GB" sz="1400" b="1" dirty="0">
                <a:solidFill>
                  <a:srgbClr val="121212"/>
                </a:solidFill>
                <a:latin typeface="HK Grotesk Light"/>
              </a:rPr>
              <a:t>Best Practices for Reflection:</a:t>
            </a:r>
          </a:p>
          <a:p>
            <a:pPr>
              <a:spcBef>
                <a:spcPts val="1200"/>
              </a:spcBef>
              <a:spcAft>
                <a:spcPts val="1200"/>
              </a:spcAft>
            </a:pPr>
            <a:r>
              <a:rPr lang="en-GB" sz="1400" dirty="0">
                <a:solidFill>
                  <a:srgbClr val="121212"/>
                </a:solidFill>
                <a:latin typeface="HK Grotesk Light"/>
              </a:rPr>
              <a:t>Jot down your thoughts and responses to these questions, highlighting areas of strength and opportunities for growth.</a:t>
            </a:r>
          </a:p>
          <a:p>
            <a:pPr marL="342900" indent="-342900">
              <a:spcBef>
                <a:spcPts val="1200"/>
              </a:spcBef>
              <a:spcAft>
                <a:spcPts val="1200"/>
              </a:spcAft>
              <a:buFont typeface="Arial" panose="020B0604020202020204" pitchFamily="34" charset="0"/>
              <a:buChar char="•"/>
            </a:pPr>
            <a:r>
              <a:rPr lang="en-GB" sz="1400" dirty="0">
                <a:solidFill>
                  <a:srgbClr val="121212"/>
                </a:solidFill>
                <a:latin typeface="HK Grotesk Light"/>
              </a:rPr>
              <a:t>Set specific, achievable goals for implementing changes based on this reflection.</a:t>
            </a:r>
          </a:p>
          <a:p>
            <a:pPr marL="342900" indent="-342900">
              <a:spcBef>
                <a:spcPts val="1200"/>
              </a:spcBef>
              <a:spcAft>
                <a:spcPts val="1200"/>
              </a:spcAft>
              <a:buFont typeface="Arial" panose="020B0604020202020204" pitchFamily="34" charset="0"/>
              <a:buChar char="•"/>
            </a:pPr>
            <a:r>
              <a:rPr lang="en-GB" sz="1400" dirty="0">
                <a:solidFill>
                  <a:srgbClr val="121212"/>
                </a:solidFill>
                <a:latin typeface="HK Grotesk Light"/>
              </a:rPr>
              <a:t>Share reflections with colleagues or a mentor for feedback and additional perspectives.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1604</TotalTime>
  <Words>2784</Words>
  <Application>Microsoft Office PowerPoint</Application>
  <PresentationFormat>Custom</PresentationFormat>
  <Paragraphs>97</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HK Grotesk Bold</vt:lpstr>
      <vt:lpstr>HK Grotesk Light</vt:lpstr>
      <vt:lpstr>Calibri</vt:lpstr>
      <vt:lpstr>HK Grotesk</vt:lpstr>
      <vt:lpstr>Söhne</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Anthony Carty</dc:creator>
  <cp:lastModifiedBy>Anthony Carty</cp:lastModifiedBy>
  <cp:revision>2</cp:revision>
  <dcterms:created xsi:type="dcterms:W3CDTF">2006-08-16T00:00:00Z</dcterms:created>
  <dcterms:modified xsi:type="dcterms:W3CDTF">2024-03-07T15:12:24Z</dcterms:modified>
  <dc:identifier>DAF3h6kuNAo</dc:identifier>
</cp:coreProperties>
</file>