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68" r:id="rId4"/>
    <p:sldId id="269" r:id="rId5"/>
    <p:sldId id="270" r:id="rId6"/>
    <p:sldId id="271" r:id="rId7"/>
    <p:sldId id="272" r:id="rId8"/>
    <p:sldId id="273" r:id="rId9"/>
    <p:sldId id="274" r:id="rId10"/>
    <p:sldId id="275" r:id="rId11"/>
    <p:sldId id="276" r:id="rId12"/>
    <p:sldId id="264" r:id="rId13"/>
  </p:sldIdLst>
  <p:sldSz cx="18288000" cy="10287000"/>
  <p:notesSz cx="6858000" cy="9144000"/>
  <p:embeddedFontLst>
    <p:embeddedFont>
      <p:font typeface="HK Grotesk" panose="020B0604020202020204" charset="0"/>
      <p:regular r:id="rId14"/>
    </p:embeddedFont>
    <p:embeddedFont>
      <p:font typeface="HK Grotesk Bold" panose="020B0604020202020204" charset="0"/>
      <p:regular r:id="rId15"/>
    </p:embeddedFont>
    <p:embeddedFont>
      <p:font typeface="HK Grotesk Light" panose="020B0604020202020204" charset="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13" autoAdjust="0"/>
    <p:restoredTop sz="94622" autoAdjust="0"/>
  </p:normalViewPr>
  <p:slideViewPr>
    <p:cSldViewPr>
      <p:cViewPr>
        <p:scale>
          <a:sx n="70" d="100"/>
          <a:sy n="70" d="100"/>
        </p:scale>
        <p:origin x="48" y="-6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Carty" userId="1cb74469-59da-4b05-89e0-78ea703ca208" providerId="ADAL" clId="{1AF303B1-A13A-4CB6-AB85-A861257D64F9}"/>
    <pc:docChg chg="custSel modSld">
      <pc:chgData name="Anthony Carty" userId="1cb74469-59da-4b05-89e0-78ea703ca208" providerId="ADAL" clId="{1AF303B1-A13A-4CB6-AB85-A861257D64F9}" dt="2024-03-07T15:20:22.466" v="26" actId="313"/>
      <pc:docMkLst>
        <pc:docMk/>
      </pc:docMkLst>
      <pc:sldChg chg="modSp mod">
        <pc:chgData name="Anthony Carty" userId="1cb74469-59da-4b05-89e0-78ea703ca208" providerId="ADAL" clId="{1AF303B1-A13A-4CB6-AB85-A861257D64F9}" dt="2024-03-07T15:20:22.466" v="26" actId="313"/>
        <pc:sldMkLst>
          <pc:docMk/>
          <pc:sldMk cId="0" sldId="264"/>
        </pc:sldMkLst>
        <pc:spChg chg="mod">
          <ac:chgData name="Anthony Carty" userId="1cb74469-59da-4b05-89e0-78ea703ca208" providerId="ADAL" clId="{1AF303B1-A13A-4CB6-AB85-A861257D64F9}" dt="2024-03-07T15:20:22.466" v="26" actId="313"/>
          <ac:spMkLst>
            <pc:docMk/>
            <pc:sldMk cId="0" sldId="264"/>
            <ac:spMk id="17" creationId="{A9BC6C63-49CB-77C0-5421-02D2C56ABF64}"/>
          </ac:spMkLst>
        </pc:spChg>
      </pc:sldChg>
      <pc:sldChg chg="modSp mod">
        <pc:chgData name="Anthony Carty" userId="1cb74469-59da-4b05-89e0-78ea703ca208" providerId="ADAL" clId="{1AF303B1-A13A-4CB6-AB85-A861257D64F9}" dt="2024-03-07T15:15:17.067" v="6" actId="1076"/>
        <pc:sldMkLst>
          <pc:docMk/>
          <pc:sldMk cId="0" sldId="268"/>
        </pc:sldMkLst>
        <pc:spChg chg="mod">
          <ac:chgData name="Anthony Carty" userId="1cb74469-59da-4b05-89e0-78ea703ca208" providerId="ADAL" clId="{1AF303B1-A13A-4CB6-AB85-A861257D64F9}" dt="2024-03-07T15:14:39.411" v="3" actId="255"/>
          <ac:spMkLst>
            <pc:docMk/>
            <pc:sldMk cId="0" sldId="268"/>
            <ac:spMk id="6" creationId="{59460C10-5DFC-742B-DE87-E0C3305145A5}"/>
          </ac:spMkLst>
        </pc:spChg>
        <pc:spChg chg="mod">
          <ac:chgData name="Anthony Carty" userId="1cb74469-59da-4b05-89e0-78ea703ca208" providerId="ADAL" clId="{1AF303B1-A13A-4CB6-AB85-A861257D64F9}" dt="2024-03-07T15:15:17.067" v="6" actId="1076"/>
          <ac:spMkLst>
            <pc:docMk/>
            <pc:sldMk cId="0" sldId="268"/>
            <ac:spMk id="8" creationId="{00000000-0000-0000-0000-000000000000}"/>
          </ac:spMkLst>
        </pc:spChg>
        <pc:spChg chg="mod">
          <ac:chgData name="Anthony Carty" userId="1cb74469-59da-4b05-89e0-78ea703ca208" providerId="ADAL" clId="{1AF303B1-A13A-4CB6-AB85-A861257D64F9}" dt="2024-03-07T15:14:24.666" v="1" actId="1076"/>
          <ac:spMkLst>
            <pc:docMk/>
            <pc:sldMk cId="0" sldId="268"/>
            <ac:spMk id="16" creationId="{B16F5E03-00D2-26E5-7BA2-63E12038ABCF}"/>
          </ac:spMkLst>
        </pc:spChg>
        <pc:spChg chg="mod">
          <ac:chgData name="Anthony Carty" userId="1cb74469-59da-4b05-89e0-78ea703ca208" providerId="ADAL" clId="{1AF303B1-A13A-4CB6-AB85-A861257D64F9}" dt="2024-03-07T15:14:45.555" v="4" actId="1076"/>
          <ac:spMkLst>
            <pc:docMk/>
            <pc:sldMk cId="0" sldId="268"/>
            <ac:spMk id="17" creationId="{484EBA11-336B-A958-A4AB-1300408F74DF}"/>
          </ac:spMkLst>
        </pc:spChg>
        <pc:spChg chg="mod">
          <ac:chgData name="Anthony Carty" userId="1cb74469-59da-4b05-89e0-78ea703ca208" providerId="ADAL" clId="{1AF303B1-A13A-4CB6-AB85-A861257D64F9}" dt="2024-03-07T15:14:54.175" v="5" actId="123"/>
          <ac:spMkLst>
            <pc:docMk/>
            <pc:sldMk cId="0" sldId="268"/>
            <ac:spMk id="24" creationId="{26FC8CAA-615A-9EDB-A3C7-B8CAC7A0CF47}"/>
          </ac:spMkLst>
        </pc:spChg>
      </pc:sldChg>
      <pc:sldChg chg="modSp mod">
        <pc:chgData name="Anthony Carty" userId="1cb74469-59da-4b05-89e0-78ea703ca208" providerId="ADAL" clId="{1AF303B1-A13A-4CB6-AB85-A861257D64F9}" dt="2024-03-07T15:15:37.940" v="8" actId="1076"/>
        <pc:sldMkLst>
          <pc:docMk/>
          <pc:sldMk cId="0" sldId="269"/>
        </pc:sldMkLst>
        <pc:spChg chg="mod">
          <ac:chgData name="Anthony Carty" userId="1cb74469-59da-4b05-89e0-78ea703ca208" providerId="ADAL" clId="{1AF303B1-A13A-4CB6-AB85-A861257D64F9}" dt="2024-03-07T15:15:37.940" v="8" actId="1076"/>
          <ac:spMkLst>
            <pc:docMk/>
            <pc:sldMk cId="0" sldId="269"/>
            <ac:spMk id="23" creationId="{4B909417-3DC7-B2C9-5D95-BC0CC1F0C86B}"/>
          </ac:spMkLst>
        </pc:spChg>
      </pc:sldChg>
      <pc:sldChg chg="modSp mod">
        <pc:chgData name="Anthony Carty" userId="1cb74469-59da-4b05-89e0-78ea703ca208" providerId="ADAL" clId="{1AF303B1-A13A-4CB6-AB85-A861257D64F9}" dt="2024-03-07T15:16:21.348" v="11" actId="1076"/>
        <pc:sldMkLst>
          <pc:docMk/>
          <pc:sldMk cId="1898162729" sldId="270"/>
        </pc:sldMkLst>
        <pc:spChg chg="mod">
          <ac:chgData name="Anthony Carty" userId="1cb74469-59da-4b05-89e0-78ea703ca208" providerId="ADAL" clId="{1AF303B1-A13A-4CB6-AB85-A861257D64F9}" dt="2024-03-07T15:16:21.348" v="11" actId="1076"/>
          <ac:spMkLst>
            <pc:docMk/>
            <pc:sldMk cId="1898162729" sldId="270"/>
            <ac:spMk id="21" creationId="{BF8B4D29-E81D-F0C4-7EE1-BCCD3EF8B67F}"/>
          </ac:spMkLst>
        </pc:spChg>
      </pc:sldChg>
      <pc:sldChg chg="modSp mod">
        <pc:chgData name="Anthony Carty" userId="1cb74469-59da-4b05-89e0-78ea703ca208" providerId="ADAL" clId="{1AF303B1-A13A-4CB6-AB85-A861257D64F9}" dt="2024-03-07T15:17:28.391" v="18" actId="14100"/>
        <pc:sldMkLst>
          <pc:docMk/>
          <pc:sldMk cId="3381542272" sldId="271"/>
        </pc:sldMkLst>
        <pc:spChg chg="mod">
          <ac:chgData name="Anthony Carty" userId="1cb74469-59da-4b05-89e0-78ea703ca208" providerId="ADAL" clId="{1AF303B1-A13A-4CB6-AB85-A861257D64F9}" dt="2024-03-07T15:17:28.391" v="18" actId="14100"/>
          <ac:spMkLst>
            <pc:docMk/>
            <pc:sldMk cId="3381542272" sldId="271"/>
            <ac:spMk id="2" creationId="{A5405556-9668-986C-7717-C90079CDA885}"/>
          </ac:spMkLst>
        </pc:spChg>
        <pc:spChg chg="mod">
          <ac:chgData name="Anthony Carty" userId="1cb74469-59da-4b05-89e0-78ea703ca208" providerId="ADAL" clId="{1AF303B1-A13A-4CB6-AB85-A861257D64F9}" dt="2024-03-07T15:17:02.755" v="15" actId="1076"/>
          <ac:spMkLst>
            <pc:docMk/>
            <pc:sldMk cId="3381542272" sldId="271"/>
            <ac:spMk id="8" creationId="{959397BE-71DF-0389-9AF8-3B50F66C4EDB}"/>
          </ac:spMkLst>
        </pc:spChg>
        <pc:spChg chg="mod">
          <ac:chgData name="Anthony Carty" userId="1cb74469-59da-4b05-89e0-78ea703ca208" providerId="ADAL" clId="{1AF303B1-A13A-4CB6-AB85-A861257D64F9}" dt="2024-03-07T15:17:15.649" v="17" actId="1076"/>
          <ac:spMkLst>
            <pc:docMk/>
            <pc:sldMk cId="3381542272" sldId="271"/>
            <ac:spMk id="13" creationId="{88C43DF6-2C3E-AE1B-9D5A-CB60B692B4E5}"/>
          </ac:spMkLst>
        </pc:spChg>
      </pc:sldChg>
      <pc:sldChg chg="modSp mod">
        <pc:chgData name="Anthony Carty" userId="1cb74469-59da-4b05-89e0-78ea703ca208" providerId="ADAL" clId="{1AF303B1-A13A-4CB6-AB85-A861257D64F9}" dt="2024-03-07T15:18:20.703" v="21" actId="33524"/>
        <pc:sldMkLst>
          <pc:docMk/>
          <pc:sldMk cId="2359131780" sldId="272"/>
        </pc:sldMkLst>
        <pc:spChg chg="mod">
          <ac:chgData name="Anthony Carty" userId="1cb74469-59da-4b05-89e0-78ea703ca208" providerId="ADAL" clId="{1AF303B1-A13A-4CB6-AB85-A861257D64F9}" dt="2024-03-07T15:18:20.703" v="21" actId="33524"/>
          <ac:spMkLst>
            <pc:docMk/>
            <pc:sldMk cId="2359131780" sldId="272"/>
            <ac:spMk id="5" creationId="{8906AF0C-6597-FDB5-FD5A-F0769C9A47E7}"/>
          </ac:spMkLst>
        </pc:spChg>
        <pc:spChg chg="mod">
          <ac:chgData name="Anthony Carty" userId="1cb74469-59da-4b05-89e0-78ea703ca208" providerId="ADAL" clId="{1AF303B1-A13A-4CB6-AB85-A861257D64F9}" dt="2024-03-07T15:17:55.343" v="20" actId="1076"/>
          <ac:spMkLst>
            <pc:docMk/>
            <pc:sldMk cId="2359131780" sldId="272"/>
            <ac:spMk id="21" creationId="{BF8B4D29-E81D-F0C4-7EE1-BCCD3EF8B67F}"/>
          </ac:spMkLst>
        </pc:spChg>
      </pc:sldChg>
      <pc:sldChg chg="modSp mod">
        <pc:chgData name="Anthony Carty" userId="1cb74469-59da-4b05-89e0-78ea703ca208" providerId="ADAL" clId="{1AF303B1-A13A-4CB6-AB85-A861257D64F9}" dt="2024-03-07T15:19:10.212" v="25" actId="20577"/>
        <pc:sldMkLst>
          <pc:docMk/>
          <pc:sldMk cId="1330335030" sldId="273"/>
        </pc:sldMkLst>
        <pc:spChg chg="mod">
          <ac:chgData name="Anthony Carty" userId="1cb74469-59da-4b05-89e0-78ea703ca208" providerId="ADAL" clId="{1AF303B1-A13A-4CB6-AB85-A861257D64F9}" dt="2024-03-07T15:19:10.212" v="25" actId="20577"/>
          <ac:spMkLst>
            <pc:docMk/>
            <pc:sldMk cId="1330335030" sldId="273"/>
            <ac:spMk id="21" creationId="{BF8B4D29-E81D-F0C4-7EE1-BCCD3EF8B67F}"/>
          </ac:spMkLst>
        </pc:spChg>
      </pc:sldChg>
    </pc:docChg>
  </pc:docChgLst>
  <pc:docChgLst>
    <pc:chgData name="Anthony Carty" userId="1cb74469-59da-4b05-89e0-78ea703ca208" providerId="ADAL" clId="{90787838-9401-4E20-9C49-71E387957BE4}"/>
    <pc:docChg chg="undo custSel addSld delSld modSld sldOrd">
      <pc:chgData name="Anthony Carty" userId="1cb74469-59da-4b05-89e0-78ea703ca208" providerId="ADAL" clId="{90787838-9401-4E20-9C49-71E387957BE4}" dt="2024-03-07T12:11:45.967" v="641" actId="113"/>
      <pc:docMkLst>
        <pc:docMk/>
      </pc:docMkLst>
      <pc:sldChg chg="modSp mod">
        <pc:chgData name="Anthony Carty" userId="1cb74469-59da-4b05-89e0-78ea703ca208" providerId="ADAL" clId="{90787838-9401-4E20-9C49-71E387957BE4}" dt="2024-03-07T12:10:55.062" v="639" actId="20577"/>
        <pc:sldMkLst>
          <pc:docMk/>
          <pc:sldMk cId="0" sldId="256"/>
        </pc:sldMkLst>
        <pc:spChg chg="mod">
          <ac:chgData name="Anthony Carty" userId="1cb74469-59da-4b05-89e0-78ea703ca208" providerId="ADAL" clId="{90787838-9401-4E20-9C49-71E387957BE4}" dt="2024-03-07T12:10:55.062" v="639" actId="20577"/>
          <ac:spMkLst>
            <pc:docMk/>
            <pc:sldMk cId="0" sldId="256"/>
            <ac:spMk id="2" creationId="{00000000-0000-0000-0000-000000000000}"/>
          </ac:spMkLst>
        </pc:spChg>
      </pc:sldChg>
      <pc:sldChg chg="modSp mod">
        <pc:chgData name="Anthony Carty" userId="1cb74469-59da-4b05-89e0-78ea703ca208" providerId="ADAL" clId="{90787838-9401-4E20-9C49-71E387957BE4}" dt="2024-03-07T12:11:45.967" v="641" actId="113"/>
        <pc:sldMkLst>
          <pc:docMk/>
          <pc:sldMk cId="0" sldId="257"/>
        </pc:sldMkLst>
        <pc:spChg chg="mod">
          <ac:chgData name="Anthony Carty" userId="1cb74469-59da-4b05-89e0-78ea703ca208" providerId="ADAL" clId="{90787838-9401-4E20-9C49-71E387957BE4}" dt="2024-03-07T12:11:45.967" v="641" actId="113"/>
          <ac:spMkLst>
            <pc:docMk/>
            <pc:sldMk cId="0" sldId="257"/>
            <ac:spMk id="3" creationId="{00000000-0000-0000-0000-000000000000}"/>
          </ac:spMkLst>
        </pc:spChg>
      </pc:sldChg>
      <pc:sldChg chg="del">
        <pc:chgData name="Anthony Carty" userId="1cb74469-59da-4b05-89e0-78ea703ca208" providerId="ADAL" clId="{90787838-9401-4E20-9C49-71E387957BE4}" dt="2024-03-07T12:01:47.796" v="554" actId="2696"/>
        <pc:sldMkLst>
          <pc:docMk/>
          <pc:sldMk cId="0" sldId="258"/>
        </pc:sldMkLst>
      </pc:sldChg>
      <pc:sldChg chg="del">
        <pc:chgData name="Anthony Carty" userId="1cb74469-59da-4b05-89e0-78ea703ca208" providerId="ADAL" clId="{90787838-9401-4E20-9C49-71E387957BE4}" dt="2024-03-07T12:07:09.891" v="623" actId="2696"/>
        <pc:sldMkLst>
          <pc:docMk/>
          <pc:sldMk cId="0" sldId="259"/>
        </pc:sldMkLst>
      </pc:sldChg>
      <pc:sldChg chg="del">
        <pc:chgData name="Anthony Carty" userId="1cb74469-59da-4b05-89e0-78ea703ca208" providerId="ADAL" clId="{90787838-9401-4E20-9C49-71E387957BE4}" dt="2024-03-07T12:07:31.465" v="627" actId="2696"/>
        <pc:sldMkLst>
          <pc:docMk/>
          <pc:sldMk cId="0" sldId="260"/>
        </pc:sldMkLst>
      </pc:sldChg>
      <pc:sldChg chg="del">
        <pc:chgData name="Anthony Carty" userId="1cb74469-59da-4b05-89e0-78ea703ca208" providerId="ADAL" clId="{90787838-9401-4E20-9C49-71E387957BE4}" dt="2024-03-07T12:07:15.612" v="624" actId="2696"/>
        <pc:sldMkLst>
          <pc:docMk/>
          <pc:sldMk cId="0" sldId="261"/>
        </pc:sldMkLst>
      </pc:sldChg>
      <pc:sldChg chg="del">
        <pc:chgData name="Anthony Carty" userId="1cb74469-59da-4b05-89e0-78ea703ca208" providerId="ADAL" clId="{90787838-9401-4E20-9C49-71E387957BE4}" dt="2024-03-07T12:07:59.032" v="630" actId="2696"/>
        <pc:sldMkLst>
          <pc:docMk/>
          <pc:sldMk cId="0" sldId="262"/>
        </pc:sldMkLst>
      </pc:sldChg>
      <pc:sldChg chg="del">
        <pc:chgData name="Anthony Carty" userId="1cb74469-59da-4b05-89e0-78ea703ca208" providerId="ADAL" clId="{90787838-9401-4E20-9C49-71E387957BE4}" dt="2024-03-07T12:07:37.199" v="628" actId="2696"/>
        <pc:sldMkLst>
          <pc:docMk/>
          <pc:sldMk cId="0" sldId="263"/>
        </pc:sldMkLst>
      </pc:sldChg>
      <pc:sldChg chg="modSp mod ord">
        <pc:chgData name="Anthony Carty" userId="1cb74469-59da-4b05-89e0-78ea703ca208" providerId="ADAL" clId="{90787838-9401-4E20-9C49-71E387957BE4}" dt="2024-03-07T12:06:56.170" v="622" actId="1076"/>
        <pc:sldMkLst>
          <pc:docMk/>
          <pc:sldMk cId="0" sldId="264"/>
        </pc:sldMkLst>
        <pc:spChg chg="mod">
          <ac:chgData name="Anthony Carty" userId="1cb74469-59da-4b05-89e0-78ea703ca208" providerId="ADAL" clId="{90787838-9401-4E20-9C49-71E387957BE4}" dt="2024-03-07T12:06:56.170" v="622" actId="1076"/>
          <ac:spMkLst>
            <pc:docMk/>
            <pc:sldMk cId="0" sldId="264"/>
            <ac:spMk id="11" creationId="{00000000-0000-0000-0000-000000000000}"/>
          </ac:spMkLst>
        </pc:spChg>
        <pc:spChg chg="mod">
          <ac:chgData name="Anthony Carty" userId="1cb74469-59da-4b05-89e0-78ea703ca208" providerId="ADAL" clId="{90787838-9401-4E20-9C49-71E387957BE4}" dt="2024-03-07T12:05:29.673" v="613" actId="20577"/>
          <ac:spMkLst>
            <pc:docMk/>
            <pc:sldMk cId="0" sldId="264"/>
            <ac:spMk id="16" creationId="{D33B6FF5-64F2-6858-91AD-6F94DD8C62A7}"/>
          </ac:spMkLst>
        </pc:spChg>
        <pc:spChg chg="mod">
          <ac:chgData name="Anthony Carty" userId="1cb74469-59da-4b05-89e0-78ea703ca208" providerId="ADAL" clId="{90787838-9401-4E20-9C49-71E387957BE4}" dt="2024-03-07T12:05:48.312" v="615" actId="12"/>
          <ac:spMkLst>
            <pc:docMk/>
            <pc:sldMk cId="0" sldId="264"/>
            <ac:spMk id="17" creationId="{A9BC6C63-49CB-77C0-5421-02D2C56ABF64}"/>
          </ac:spMkLst>
        </pc:spChg>
      </pc:sldChg>
      <pc:sldChg chg="del">
        <pc:chgData name="Anthony Carty" userId="1cb74469-59da-4b05-89e0-78ea703ca208" providerId="ADAL" clId="{90787838-9401-4E20-9C49-71E387957BE4}" dt="2024-03-07T12:07:40.135" v="629" actId="2696"/>
        <pc:sldMkLst>
          <pc:docMk/>
          <pc:sldMk cId="0" sldId="265"/>
        </pc:sldMkLst>
      </pc:sldChg>
      <pc:sldChg chg="del">
        <pc:chgData name="Anthony Carty" userId="1cb74469-59da-4b05-89e0-78ea703ca208" providerId="ADAL" clId="{90787838-9401-4E20-9C49-71E387957BE4}" dt="2024-03-07T12:07:21.641" v="625" actId="2696"/>
        <pc:sldMkLst>
          <pc:docMk/>
          <pc:sldMk cId="1269330229" sldId="266"/>
        </pc:sldMkLst>
      </pc:sldChg>
      <pc:sldChg chg="del">
        <pc:chgData name="Anthony Carty" userId="1cb74469-59da-4b05-89e0-78ea703ca208" providerId="ADAL" clId="{90787838-9401-4E20-9C49-71E387957BE4}" dt="2024-03-07T12:07:26.836" v="626" actId="2696"/>
        <pc:sldMkLst>
          <pc:docMk/>
          <pc:sldMk cId="1465494359" sldId="267"/>
        </pc:sldMkLst>
      </pc:sldChg>
      <pc:sldChg chg="addSp modSp mod">
        <pc:chgData name="Anthony Carty" userId="1cb74469-59da-4b05-89e0-78ea703ca208" providerId="ADAL" clId="{90787838-9401-4E20-9C49-71E387957BE4}" dt="2024-03-07T10:53:56.654" v="35" actId="20577"/>
        <pc:sldMkLst>
          <pc:docMk/>
          <pc:sldMk cId="0" sldId="268"/>
        </pc:sldMkLst>
        <pc:spChg chg="add mod">
          <ac:chgData name="Anthony Carty" userId="1cb74469-59da-4b05-89e0-78ea703ca208" providerId="ADAL" clId="{90787838-9401-4E20-9C49-71E387957BE4}" dt="2024-03-07T10:52:30.966" v="21" actId="1076"/>
          <ac:spMkLst>
            <pc:docMk/>
            <pc:sldMk cId="0" sldId="268"/>
            <ac:spMk id="6" creationId="{59460C10-5DFC-742B-DE87-E0C3305145A5}"/>
          </ac:spMkLst>
        </pc:spChg>
        <pc:spChg chg="mod">
          <ac:chgData name="Anthony Carty" userId="1cb74469-59da-4b05-89e0-78ea703ca208" providerId="ADAL" clId="{90787838-9401-4E20-9C49-71E387957BE4}" dt="2024-03-07T10:53:06.682" v="26" actId="113"/>
          <ac:spMkLst>
            <pc:docMk/>
            <pc:sldMk cId="0" sldId="268"/>
            <ac:spMk id="16" creationId="{B16F5E03-00D2-26E5-7BA2-63E12038ABCF}"/>
          </ac:spMkLst>
        </pc:spChg>
        <pc:spChg chg="add mod">
          <ac:chgData name="Anthony Carty" userId="1cb74469-59da-4b05-89e0-78ea703ca208" providerId="ADAL" clId="{90787838-9401-4E20-9C49-71E387957BE4}" dt="2024-03-07T10:52:07.614" v="18" actId="1076"/>
          <ac:spMkLst>
            <pc:docMk/>
            <pc:sldMk cId="0" sldId="268"/>
            <ac:spMk id="17" creationId="{484EBA11-336B-A958-A4AB-1300408F74DF}"/>
          </ac:spMkLst>
        </pc:spChg>
        <pc:spChg chg="mod">
          <ac:chgData name="Anthony Carty" userId="1cb74469-59da-4b05-89e0-78ea703ca208" providerId="ADAL" clId="{90787838-9401-4E20-9C49-71E387957BE4}" dt="2024-03-07T10:50:15.011" v="6" actId="20577"/>
          <ac:spMkLst>
            <pc:docMk/>
            <pc:sldMk cId="0" sldId="268"/>
            <ac:spMk id="20" creationId="{24CCC260-A739-CE20-1865-4DC6CCAA9544}"/>
          </ac:spMkLst>
        </pc:spChg>
        <pc:spChg chg="mod">
          <ac:chgData name="Anthony Carty" userId="1cb74469-59da-4b05-89e0-78ea703ca208" providerId="ADAL" clId="{90787838-9401-4E20-9C49-71E387957BE4}" dt="2024-03-07T10:53:56.654" v="35" actId="20577"/>
          <ac:spMkLst>
            <pc:docMk/>
            <pc:sldMk cId="0" sldId="268"/>
            <ac:spMk id="24" creationId="{26FC8CAA-615A-9EDB-A3C7-B8CAC7A0CF47}"/>
          </ac:spMkLst>
        </pc:spChg>
      </pc:sldChg>
      <pc:sldChg chg="addSp modSp mod">
        <pc:chgData name="Anthony Carty" userId="1cb74469-59da-4b05-89e0-78ea703ca208" providerId="ADAL" clId="{90787838-9401-4E20-9C49-71E387957BE4}" dt="2024-03-07T11:00:34.836" v="66"/>
        <pc:sldMkLst>
          <pc:docMk/>
          <pc:sldMk cId="0" sldId="269"/>
        </pc:sldMkLst>
        <pc:spChg chg="mod">
          <ac:chgData name="Anthony Carty" userId="1cb74469-59da-4b05-89e0-78ea703ca208" providerId="ADAL" clId="{90787838-9401-4E20-9C49-71E387957BE4}" dt="2024-03-07T11:00:34.836" v="66"/>
          <ac:spMkLst>
            <pc:docMk/>
            <pc:sldMk cId="0" sldId="269"/>
            <ac:spMk id="2" creationId="{00000000-0000-0000-0000-000000000000}"/>
          </ac:spMkLst>
        </pc:spChg>
        <pc:spChg chg="mod">
          <ac:chgData name="Anthony Carty" userId="1cb74469-59da-4b05-89e0-78ea703ca208" providerId="ADAL" clId="{90787838-9401-4E20-9C49-71E387957BE4}" dt="2024-03-07T10:55:53.472" v="38" actId="113"/>
          <ac:spMkLst>
            <pc:docMk/>
            <pc:sldMk cId="0" sldId="269"/>
            <ac:spMk id="8" creationId="{00000000-0000-0000-0000-000000000000}"/>
          </ac:spMkLst>
        </pc:spChg>
        <pc:spChg chg="mod">
          <ac:chgData name="Anthony Carty" userId="1cb74469-59da-4b05-89e0-78ea703ca208" providerId="ADAL" clId="{90787838-9401-4E20-9C49-71E387957BE4}" dt="2024-03-07T10:58:28.446" v="58"/>
          <ac:spMkLst>
            <pc:docMk/>
            <pc:sldMk cId="0" sldId="269"/>
            <ac:spMk id="13" creationId="{6C9E1FB1-3D29-273E-1E87-72DB48A8156B}"/>
          </ac:spMkLst>
        </pc:spChg>
        <pc:spChg chg="mod">
          <ac:chgData name="Anthony Carty" userId="1cb74469-59da-4b05-89e0-78ea703ca208" providerId="ADAL" clId="{90787838-9401-4E20-9C49-71E387957BE4}" dt="2024-03-07T10:56:49.254" v="47" actId="1076"/>
          <ac:spMkLst>
            <pc:docMk/>
            <pc:sldMk cId="0" sldId="269"/>
            <ac:spMk id="14" creationId="{35CEBFCF-EA2A-9C25-ED9D-F838041CF14C}"/>
          </ac:spMkLst>
        </pc:spChg>
        <pc:spChg chg="mod">
          <ac:chgData name="Anthony Carty" userId="1cb74469-59da-4b05-89e0-78ea703ca208" providerId="ADAL" clId="{90787838-9401-4E20-9C49-71E387957BE4}" dt="2024-03-07T10:58:44.913" v="59"/>
          <ac:spMkLst>
            <pc:docMk/>
            <pc:sldMk cId="0" sldId="269"/>
            <ac:spMk id="15" creationId="{226E213A-3406-6997-00F8-A113EA119269}"/>
          </ac:spMkLst>
        </pc:spChg>
        <pc:spChg chg="mod">
          <ac:chgData name="Anthony Carty" userId="1cb74469-59da-4b05-89e0-78ea703ca208" providerId="ADAL" clId="{90787838-9401-4E20-9C49-71E387957BE4}" dt="2024-03-07T10:57:18.472" v="51" actId="113"/>
          <ac:spMkLst>
            <pc:docMk/>
            <pc:sldMk cId="0" sldId="269"/>
            <ac:spMk id="16" creationId="{6AA4B55A-201D-BFDF-62F7-A9974D4A7179}"/>
          </ac:spMkLst>
        </pc:spChg>
        <pc:spChg chg="mod">
          <ac:chgData name="Anthony Carty" userId="1cb74469-59da-4b05-89e0-78ea703ca208" providerId="ADAL" clId="{90787838-9401-4E20-9C49-71E387957BE4}" dt="2024-03-07T10:59:09.210" v="61"/>
          <ac:spMkLst>
            <pc:docMk/>
            <pc:sldMk cId="0" sldId="269"/>
            <ac:spMk id="17" creationId="{A27CD865-8F56-99BD-5954-737A736FFDD8}"/>
          </ac:spMkLst>
        </pc:spChg>
        <pc:spChg chg="add mod">
          <ac:chgData name="Anthony Carty" userId="1cb74469-59da-4b05-89e0-78ea703ca208" providerId="ADAL" clId="{90787838-9401-4E20-9C49-71E387957BE4}" dt="2024-03-07T10:58:02.672" v="57" actId="113"/>
          <ac:spMkLst>
            <pc:docMk/>
            <pc:sldMk cId="0" sldId="269"/>
            <ac:spMk id="18" creationId="{4D84E133-CA0A-57E0-26F1-A5948D40964B}"/>
          </ac:spMkLst>
        </pc:spChg>
        <pc:spChg chg="add mod">
          <ac:chgData name="Anthony Carty" userId="1cb74469-59da-4b05-89e0-78ea703ca208" providerId="ADAL" clId="{90787838-9401-4E20-9C49-71E387957BE4}" dt="2024-03-07T10:59:24.020" v="62"/>
          <ac:spMkLst>
            <pc:docMk/>
            <pc:sldMk cId="0" sldId="269"/>
            <ac:spMk id="19" creationId="{5803CF49-42F7-1D98-F83E-223749EA0F44}"/>
          </ac:spMkLst>
        </pc:spChg>
        <pc:spChg chg="mod">
          <ac:chgData name="Anthony Carty" userId="1cb74469-59da-4b05-89e0-78ea703ca208" providerId="ADAL" clId="{90787838-9401-4E20-9C49-71E387957BE4}" dt="2024-03-07T10:56:43.833" v="46" actId="113"/>
          <ac:spMkLst>
            <pc:docMk/>
            <pc:sldMk cId="0" sldId="269"/>
            <ac:spMk id="20" creationId="{C2A0D898-FDD1-40B8-426E-B705FCD6A05A}"/>
          </ac:spMkLst>
        </pc:spChg>
        <pc:spChg chg="mod">
          <ac:chgData name="Anthony Carty" userId="1cb74469-59da-4b05-89e0-78ea703ca208" providerId="ADAL" clId="{90787838-9401-4E20-9C49-71E387957BE4}" dt="2024-03-07T10:58:58.803" v="60"/>
          <ac:spMkLst>
            <pc:docMk/>
            <pc:sldMk cId="0" sldId="269"/>
            <ac:spMk id="21" creationId="{96439092-E36D-6313-802E-46344781EFC9}"/>
          </ac:spMkLst>
        </pc:spChg>
        <pc:spChg chg="mod">
          <ac:chgData name="Anthony Carty" userId="1cb74469-59da-4b05-89e0-78ea703ca208" providerId="ADAL" clId="{90787838-9401-4E20-9C49-71E387957BE4}" dt="2024-03-07T10:59:56.812" v="64" actId="1076"/>
          <ac:spMkLst>
            <pc:docMk/>
            <pc:sldMk cId="0" sldId="269"/>
            <ac:spMk id="23" creationId="{4B909417-3DC7-B2C9-5D95-BC0CC1F0C86B}"/>
          </ac:spMkLst>
        </pc:spChg>
      </pc:sldChg>
      <pc:sldChg chg="addSp delSp modSp mod">
        <pc:chgData name="Anthony Carty" userId="1cb74469-59da-4b05-89e0-78ea703ca208" providerId="ADAL" clId="{90787838-9401-4E20-9C49-71E387957BE4}" dt="2024-03-07T11:12:50.075" v="148"/>
        <pc:sldMkLst>
          <pc:docMk/>
          <pc:sldMk cId="1898162729" sldId="270"/>
        </pc:sldMkLst>
        <pc:spChg chg="add mod">
          <ac:chgData name="Anthony Carty" userId="1cb74469-59da-4b05-89e0-78ea703ca208" providerId="ADAL" clId="{90787838-9401-4E20-9C49-71E387957BE4}" dt="2024-03-07T11:11:43.556" v="142" actId="11"/>
          <ac:spMkLst>
            <pc:docMk/>
            <pc:sldMk cId="1898162729" sldId="270"/>
            <ac:spMk id="5" creationId="{0847AC3F-DE7F-3F52-8C37-DFB3E3F5AB0C}"/>
          </ac:spMkLst>
        </pc:spChg>
        <pc:spChg chg="mod">
          <ac:chgData name="Anthony Carty" userId="1cb74469-59da-4b05-89e0-78ea703ca208" providerId="ADAL" clId="{90787838-9401-4E20-9C49-71E387957BE4}" dt="2024-03-07T11:12:50.075" v="148"/>
          <ac:spMkLst>
            <pc:docMk/>
            <pc:sldMk cId="1898162729" sldId="270"/>
            <ac:spMk id="6" creationId="{9405E562-50D1-51B6-071C-8A1D934B1910}"/>
          </ac:spMkLst>
        </pc:spChg>
        <pc:spChg chg="del">
          <ac:chgData name="Anthony Carty" userId="1cb74469-59da-4b05-89e0-78ea703ca208" providerId="ADAL" clId="{90787838-9401-4E20-9C49-71E387957BE4}" dt="2024-03-07T11:05:22.942" v="88" actId="478"/>
          <ac:spMkLst>
            <pc:docMk/>
            <pc:sldMk cId="1898162729" sldId="270"/>
            <ac:spMk id="15" creationId="{B471A893-B5DE-98AF-D835-747DF3EC9059}"/>
          </ac:spMkLst>
        </pc:spChg>
        <pc:spChg chg="mod">
          <ac:chgData name="Anthony Carty" userId="1cb74469-59da-4b05-89e0-78ea703ca208" providerId="ADAL" clId="{90787838-9401-4E20-9C49-71E387957BE4}" dt="2024-03-07T11:09:57.806" v="134" actId="11"/>
          <ac:spMkLst>
            <pc:docMk/>
            <pc:sldMk cId="1898162729" sldId="270"/>
            <ac:spMk id="16" creationId="{2B8D3E9B-2E4D-8E8B-75FE-EC62642D2F18}"/>
          </ac:spMkLst>
        </pc:spChg>
        <pc:spChg chg="mod">
          <ac:chgData name="Anthony Carty" userId="1cb74469-59da-4b05-89e0-78ea703ca208" providerId="ADAL" clId="{90787838-9401-4E20-9C49-71E387957BE4}" dt="2024-03-07T11:12:33.331" v="147" actId="1076"/>
          <ac:spMkLst>
            <pc:docMk/>
            <pc:sldMk cId="1898162729" sldId="270"/>
            <ac:spMk id="21" creationId="{BF8B4D29-E81D-F0C4-7EE1-BCCD3EF8B67F}"/>
          </ac:spMkLst>
        </pc:spChg>
      </pc:sldChg>
      <pc:sldChg chg="addSp modSp add mod ord">
        <pc:chgData name="Anthony Carty" userId="1cb74469-59da-4b05-89e0-78ea703ca208" providerId="ADAL" clId="{90787838-9401-4E20-9C49-71E387957BE4}" dt="2024-03-07T11:24:18.102" v="236" actId="20577"/>
        <pc:sldMkLst>
          <pc:docMk/>
          <pc:sldMk cId="3381542272" sldId="271"/>
        </pc:sldMkLst>
        <pc:spChg chg="mod">
          <ac:chgData name="Anthony Carty" userId="1cb74469-59da-4b05-89e0-78ea703ca208" providerId="ADAL" clId="{90787838-9401-4E20-9C49-71E387957BE4}" dt="2024-03-07T11:24:10.282" v="235" actId="2711"/>
          <ac:spMkLst>
            <pc:docMk/>
            <pc:sldMk cId="3381542272" sldId="271"/>
            <ac:spMk id="2" creationId="{A5405556-9668-986C-7717-C90079CDA885}"/>
          </ac:spMkLst>
        </pc:spChg>
        <pc:spChg chg="mod">
          <ac:chgData name="Anthony Carty" userId="1cb74469-59da-4b05-89e0-78ea703ca208" providerId="ADAL" clId="{90787838-9401-4E20-9C49-71E387957BE4}" dt="2024-03-07T11:20:15.942" v="195" actId="1076"/>
          <ac:spMkLst>
            <pc:docMk/>
            <pc:sldMk cId="3381542272" sldId="271"/>
            <ac:spMk id="8" creationId="{959397BE-71DF-0389-9AF8-3B50F66C4EDB}"/>
          </ac:spMkLst>
        </pc:spChg>
        <pc:spChg chg="add mod">
          <ac:chgData name="Anthony Carty" userId="1cb74469-59da-4b05-89e0-78ea703ca208" providerId="ADAL" clId="{90787838-9401-4E20-9C49-71E387957BE4}" dt="2024-03-07T11:24:18.102" v="236" actId="20577"/>
          <ac:spMkLst>
            <pc:docMk/>
            <pc:sldMk cId="3381542272" sldId="271"/>
            <ac:spMk id="13" creationId="{88C43DF6-2C3E-AE1B-9D5A-CB60B692B4E5}"/>
          </ac:spMkLst>
        </pc:spChg>
      </pc:sldChg>
      <pc:sldChg chg="addSp delSp modSp mod">
        <pc:chgData name="Anthony Carty" userId="1cb74469-59da-4b05-89e0-78ea703ca208" providerId="ADAL" clId="{90787838-9401-4E20-9C49-71E387957BE4}" dt="2024-03-07T11:33:00.342" v="333" actId="1076"/>
        <pc:sldMkLst>
          <pc:docMk/>
          <pc:sldMk cId="2359131780" sldId="272"/>
        </pc:sldMkLst>
        <pc:spChg chg="add mod">
          <ac:chgData name="Anthony Carty" userId="1cb74469-59da-4b05-89e0-78ea703ca208" providerId="ADAL" clId="{90787838-9401-4E20-9C49-71E387957BE4}" dt="2024-03-07T11:32:19.214" v="328" actId="11"/>
          <ac:spMkLst>
            <pc:docMk/>
            <pc:sldMk cId="2359131780" sldId="272"/>
            <ac:spMk id="5" creationId="{8906AF0C-6597-FDB5-FD5A-F0769C9A47E7}"/>
          </ac:spMkLst>
        </pc:spChg>
        <pc:spChg chg="mod">
          <ac:chgData name="Anthony Carty" userId="1cb74469-59da-4b05-89e0-78ea703ca208" providerId="ADAL" clId="{90787838-9401-4E20-9C49-71E387957BE4}" dt="2024-03-07T11:25:28.835" v="242" actId="1076"/>
          <ac:spMkLst>
            <pc:docMk/>
            <pc:sldMk cId="2359131780" sldId="272"/>
            <ac:spMk id="6" creationId="{9405E562-50D1-51B6-071C-8A1D934B1910}"/>
          </ac:spMkLst>
        </pc:spChg>
        <pc:spChg chg="del">
          <ac:chgData name="Anthony Carty" userId="1cb74469-59da-4b05-89e0-78ea703ca208" providerId="ADAL" clId="{90787838-9401-4E20-9C49-71E387957BE4}" dt="2024-03-07T11:28:26.602" v="274" actId="478"/>
          <ac:spMkLst>
            <pc:docMk/>
            <pc:sldMk cId="2359131780" sldId="272"/>
            <ac:spMk id="15" creationId="{B471A893-B5DE-98AF-D835-747DF3EC9059}"/>
          </ac:spMkLst>
        </pc:spChg>
        <pc:spChg chg="mod">
          <ac:chgData name="Anthony Carty" userId="1cb74469-59da-4b05-89e0-78ea703ca208" providerId="ADAL" clId="{90787838-9401-4E20-9C49-71E387957BE4}" dt="2024-03-07T11:31:28.285" v="319" actId="1076"/>
          <ac:spMkLst>
            <pc:docMk/>
            <pc:sldMk cId="2359131780" sldId="272"/>
            <ac:spMk id="16" creationId="{2B8D3E9B-2E4D-8E8B-75FE-EC62642D2F18}"/>
          </ac:spMkLst>
        </pc:spChg>
        <pc:spChg chg="mod">
          <ac:chgData name="Anthony Carty" userId="1cb74469-59da-4b05-89e0-78ea703ca208" providerId="ADAL" clId="{90787838-9401-4E20-9C49-71E387957BE4}" dt="2024-03-07T11:33:00.342" v="333" actId="1076"/>
          <ac:spMkLst>
            <pc:docMk/>
            <pc:sldMk cId="2359131780" sldId="272"/>
            <ac:spMk id="21" creationId="{BF8B4D29-E81D-F0C4-7EE1-BCCD3EF8B67F}"/>
          </ac:spMkLst>
        </pc:spChg>
      </pc:sldChg>
      <pc:sldChg chg="addSp delSp modSp mod">
        <pc:chgData name="Anthony Carty" userId="1cb74469-59da-4b05-89e0-78ea703ca208" providerId="ADAL" clId="{90787838-9401-4E20-9C49-71E387957BE4}" dt="2024-03-07T11:40:42.544" v="431" actId="20577"/>
        <pc:sldMkLst>
          <pc:docMk/>
          <pc:sldMk cId="1330335030" sldId="273"/>
        </pc:sldMkLst>
        <pc:spChg chg="mod">
          <ac:chgData name="Anthony Carty" userId="1cb74469-59da-4b05-89e0-78ea703ca208" providerId="ADAL" clId="{90787838-9401-4E20-9C49-71E387957BE4}" dt="2024-03-07T11:40:42.544" v="431" actId="20577"/>
          <ac:spMkLst>
            <pc:docMk/>
            <pc:sldMk cId="1330335030" sldId="273"/>
            <ac:spMk id="6" creationId="{9405E562-50D1-51B6-071C-8A1D934B1910}"/>
          </ac:spMkLst>
        </pc:spChg>
        <pc:spChg chg="add del mod">
          <ac:chgData name="Anthony Carty" userId="1cb74469-59da-4b05-89e0-78ea703ca208" providerId="ADAL" clId="{90787838-9401-4E20-9C49-71E387957BE4}" dt="2024-03-07T11:40:26.563" v="427"/>
          <ac:spMkLst>
            <pc:docMk/>
            <pc:sldMk cId="1330335030" sldId="273"/>
            <ac:spMk id="7" creationId="{C9465EAD-25C7-18ED-8A8B-78F47D3903D0}"/>
          </ac:spMkLst>
        </pc:spChg>
        <pc:spChg chg="add mod">
          <ac:chgData name="Anthony Carty" userId="1cb74469-59da-4b05-89e0-78ea703ca208" providerId="ADAL" clId="{90787838-9401-4E20-9C49-71E387957BE4}" dt="2024-03-07T11:40:33.962" v="428" actId="1076"/>
          <ac:spMkLst>
            <pc:docMk/>
            <pc:sldMk cId="1330335030" sldId="273"/>
            <ac:spMk id="8" creationId="{8C8B0FE7-D05F-7331-3262-BAB1F198E97F}"/>
          </ac:spMkLst>
        </pc:spChg>
        <pc:spChg chg="del">
          <ac:chgData name="Anthony Carty" userId="1cb74469-59da-4b05-89e0-78ea703ca208" providerId="ADAL" clId="{90787838-9401-4E20-9C49-71E387957BE4}" dt="2024-03-07T11:37:23.832" v="387" actId="478"/>
          <ac:spMkLst>
            <pc:docMk/>
            <pc:sldMk cId="1330335030" sldId="273"/>
            <ac:spMk id="15" creationId="{B471A893-B5DE-98AF-D835-747DF3EC9059}"/>
          </ac:spMkLst>
        </pc:spChg>
        <pc:spChg chg="mod">
          <ac:chgData name="Anthony Carty" userId="1cb74469-59da-4b05-89e0-78ea703ca208" providerId="ADAL" clId="{90787838-9401-4E20-9C49-71E387957BE4}" dt="2024-03-07T11:40:33.962" v="428" actId="1076"/>
          <ac:spMkLst>
            <pc:docMk/>
            <pc:sldMk cId="1330335030" sldId="273"/>
            <ac:spMk id="16" creationId="{2B8D3E9B-2E4D-8E8B-75FE-EC62642D2F18}"/>
          </ac:spMkLst>
        </pc:spChg>
        <pc:spChg chg="mod">
          <ac:chgData name="Anthony Carty" userId="1cb74469-59da-4b05-89e0-78ea703ca208" providerId="ADAL" clId="{90787838-9401-4E20-9C49-71E387957BE4}" dt="2024-03-07T11:40:37.342" v="429" actId="1076"/>
          <ac:spMkLst>
            <pc:docMk/>
            <pc:sldMk cId="1330335030" sldId="273"/>
            <ac:spMk id="21" creationId="{BF8B4D29-E81D-F0C4-7EE1-BCCD3EF8B67F}"/>
          </ac:spMkLst>
        </pc:spChg>
      </pc:sldChg>
      <pc:sldChg chg="modSp add mod">
        <pc:chgData name="Anthony Carty" userId="1cb74469-59da-4b05-89e0-78ea703ca208" providerId="ADAL" clId="{90787838-9401-4E20-9C49-71E387957BE4}" dt="2024-03-07T11:52:38.233" v="495"/>
        <pc:sldMkLst>
          <pc:docMk/>
          <pc:sldMk cId="1763210057" sldId="275"/>
        </pc:sldMkLst>
        <pc:spChg chg="mod">
          <ac:chgData name="Anthony Carty" userId="1cb74469-59da-4b05-89e0-78ea703ca208" providerId="ADAL" clId="{90787838-9401-4E20-9C49-71E387957BE4}" dt="2024-03-07T11:52:05.306" v="490" actId="1076"/>
          <ac:spMkLst>
            <pc:docMk/>
            <pc:sldMk cId="1763210057" sldId="275"/>
            <ac:spMk id="2" creationId="{5BB09EF0-0DCD-79DE-C26B-AA98A7148BEB}"/>
          </ac:spMkLst>
        </pc:spChg>
        <pc:spChg chg="mod">
          <ac:chgData name="Anthony Carty" userId="1cb74469-59da-4b05-89e0-78ea703ca208" providerId="ADAL" clId="{90787838-9401-4E20-9C49-71E387957BE4}" dt="2024-03-07T11:52:20.754" v="493" actId="1076"/>
          <ac:spMkLst>
            <pc:docMk/>
            <pc:sldMk cId="1763210057" sldId="275"/>
            <ac:spMk id="16" creationId="{9614B7CF-A866-0573-0F29-4F368592F9B7}"/>
          </ac:spMkLst>
        </pc:spChg>
        <pc:graphicFrameChg chg="mod modGraphic">
          <ac:chgData name="Anthony Carty" userId="1cb74469-59da-4b05-89e0-78ea703ca208" providerId="ADAL" clId="{90787838-9401-4E20-9C49-71E387957BE4}" dt="2024-03-07T11:52:38.233" v="495"/>
          <ac:graphicFrameMkLst>
            <pc:docMk/>
            <pc:sldMk cId="1763210057" sldId="275"/>
            <ac:graphicFrameMk id="12" creationId="{D921D5FB-72C9-2793-854D-5DA74B95FCA0}"/>
          </ac:graphicFrameMkLst>
        </pc:graphicFrameChg>
      </pc:sldChg>
      <pc:sldChg chg="addSp modSp mod">
        <pc:chgData name="Anthony Carty" userId="1cb74469-59da-4b05-89e0-78ea703ca208" providerId="ADAL" clId="{90787838-9401-4E20-9C49-71E387957BE4}" dt="2024-03-07T12:01:36.842" v="553" actId="113"/>
        <pc:sldMkLst>
          <pc:docMk/>
          <pc:sldMk cId="2264473972" sldId="276"/>
        </pc:sldMkLst>
        <pc:spChg chg="mod">
          <ac:chgData name="Anthony Carty" userId="1cb74469-59da-4b05-89e0-78ea703ca208" providerId="ADAL" clId="{90787838-9401-4E20-9C49-71E387957BE4}" dt="2024-03-07T12:00:27.752" v="525" actId="21"/>
          <ac:spMkLst>
            <pc:docMk/>
            <pc:sldMk cId="2264473972" sldId="276"/>
            <ac:spMk id="7" creationId="{EFF5934D-9DFD-081F-220B-24121CEF80D8}"/>
          </ac:spMkLst>
        </pc:spChg>
        <pc:spChg chg="add mod">
          <ac:chgData name="Anthony Carty" userId="1cb74469-59da-4b05-89e0-78ea703ca208" providerId="ADAL" clId="{90787838-9401-4E20-9C49-71E387957BE4}" dt="2024-03-07T12:01:36.842" v="553" actId="113"/>
          <ac:spMkLst>
            <pc:docMk/>
            <pc:sldMk cId="2264473972" sldId="276"/>
            <ac:spMk id="13" creationId="{96F8B691-8FD4-4DE5-B2F5-80832AAFFB4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sv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544664"/>
            <a:ext cx="9259269" cy="2400657"/>
          </a:xfrm>
          <a:prstGeom prst="rect">
            <a:avLst/>
          </a:prstGeom>
        </p:spPr>
        <p:txBody>
          <a:bodyPr lIns="0" tIns="0" rIns="0" bIns="0" rtlCol="0" anchor="t">
            <a:spAutoFit/>
          </a:bodyPr>
          <a:lstStyle/>
          <a:p>
            <a:r>
              <a:rPr lang="en-GB" sz="4000" spc="-102" dirty="0">
                <a:solidFill>
                  <a:srgbClr val="FB8709"/>
                </a:solidFill>
                <a:latin typeface="HK Grotesk Bold"/>
              </a:rPr>
              <a:t>Module 3: Designing Flipped Classroom Lessons through Collaborative Methods</a:t>
            </a:r>
          </a:p>
          <a:p>
            <a:endParaRPr lang="en-GB" sz="4000" spc="-102" dirty="0">
              <a:solidFill>
                <a:srgbClr val="FB8709"/>
              </a:solidFill>
              <a:latin typeface="HK Grotesk Bold"/>
            </a:endParaRPr>
          </a:p>
          <a:p>
            <a:r>
              <a:rPr lang="en-GB" sz="3600" spc="-87" dirty="0">
                <a:solidFill>
                  <a:srgbClr val="053249"/>
                </a:solidFill>
                <a:latin typeface="HK Grotesk Bold"/>
              </a:rPr>
              <a:t>Unit 2: Collaborative Content Creation</a:t>
            </a:r>
            <a:endParaRPr lang="en-US" sz="36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I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I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I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I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I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89269-4119-1AE4-5DB8-0AEC7F63D0DF}"/>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5BB09EF0-0DCD-79DE-C26B-AA98A7148BEB}"/>
              </a:ext>
            </a:extLst>
          </p:cNvPr>
          <p:cNvSpPr txBox="1"/>
          <p:nvPr/>
        </p:nvSpPr>
        <p:spPr>
          <a:xfrm>
            <a:off x="2956987" y="312407"/>
            <a:ext cx="8037237" cy="738664"/>
          </a:xfrm>
          <a:prstGeom prst="rect">
            <a:avLst/>
          </a:prstGeom>
        </p:spPr>
        <p:txBody>
          <a:bodyPr wrap="square" lIns="0" tIns="0" rIns="0" bIns="0" rtlCol="0" anchor="ctr">
            <a:spAutoFit/>
          </a:bodyPr>
          <a:lstStyle/>
          <a:p>
            <a:r>
              <a:rPr lang="en-GB" sz="2400" spc="-69" dirty="0">
                <a:solidFill>
                  <a:srgbClr val="033C5B"/>
                </a:solidFill>
                <a:latin typeface="HK Grotesk Bold"/>
              </a:rPr>
              <a:t>Evaluating and Refining Content: </a:t>
            </a:r>
            <a:r>
              <a:rPr lang="en-GB" sz="2400" b="1" i="0" dirty="0">
                <a:solidFill>
                  <a:srgbClr val="0D0D0D"/>
                </a:solidFill>
                <a:effectLst/>
                <a:latin typeface="Söhne"/>
              </a:rPr>
              <a:t>Perfecting Educational Material Through Feedback and Iteration</a:t>
            </a:r>
            <a:endParaRPr lang="en-US" sz="2400" spc="-69" dirty="0">
              <a:solidFill>
                <a:srgbClr val="033C5B"/>
              </a:solidFill>
              <a:latin typeface="HK Grotesk Bold"/>
            </a:endParaRPr>
          </a:p>
        </p:txBody>
      </p:sp>
      <p:sp>
        <p:nvSpPr>
          <p:cNvPr id="3" name="AutoShape 3">
            <a:extLst>
              <a:ext uri="{FF2B5EF4-FFF2-40B4-BE49-F238E27FC236}">
                <a16:creationId xmlns:a16="http://schemas.microsoft.com/office/drawing/2014/main" id="{63D25070-F663-BB8D-D97F-86CA67C82FA1}"/>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304DF3DF-B221-351F-D18E-FCEEC5144956}"/>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9C659B24-8E21-7DD5-151E-7F854B6EC583}"/>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C4A398A9-22B7-3E3D-B2AF-002FF94E7947}"/>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a:extLst>
              <a:ext uri="{FF2B5EF4-FFF2-40B4-BE49-F238E27FC236}">
                <a16:creationId xmlns:a16="http://schemas.microsoft.com/office/drawing/2014/main" id="{F7BF17B4-312D-89D9-3988-67512EEEB129}"/>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206FB05B-D1BE-26CD-95C1-F1F5E1FF0D6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F664424D-51EA-E1DB-3379-42789EE008A1}"/>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066A15C0-6CDF-51E0-251F-7BE9BD7D1B40}"/>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9614B7CF-A866-0573-0F29-4F368592F9B7}"/>
              </a:ext>
            </a:extLst>
          </p:cNvPr>
          <p:cNvSpPr txBox="1"/>
          <p:nvPr/>
        </p:nvSpPr>
        <p:spPr>
          <a:xfrm>
            <a:off x="2956987" y="1714500"/>
            <a:ext cx="2900888" cy="2893100"/>
          </a:xfrm>
          <a:prstGeom prst="rect">
            <a:avLst/>
          </a:prstGeom>
          <a:noFill/>
          <a:ln>
            <a:solidFill>
              <a:schemeClr val="tx1"/>
            </a:solidFill>
          </a:ln>
        </p:spPr>
        <p:txBody>
          <a:bodyPr wrap="square">
            <a:spAutoFit/>
          </a:bodyPr>
          <a:lstStyle/>
          <a:p>
            <a:pPr algn="just">
              <a:spcBef>
                <a:spcPts val="1200"/>
              </a:spcBef>
              <a:spcAft>
                <a:spcPts val="1200"/>
              </a:spcAft>
            </a:pPr>
            <a:r>
              <a:rPr lang="en-GB" sz="1400" b="1" dirty="0">
                <a:solidFill>
                  <a:srgbClr val="121212"/>
                </a:solidFill>
                <a:latin typeface="HK Grotesk Light"/>
              </a:rPr>
              <a:t>The creation of educational content is an ongoing process that thrives on continuous evaluation and refinement. Ensuring the material is effective and meets the learning objectives of a flipped classroom requires a systematic approach to gather feedback, assess results, and implement necessary adjustments. This slide explores techniques and strategies for this crucial phase of content development.</a:t>
            </a:r>
          </a:p>
        </p:txBody>
      </p:sp>
      <p:graphicFrame>
        <p:nvGraphicFramePr>
          <p:cNvPr id="12" name="Table 11">
            <a:extLst>
              <a:ext uri="{FF2B5EF4-FFF2-40B4-BE49-F238E27FC236}">
                <a16:creationId xmlns:a16="http://schemas.microsoft.com/office/drawing/2014/main" id="{D921D5FB-72C9-2793-854D-5DA74B95FCA0}"/>
              </a:ext>
            </a:extLst>
          </p:cNvPr>
          <p:cNvGraphicFramePr>
            <a:graphicFrameLocks noGrp="1"/>
          </p:cNvGraphicFramePr>
          <p:nvPr>
            <p:extLst>
              <p:ext uri="{D42A27DB-BD31-4B8C-83A1-F6EECF244321}">
                <p14:modId xmlns:p14="http://schemas.microsoft.com/office/powerpoint/2010/main" val="2336396827"/>
              </p:ext>
            </p:extLst>
          </p:nvPr>
        </p:nvGraphicFramePr>
        <p:xfrm>
          <a:off x="6317837" y="1297365"/>
          <a:ext cx="11656689" cy="7320280"/>
        </p:xfrm>
        <a:graphic>
          <a:graphicData uri="http://schemas.openxmlformats.org/drawingml/2006/table">
            <a:tbl>
              <a:tblPr firstRow="1" bandRow="1">
                <a:tableStyleId>{2A488322-F2BA-4B5B-9748-0D474271808F}</a:tableStyleId>
              </a:tblPr>
              <a:tblGrid>
                <a:gridCol w="3885563">
                  <a:extLst>
                    <a:ext uri="{9D8B030D-6E8A-4147-A177-3AD203B41FA5}">
                      <a16:colId xmlns:a16="http://schemas.microsoft.com/office/drawing/2014/main" val="726882815"/>
                    </a:ext>
                  </a:extLst>
                </a:gridCol>
                <a:gridCol w="3885563">
                  <a:extLst>
                    <a:ext uri="{9D8B030D-6E8A-4147-A177-3AD203B41FA5}">
                      <a16:colId xmlns:a16="http://schemas.microsoft.com/office/drawing/2014/main" val="2866341102"/>
                    </a:ext>
                  </a:extLst>
                </a:gridCol>
                <a:gridCol w="3885563">
                  <a:extLst>
                    <a:ext uri="{9D8B030D-6E8A-4147-A177-3AD203B41FA5}">
                      <a16:colId xmlns:a16="http://schemas.microsoft.com/office/drawing/2014/main" val="1594756215"/>
                    </a:ext>
                  </a:extLst>
                </a:gridCol>
              </a:tblGrid>
              <a:tr h="370840">
                <a:tc>
                  <a:txBody>
                    <a:bodyPr/>
                    <a:lstStyle/>
                    <a:p>
                      <a:pPr algn="ctr"/>
                      <a:endParaRPr lang="en-GB" dirty="0"/>
                    </a:p>
                  </a:txBody>
                  <a:tcPr/>
                </a:tc>
                <a:tc>
                  <a:txBody>
                    <a:bodyPr/>
                    <a:lstStyle/>
                    <a:p>
                      <a:pPr algn="ctr"/>
                      <a:r>
                        <a:rPr lang="en-GB" dirty="0"/>
                        <a:t>Technique</a:t>
                      </a:r>
                    </a:p>
                  </a:txBody>
                  <a:tcPr/>
                </a:tc>
                <a:tc>
                  <a:txBody>
                    <a:bodyPr/>
                    <a:lstStyle/>
                    <a:p>
                      <a:pPr algn="ctr"/>
                      <a:r>
                        <a:rPr lang="en-GB" dirty="0"/>
                        <a:t>Strategy</a:t>
                      </a:r>
                    </a:p>
                  </a:txBody>
                  <a:tcPr/>
                </a:tc>
                <a:extLst>
                  <a:ext uri="{0D108BD9-81ED-4DB2-BD59-A6C34878D82A}">
                    <a16:rowId xmlns:a16="http://schemas.microsoft.com/office/drawing/2014/main" val="1591079577"/>
                  </a:ext>
                </a:extLst>
              </a:tr>
              <a:tr h="370840">
                <a:tc>
                  <a:txBody>
                    <a:bodyPr/>
                    <a:lstStyle/>
                    <a:p>
                      <a:r>
                        <a:rPr lang="en-GB" sz="2400" b="1" kern="1200" dirty="0">
                          <a:solidFill>
                            <a:srgbClr val="121212"/>
                          </a:solidFill>
                        </a:rPr>
                        <a:t>Initial Peer Review</a:t>
                      </a:r>
                      <a:endParaRPr lang="en-GB" sz="2400" b="1" kern="1200" dirty="0">
                        <a:solidFill>
                          <a:srgbClr val="121212"/>
                        </a:solidFill>
                        <a:latin typeface="HK Grotesk Light"/>
                        <a:ea typeface="+mn-ea"/>
                        <a:cs typeface="+mn-cs"/>
                      </a:endParaRPr>
                    </a:p>
                  </a:txBody>
                  <a:tcPr anchor="ctr"/>
                </a:tc>
                <a:tc>
                  <a:txBody>
                    <a:bodyPr/>
                    <a:lstStyle/>
                    <a:p>
                      <a:pPr algn="just"/>
                      <a:r>
                        <a:rPr lang="en-GB" sz="1400" b="0" kern="1200" dirty="0">
                          <a:solidFill>
                            <a:srgbClr val="121212"/>
                          </a:solidFill>
                        </a:rPr>
                        <a:t>Before releasing content to students, engage in a peer review process with fellow educators. This step can reveal insights into the content's clarity, engagement level, and educational value.</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Create a checklist based on educational objectives and engagement criteria to guide reviewers. Incorporate their feedback to refine the content before student exposure.</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519368673"/>
                  </a:ext>
                </a:extLst>
              </a:tr>
              <a:tr h="370840">
                <a:tc>
                  <a:txBody>
                    <a:bodyPr/>
                    <a:lstStyle/>
                    <a:p>
                      <a:r>
                        <a:rPr lang="en-GB" sz="2400" b="1" kern="1200" dirty="0">
                          <a:solidFill>
                            <a:srgbClr val="121212"/>
                          </a:solidFill>
                        </a:rPr>
                        <a:t>Student Feedback Mechanisms</a:t>
                      </a:r>
                      <a:endParaRPr lang="en-GB" sz="2400" b="1" kern="1200" dirty="0">
                        <a:solidFill>
                          <a:srgbClr val="121212"/>
                        </a:solidFill>
                        <a:latin typeface="HK Grotesk Light"/>
                        <a:ea typeface="+mn-ea"/>
                        <a:cs typeface="+mn-cs"/>
                      </a:endParaRPr>
                    </a:p>
                  </a:txBody>
                  <a:tcPr anchor="ctr"/>
                </a:tc>
                <a:tc>
                  <a:txBody>
                    <a:bodyPr/>
                    <a:lstStyle/>
                    <a:p>
                      <a:pPr algn="just"/>
                      <a:r>
                        <a:rPr lang="en-GB" sz="1400" b="0" kern="1200" dirty="0">
                          <a:solidFill>
                            <a:srgbClr val="121212"/>
                          </a:solidFill>
                        </a:rPr>
                        <a:t>Implement various methods to collect feedback from students, such as surveys, focus groups, and digital feedback tools. Direct student input provides valuable perspectives on the content's effectiveness and areas for improvement.</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Design feedback mechanisms that are easy and quick to complete, ensuring higher participation rates. Analyse feedback for patterns and actionable insights.</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2096681063"/>
                  </a:ext>
                </a:extLst>
              </a:tr>
              <a:tr h="370840">
                <a:tc>
                  <a:txBody>
                    <a:bodyPr/>
                    <a:lstStyle/>
                    <a:p>
                      <a:r>
                        <a:rPr lang="en-GB" sz="2400" b="1" kern="1200" dirty="0">
                          <a:solidFill>
                            <a:srgbClr val="121212"/>
                          </a:solidFill>
                        </a:rPr>
                        <a:t>Assessment Performance Analysis</a:t>
                      </a:r>
                      <a:endParaRPr lang="en-GB" sz="2400" b="1" kern="1200" dirty="0">
                        <a:solidFill>
                          <a:srgbClr val="121212"/>
                        </a:solidFill>
                        <a:latin typeface="HK Grotesk Light"/>
                        <a:ea typeface="+mn-ea"/>
                        <a:cs typeface="+mn-cs"/>
                      </a:endParaRPr>
                    </a:p>
                  </a:txBody>
                  <a:tcPr anchor="ctr"/>
                </a:tc>
                <a:tc>
                  <a:txBody>
                    <a:bodyPr/>
                    <a:lstStyle/>
                    <a:p>
                      <a:pPr algn="just"/>
                      <a:r>
                        <a:rPr lang="en-GB" sz="1400" b="0" kern="1200" dirty="0">
                          <a:solidFill>
                            <a:srgbClr val="121212"/>
                          </a:solidFill>
                        </a:rPr>
                        <a:t>Evaluate students' performance on assessments related to the content. This analysis can indicate how well the material facilitated learning and which areas may require clarification or enhancement.</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Compare assessment results with expected outcomes. Identify discrepancies to pinpoint content sections needing revision.</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2353865418"/>
                  </a:ext>
                </a:extLst>
              </a:tr>
              <a:tr h="370840">
                <a:tc>
                  <a:txBody>
                    <a:bodyPr/>
                    <a:lstStyle/>
                    <a:p>
                      <a:r>
                        <a:rPr lang="en-GB" sz="2400" b="1" kern="1200" dirty="0">
                          <a:solidFill>
                            <a:srgbClr val="121212"/>
                          </a:solidFill>
                        </a:rPr>
                        <a:t>Iterative Refinement Process</a:t>
                      </a:r>
                      <a:endParaRPr lang="en-GB" sz="2400" b="1" kern="1200" dirty="0">
                        <a:solidFill>
                          <a:srgbClr val="121212"/>
                        </a:solidFill>
                        <a:latin typeface="HK Grotesk Light"/>
                        <a:ea typeface="+mn-ea"/>
                        <a:cs typeface="+mn-cs"/>
                      </a:endParaRPr>
                    </a:p>
                  </a:txBody>
                  <a:tcPr anchor="ctr"/>
                </a:tc>
                <a:tc>
                  <a:txBody>
                    <a:bodyPr/>
                    <a:lstStyle/>
                    <a:p>
                      <a:pPr algn="just"/>
                      <a:r>
                        <a:rPr lang="en-GB" sz="1400" b="0" kern="1200" dirty="0">
                          <a:solidFill>
                            <a:srgbClr val="121212"/>
                          </a:solidFill>
                        </a:rPr>
                        <a:t>Establish a process for iterative refinement of content based on collected feedback and assessment results. This approach embraces the notion that educational content can always be improved..</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Schedule regular review cycles for content, incorporating changes in small, manageable increments. Document revisions and their impacts to inform future updates.</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2274657353"/>
                  </a:ext>
                </a:extLst>
              </a:tr>
              <a:tr h="370840">
                <a:tc>
                  <a:txBody>
                    <a:bodyPr/>
                    <a:lstStyle/>
                    <a:p>
                      <a:r>
                        <a:rPr lang="en-GB" sz="2400" b="1" kern="1200" dirty="0">
                          <a:solidFill>
                            <a:srgbClr val="121212"/>
                          </a:solidFill>
                        </a:rPr>
                        <a:t>Leveraging Analytics and Learning Data</a:t>
                      </a:r>
                      <a:endParaRPr lang="en-GB" sz="2400" b="1" kern="1200" dirty="0">
                        <a:solidFill>
                          <a:srgbClr val="121212"/>
                        </a:solidFill>
                        <a:latin typeface="HK Grotesk Light"/>
                        <a:ea typeface="+mn-ea"/>
                        <a:cs typeface="+mn-cs"/>
                      </a:endParaRPr>
                    </a:p>
                  </a:txBody>
                  <a:tcPr anchor="ctr"/>
                </a:tc>
                <a:tc>
                  <a:txBody>
                    <a:bodyPr/>
                    <a:lstStyle/>
                    <a:p>
                      <a:pPr marL="0" algn="just" defTabSz="914400" rtl="0" eaLnBrk="1" latinLnBrk="0" hangingPunct="1"/>
                      <a:r>
                        <a:rPr lang="en-GB" sz="1400" b="0" kern="1200" dirty="0">
                          <a:solidFill>
                            <a:srgbClr val="121212"/>
                          </a:solidFill>
                        </a:rPr>
                        <a:t>Use data analytics tools available in learning management systems (LMS) to gather insights on how students interact with the content. Metrics such as engagement time, completion rates, and quiz attempts offer clues to the content's efficacy.</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Analyse learning data to identify content sections with lower engagement or higher difficulty levels. Adjust these areas to enhance understandability and interest.</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563318748"/>
                  </a:ext>
                </a:extLst>
              </a:tr>
              <a:tr h="370840">
                <a:tc>
                  <a:txBody>
                    <a:bodyPr/>
                    <a:lstStyle/>
                    <a:p>
                      <a:r>
                        <a:rPr lang="en-GB" sz="2400" b="1" kern="1200" dirty="0">
                          <a:solidFill>
                            <a:srgbClr val="121212"/>
                          </a:solidFill>
                        </a:rPr>
                        <a:t>Celebrating Success and Learning from Challenges</a:t>
                      </a:r>
                      <a:endParaRPr lang="en-GB" sz="2400" b="1" kern="1200" dirty="0">
                        <a:solidFill>
                          <a:srgbClr val="121212"/>
                        </a:solidFill>
                        <a:latin typeface="HK Grotesk Light"/>
                        <a:ea typeface="+mn-ea"/>
                        <a:cs typeface="+mn-cs"/>
                      </a:endParaRPr>
                    </a:p>
                  </a:txBody>
                  <a:tcPr anchor="ctr"/>
                </a:tc>
                <a:tc>
                  <a:txBody>
                    <a:bodyPr/>
                    <a:lstStyle/>
                    <a:p>
                      <a:pPr algn="just"/>
                      <a:r>
                        <a:rPr lang="en-GB" sz="1400" b="0" kern="1200" dirty="0">
                          <a:solidFill>
                            <a:srgbClr val="121212"/>
                          </a:solidFill>
                        </a:rPr>
                        <a:t>Recognize and share successes in content refinement, using them as learning opportunities for future content development. Equally, openly discuss challenges and the strategies used to overcome them, fostering a culture of continuous improvement.</a:t>
                      </a:r>
                      <a:endParaRPr lang="en-GB" sz="1400" b="0" kern="1200" dirty="0">
                        <a:solidFill>
                          <a:srgbClr val="121212"/>
                        </a:solidFill>
                        <a:latin typeface="HK Grotesk Light"/>
                        <a:ea typeface="+mn-ea"/>
                        <a:cs typeface="+mn-cs"/>
                      </a:endParaRPr>
                    </a:p>
                  </a:txBody>
                  <a:tcPr/>
                </a:tc>
                <a:tc>
                  <a:txBody>
                    <a:bodyPr/>
                    <a:lstStyle/>
                    <a:p>
                      <a:pPr marL="0" algn="just" defTabSz="914400" rtl="0" eaLnBrk="1" latinLnBrk="0" hangingPunct="1"/>
                      <a:r>
                        <a:rPr lang="en-GB" sz="1400" b="0" kern="1200" dirty="0">
                          <a:solidFill>
                            <a:srgbClr val="121212"/>
                          </a:solidFill>
                        </a:rPr>
                        <a:t>Create forums or meetings for educators to share their experiences with content evaluation and refinement. This communal learning can elevate the overall quality of educational materials across the board.</a:t>
                      </a:r>
                      <a:endParaRPr lang="en-GB" sz="1400" b="0" kern="1200" dirty="0">
                        <a:solidFill>
                          <a:srgbClr val="121212"/>
                        </a:solidFill>
                        <a:latin typeface="HK Grotesk Light"/>
                        <a:ea typeface="+mn-ea"/>
                        <a:cs typeface="+mn-cs"/>
                      </a:endParaRPr>
                    </a:p>
                  </a:txBody>
                  <a:tcPr/>
                </a:tc>
                <a:extLst>
                  <a:ext uri="{0D108BD9-81ED-4DB2-BD59-A6C34878D82A}">
                    <a16:rowId xmlns:a16="http://schemas.microsoft.com/office/drawing/2014/main" val="3473896828"/>
                  </a:ext>
                </a:extLst>
              </a:tr>
            </a:tbl>
          </a:graphicData>
        </a:graphic>
      </p:graphicFrame>
    </p:spTree>
    <p:extLst>
      <p:ext uri="{BB962C8B-B14F-4D97-AF65-F5344CB8AC3E}">
        <p14:creationId xmlns:p14="http://schemas.microsoft.com/office/powerpoint/2010/main" val="1763210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F8B6E-0850-91B4-C74C-3283ECF80E1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19BDBDC-0373-EBF0-A891-DE04A541E0A5}"/>
              </a:ext>
            </a:extLst>
          </p:cNvPr>
          <p:cNvSpPr txBox="1"/>
          <p:nvPr/>
        </p:nvSpPr>
        <p:spPr>
          <a:xfrm>
            <a:off x="2890312" y="294921"/>
            <a:ext cx="15092888" cy="430887"/>
          </a:xfrm>
          <a:prstGeom prst="rect">
            <a:avLst/>
          </a:prstGeom>
        </p:spPr>
        <p:txBody>
          <a:bodyPr wrap="square" lIns="0" tIns="0" rIns="0" bIns="0" rtlCol="0" anchor="t">
            <a:spAutoFit/>
          </a:bodyPr>
          <a:lstStyle/>
          <a:p>
            <a:r>
              <a:rPr lang="en-GB" sz="2800" spc="-69" dirty="0">
                <a:solidFill>
                  <a:srgbClr val="033C5B"/>
                </a:solidFill>
                <a:latin typeface="HK Grotesk Bold"/>
              </a:rPr>
              <a:t>Case Study: </a:t>
            </a:r>
            <a:r>
              <a:rPr lang="en-GB" sz="2800" b="1" dirty="0">
                <a:solidFill>
                  <a:srgbClr val="121212"/>
                </a:solidFill>
                <a:latin typeface="HK Grotesk Light"/>
              </a:rPr>
              <a:t>Boosting Teamwork in Automotive Technology Training.</a:t>
            </a:r>
            <a:endParaRPr lang="en-US" sz="2800" spc="-69" dirty="0">
              <a:solidFill>
                <a:srgbClr val="033C5B"/>
              </a:solidFill>
              <a:latin typeface="HK Grotesk Bold"/>
            </a:endParaRPr>
          </a:p>
        </p:txBody>
      </p:sp>
      <p:sp>
        <p:nvSpPr>
          <p:cNvPr id="3" name="AutoShape 3">
            <a:extLst>
              <a:ext uri="{FF2B5EF4-FFF2-40B4-BE49-F238E27FC236}">
                <a16:creationId xmlns:a16="http://schemas.microsoft.com/office/drawing/2014/main" id="{51CA70F5-2E15-2EDD-708E-3141636C8FC6}"/>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4834E154-266C-9577-76E8-6B32EB448E24}"/>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E3BC57F5-000D-EA8D-1031-163B9AD00D71}"/>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FFAD04D3-D0C4-696E-E7A6-7B9B86DA9894}"/>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EFF5934D-9DFD-081F-220B-24121CEF80D8}"/>
              </a:ext>
            </a:extLst>
          </p:cNvPr>
          <p:cNvSpPr txBox="1"/>
          <p:nvPr/>
        </p:nvSpPr>
        <p:spPr>
          <a:xfrm>
            <a:off x="3580329" y="1217922"/>
            <a:ext cx="8971379" cy="7001917"/>
          </a:xfrm>
          <a:prstGeom prst="rect">
            <a:avLst/>
          </a:prstGeom>
        </p:spPr>
        <p:txBody>
          <a:bodyPr wrap="square" lIns="0" tIns="0" rIns="0" bIns="0" rtlCol="0" anchor="t">
            <a:spAutoFit/>
          </a:bodyPr>
          <a:lstStyle/>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Background: </a:t>
            </a:r>
            <a:r>
              <a:rPr lang="en-GB" sz="1400" dirty="0">
                <a:solidFill>
                  <a:srgbClr val="121212"/>
                </a:solidFill>
                <a:latin typeface="HK Grotesk Light" panose="020B0604020202020204" charset="0"/>
              </a:rPr>
              <a:t>At Coastal Technical College, the Automotive Technology program traditionally focused on individual learning and assessment. However, recognizing the importance of teamwork in automotive diagnostics and repair, Instructor Reyes decided to integrate collaborative content creation into the curriculum.</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The Challenge: </a:t>
            </a:r>
            <a:r>
              <a:rPr lang="en-GB" sz="1400" dirty="0">
                <a:solidFill>
                  <a:srgbClr val="121212"/>
                </a:solidFill>
                <a:latin typeface="HK Grotesk Light" panose="020B0604020202020204" charset="0"/>
              </a:rPr>
              <a:t>The challenge was to shift from a predominantly individualistic learning approach to one that emphasized collaboration and teamwork, mirroring the real-world environment of automotive repair shops where teamwork is crucial.</a:t>
            </a:r>
          </a:p>
          <a:p>
            <a:pPr marL="342900" indent="-342900">
              <a:spcBef>
                <a:spcPts val="600"/>
              </a:spcBef>
              <a:spcAft>
                <a:spcPts val="600"/>
              </a:spcAft>
              <a:buFont typeface="+mj-lt"/>
              <a:buAutoNum type="alphaUcPeriod"/>
            </a:pPr>
            <a:r>
              <a:rPr lang="en-GB" sz="1400" b="1" dirty="0">
                <a:solidFill>
                  <a:srgbClr val="121212"/>
                </a:solidFill>
                <a:latin typeface="HK Grotesk Light" panose="020B0604020202020204" charset="0"/>
              </a:rPr>
              <a:t> Strategies Employed:</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Collaborative Diagnostic Exercises: </a:t>
            </a:r>
            <a:r>
              <a:rPr lang="en-GB" sz="1400" dirty="0">
                <a:solidFill>
                  <a:srgbClr val="121212"/>
                </a:solidFill>
                <a:latin typeface="HK Grotesk Light" panose="020B0604020202020204" charset="0"/>
              </a:rPr>
              <a:t>Students were grouped into teams and given real-world diagnostic scenarios to solve collaboratively. This required them to create shared documentation on their diagnostic process, findings, and proposed solutions using digital platforms.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Use of Collaborative Digital Platforms: </a:t>
            </a:r>
            <a:r>
              <a:rPr lang="en-GB" sz="1400" dirty="0">
                <a:solidFill>
                  <a:srgbClr val="121212"/>
                </a:solidFill>
                <a:latin typeface="HK Grotesk Light" panose="020B0604020202020204" charset="0"/>
              </a:rPr>
              <a:t>Teams used platforms like Microsoft Teams and shared Google Docs to document their diagnostic processes, encouraging continuous collaboration both in and out of the classroom.</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Inter-class Collaboration: </a:t>
            </a:r>
            <a:r>
              <a:rPr lang="en-GB" sz="1400" dirty="0">
                <a:solidFill>
                  <a:srgbClr val="121212"/>
                </a:solidFill>
                <a:latin typeface="HK Grotesk Light" panose="020B0604020202020204" charset="0"/>
              </a:rPr>
              <a:t>Instructor Reyes arranged for collaboration between his class and the nearby community college's Automotive Technology program. Students from both institutions co-created a shared online repository of diagnostic case studies and solutions.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Peer Review and Feedback: </a:t>
            </a:r>
            <a:r>
              <a:rPr lang="en-GB" sz="1400" dirty="0">
                <a:solidFill>
                  <a:srgbClr val="121212"/>
                </a:solidFill>
                <a:latin typeface="HK Grotesk Light" panose="020B0604020202020204" charset="0"/>
              </a:rPr>
              <a:t>Each team presented their findings to the class, followed by a structured peer review session where students critiqued each other’s work based on criteria like thoroughness of diagnosis, creativity of solutions and clarity of documentation.</a:t>
            </a:r>
          </a:p>
          <a:p>
            <a:pPr marL="342900" lvl="1" indent="-342900">
              <a:spcBef>
                <a:spcPts val="600"/>
              </a:spcBef>
              <a:spcAft>
                <a:spcPts val="600"/>
              </a:spcAft>
              <a:buFont typeface="+mj-lt"/>
              <a:buAutoNum type="alphaUcPeriod" startAt="4"/>
            </a:pPr>
            <a:r>
              <a:rPr lang="en-GB" sz="1400" b="1" dirty="0">
                <a:solidFill>
                  <a:srgbClr val="121212"/>
                </a:solidFill>
                <a:latin typeface="HK Grotesk Light" panose="020B0604020202020204" charset="0"/>
              </a:rPr>
              <a:t>Outcome:</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Strengthened Teamwork Skills: </a:t>
            </a:r>
            <a:r>
              <a:rPr lang="en-GB" sz="1400" dirty="0">
                <a:solidFill>
                  <a:srgbClr val="121212"/>
                </a:solidFill>
                <a:latin typeface="HK Grotesk Light" panose="020B0604020202020204" charset="0"/>
              </a:rPr>
              <a:t>Students developed strong teamwork skills, learning how to communicate effectively, delegate tasks, and combine individual strengths to solve complex problems.</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Enhanced Technical Knowledge: </a:t>
            </a:r>
            <a:r>
              <a:rPr lang="en-GB" sz="1400" dirty="0">
                <a:solidFill>
                  <a:srgbClr val="121212"/>
                </a:solidFill>
                <a:latin typeface="HK Grotesk Light" panose="020B0604020202020204" charset="0"/>
              </a:rPr>
              <a:t>The collaborative nature of the exercises deepened students' technical understanding, as they were exposed to a wider range of scenarios and solutions through peer collaboration.</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Increased Engagement: </a:t>
            </a:r>
            <a:r>
              <a:rPr lang="en-GB" sz="1400" dirty="0">
                <a:solidFill>
                  <a:srgbClr val="121212"/>
                </a:solidFill>
                <a:latin typeface="HK Grotesk Light" panose="020B0604020202020204" charset="0"/>
              </a:rPr>
              <a:t>Students reported higher levels of engagement and satisfaction with the learning process, valuing the opportunity to work with peers and tackle real-world problems collaboratively.</a:t>
            </a:r>
          </a:p>
          <a:p>
            <a:pPr marL="800100" lvl="1" indent="-342900">
              <a:buFont typeface="Arial" panose="020B0604020202020204" pitchFamily="34" charset="0"/>
              <a:buChar char="•"/>
            </a:pPr>
            <a:r>
              <a:rPr lang="en-GB" sz="1400" b="1" dirty="0">
                <a:solidFill>
                  <a:srgbClr val="121212"/>
                </a:solidFill>
                <a:latin typeface="HK Grotesk Light" panose="020B0604020202020204" charset="0"/>
              </a:rPr>
              <a:t>Preparedness for Industry: </a:t>
            </a:r>
            <a:r>
              <a:rPr lang="en-GB" sz="1400" dirty="0">
                <a:solidFill>
                  <a:srgbClr val="121212"/>
                </a:solidFill>
                <a:latin typeface="HK Grotesk Light" panose="020B0604020202020204" charset="0"/>
              </a:rPr>
              <a:t>Graduates from the program entered the workforce with not only advanced technical skills but also the ability to work effectively in team-oriented environments, making them highly valuable to employers.</a:t>
            </a:r>
          </a:p>
        </p:txBody>
      </p:sp>
      <p:sp>
        <p:nvSpPr>
          <p:cNvPr id="8" name="Freeform 8">
            <a:extLst>
              <a:ext uri="{FF2B5EF4-FFF2-40B4-BE49-F238E27FC236}">
                <a16:creationId xmlns:a16="http://schemas.microsoft.com/office/drawing/2014/main" id="{5627BDE1-275A-FA8C-5503-671F31883524}"/>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111DF945-FCEB-EA47-3B99-0392847C5524}"/>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AEE1C708-A19F-51AA-B053-DB4DDBB1B8D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004335BB-56B5-C4E8-F023-21692AD57188}"/>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12">
            <a:extLst>
              <a:ext uri="{FF2B5EF4-FFF2-40B4-BE49-F238E27FC236}">
                <a16:creationId xmlns:a16="http://schemas.microsoft.com/office/drawing/2014/main" id="{96F8B691-8FD4-4DE5-B2F5-80832AAFFB4A}"/>
              </a:ext>
            </a:extLst>
          </p:cNvPr>
          <p:cNvSpPr txBox="1"/>
          <p:nvPr/>
        </p:nvSpPr>
        <p:spPr>
          <a:xfrm>
            <a:off x="13030200" y="3695056"/>
            <a:ext cx="4953000" cy="3410504"/>
          </a:xfrm>
          <a:prstGeom prst="rect">
            <a:avLst/>
          </a:prstGeom>
          <a:noFill/>
          <a:ln>
            <a:solidFill>
              <a:schemeClr val="tx1"/>
            </a:solidFill>
          </a:ln>
        </p:spPr>
        <p:txBody>
          <a:bodyPr wrap="square" lIns="108000" tIns="180000" rIns="108000" bIns="180000">
            <a:spAutoFit/>
          </a:bodyPr>
          <a:lstStyle/>
          <a:p>
            <a:pPr algn="just"/>
            <a:r>
              <a:rPr lang="en-GB" b="1" dirty="0"/>
              <a:t>Conclusion: </a:t>
            </a:r>
            <a:r>
              <a:rPr lang="en-GB" dirty="0"/>
              <a:t>This case study demonstrates the successful implementation of Learning Outcome 2 in a VET context focused on Automotive Technology. By fostering collaborative content creation, Instructor Reyes not only enhanced the learning experience for his students but also prepared them for the teamwork-centric nature of the automotive repair industry. This approach underscores the importance of collaborative skills alongside technical expertise in vocational education and training.</a:t>
            </a:r>
          </a:p>
        </p:txBody>
      </p:sp>
    </p:spTree>
    <p:extLst>
      <p:ext uri="{BB962C8B-B14F-4D97-AF65-F5344CB8AC3E}">
        <p14:creationId xmlns:p14="http://schemas.microsoft.com/office/powerpoint/2010/main" val="2264473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I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4" name="AutoShape 4"/>
          <p:cNvSpPr/>
          <p:nvPr/>
        </p:nvSpPr>
        <p:spPr>
          <a:xfrm>
            <a:off x="-130877" y="5143500"/>
            <a:ext cx="2766824" cy="3665330"/>
          </a:xfrm>
          <a:prstGeom prst="rect">
            <a:avLst/>
          </a:prstGeom>
          <a:solidFill>
            <a:srgbClr val="053249"/>
          </a:solidFill>
        </p:spPr>
        <p:txBody>
          <a:bodyPr/>
          <a:lstStyle/>
          <a:p>
            <a:endParaRPr lang="en-I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I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IE"/>
          </a:p>
        </p:txBody>
      </p:sp>
      <p:sp>
        <p:nvSpPr>
          <p:cNvPr id="10" name="TextBox 10"/>
          <p:cNvSpPr txBox="1"/>
          <p:nvPr/>
        </p:nvSpPr>
        <p:spPr>
          <a:xfrm>
            <a:off x="3058697" y="773904"/>
            <a:ext cx="13265244" cy="991208"/>
          </a:xfrm>
          <a:prstGeom prst="rect">
            <a:avLst/>
          </a:prstGeom>
        </p:spPr>
        <p:txBody>
          <a:bodyPr lIns="0" tIns="0" rIns="0" bIns="0" rtlCol="0" anchor="t">
            <a:spAutoFit/>
          </a:bodyPr>
          <a:lstStyle/>
          <a:p>
            <a:pPr>
              <a:lnSpc>
                <a:spcPts val="7699"/>
              </a:lnSpc>
            </a:pPr>
            <a:r>
              <a:rPr lang="en-US" sz="6999" spc="-69">
                <a:solidFill>
                  <a:srgbClr val="033C5B"/>
                </a:solidFill>
                <a:latin typeface="HK Grotesk Bold"/>
              </a:rPr>
              <a:t>Reflection Activity</a:t>
            </a:r>
          </a:p>
        </p:txBody>
      </p:sp>
      <p:sp>
        <p:nvSpPr>
          <p:cNvPr id="11" name="TextBox 11"/>
          <p:cNvSpPr txBox="1"/>
          <p:nvPr/>
        </p:nvSpPr>
        <p:spPr>
          <a:xfrm>
            <a:off x="3058697" y="1883430"/>
            <a:ext cx="13552903" cy="446148"/>
          </a:xfrm>
          <a:prstGeom prst="rect">
            <a:avLst/>
          </a:prstGeom>
        </p:spPr>
        <p:txBody>
          <a:bodyPr wrap="square" lIns="0" tIns="0" rIns="0" bIns="0" rtlCol="0" anchor="t">
            <a:spAutoFit/>
          </a:bodyPr>
          <a:lstStyle/>
          <a:p>
            <a:pPr>
              <a:lnSpc>
                <a:spcPts val="3639"/>
              </a:lnSpc>
              <a:spcBef>
                <a:spcPct val="0"/>
              </a:spcBef>
            </a:pPr>
            <a:r>
              <a:rPr lang="en-GB" sz="2599" dirty="0">
                <a:solidFill>
                  <a:srgbClr val="121212"/>
                </a:solidFill>
                <a:latin typeface="HK Grotesk Bold" panose="020B0604020202020204" charset="0"/>
              </a:rPr>
              <a:t>Collaborative Content Creation</a:t>
            </a:r>
            <a:r>
              <a:rPr lang="en-GB" sz="2800" b="0" i="0" dirty="0">
                <a:solidFill>
                  <a:srgbClr val="0D0D0D"/>
                </a:solidFill>
                <a:effectLst/>
                <a:latin typeface="Söhne"/>
              </a:rPr>
              <a:t>: </a:t>
            </a:r>
            <a:r>
              <a:rPr lang="en-GB" sz="2599" dirty="0">
                <a:solidFill>
                  <a:srgbClr val="121212"/>
                </a:solidFill>
                <a:latin typeface="HK Grotesk Light"/>
              </a:rPr>
              <a:t>Reflecting on Our Journey of Joint Creation</a:t>
            </a:r>
            <a:endParaRPr lang="en-US" sz="2599" dirty="0">
              <a:solidFill>
                <a:srgbClr val="121212"/>
              </a:solidFill>
              <a:latin typeface="HK Grotesk Light"/>
            </a:endParaRP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TextBox 15">
            <a:extLst>
              <a:ext uri="{FF2B5EF4-FFF2-40B4-BE49-F238E27FC236}">
                <a16:creationId xmlns:a16="http://schemas.microsoft.com/office/drawing/2014/main" id="{D33B6FF5-64F2-6858-91AD-6F94DD8C62A7}"/>
              </a:ext>
            </a:extLst>
          </p:cNvPr>
          <p:cNvSpPr txBox="1"/>
          <p:nvPr/>
        </p:nvSpPr>
        <p:spPr>
          <a:xfrm>
            <a:off x="3058697" y="2587558"/>
            <a:ext cx="5628103" cy="5940088"/>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Self-Reflection Questions:</a:t>
            </a:r>
          </a:p>
          <a:p>
            <a:pPr marL="342900" indent="-342900">
              <a:spcBef>
                <a:spcPts val="1200"/>
              </a:spcBef>
              <a:spcAft>
                <a:spcPts val="1200"/>
              </a:spcAft>
              <a:buFont typeface="+mj-lt"/>
              <a:buAutoNum type="arabicPeriod"/>
            </a:pPr>
            <a:r>
              <a:rPr lang="en-GB" sz="1400" b="1" dirty="0">
                <a:solidFill>
                  <a:srgbClr val="121212"/>
                </a:solidFill>
                <a:latin typeface="HK Grotesk Light"/>
              </a:rPr>
              <a:t>Identify and Analyse: </a:t>
            </a:r>
            <a:r>
              <a:rPr lang="en-GB" sz="1400" dirty="0">
                <a:solidFill>
                  <a:srgbClr val="121212"/>
                </a:solidFill>
                <a:latin typeface="HK Grotesk Light"/>
              </a:rPr>
              <a:t>Think about a recent collaborative content creation project you were involved in. What were the key factors that contributed to its success or challenges? How did the diversity of the team impact the content created?</a:t>
            </a:r>
          </a:p>
          <a:p>
            <a:pPr marL="342900" indent="-342900">
              <a:spcBef>
                <a:spcPts val="1200"/>
              </a:spcBef>
              <a:spcAft>
                <a:spcPts val="1200"/>
              </a:spcAft>
              <a:buFont typeface="+mj-lt"/>
              <a:buAutoNum type="arabicPeriod"/>
            </a:pPr>
            <a:r>
              <a:rPr lang="en-GB" sz="1400" b="1" dirty="0">
                <a:solidFill>
                  <a:srgbClr val="121212"/>
                </a:solidFill>
                <a:latin typeface="HK Grotesk Light"/>
              </a:rPr>
              <a:t>Evaluate the Process: </a:t>
            </a:r>
            <a:r>
              <a:rPr lang="en-GB" sz="1400" dirty="0">
                <a:solidFill>
                  <a:srgbClr val="121212"/>
                </a:solidFill>
                <a:latin typeface="HK Grotesk Light"/>
              </a:rPr>
              <a:t>Reflect on the workflow and management strategies employed. Were they effective? Why or why not? What tools or platforms were used, and how did they facilitate or hinder collaboration?</a:t>
            </a:r>
          </a:p>
          <a:p>
            <a:pPr marL="342900" indent="-342900">
              <a:spcBef>
                <a:spcPts val="1200"/>
              </a:spcBef>
              <a:spcAft>
                <a:spcPts val="1200"/>
              </a:spcAft>
              <a:buFont typeface="+mj-lt"/>
              <a:buAutoNum type="arabicPeriod"/>
            </a:pPr>
            <a:r>
              <a:rPr lang="en-GB" sz="1400" b="1" dirty="0">
                <a:solidFill>
                  <a:srgbClr val="121212"/>
                </a:solidFill>
                <a:latin typeface="HK Grotesk Light"/>
              </a:rPr>
              <a:t>Consider the Outcomes: </a:t>
            </a:r>
            <a:r>
              <a:rPr lang="en-GB" sz="1400" dirty="0">
                <a:solidFill>
                  <a:srgbClr val="121212"/>
                </a:solidFill>
                <a:latin typeface="HK Grotesk Light"/>
              </a:rPr>
              <a:t>In what ways did the collaborative content engage different types of learners? How did the content reflect an understanding of diverse learning needs?</a:t>
            </a:r>
          </a:p>
          <a:p>
            <a:pPr marL="342900" indent="-342900">
              <a:spcBef>
                <a:spcPts val="1200"/>
              </a:spcBef>
              <a:spcAft>
                <a:spcPts val="1200"/>
              </a:spcAft>
              <a:buFont typeface="+mj-lt"/>
              <a:buAutoNum type="arabicPeriod"/>
            </a:pPr>
            <a:r>
              <a:rPr lang="en-GB" sz="1400" b="1" dirty="0">
                <a:solidFill>
                  <a:srgbClr val="121212"/>
                </a:solidFill>
                <a:latin typeface="HK Grotesk Light"/>
              </a:rPr>
              <a:t>Personal Growth: </a:t>
            </a:r>
            <a:r>
              <a:rPr lang="en-GB" sz="1400" dirty="0">
                <a:solidFill>
                  <a:srgbClr val="121212"/>
                </a:solidFill>
                <a:latin typeface="HK Grotesk Light"/>
              </a:rPr>
              <a:t>What have you learned about your own strengths and areas for improvement in collaborative content creation? How can you apply these insights to future collaborative efforts?</a:t>
            </a:r>
          </a:p>
          <a:p>
            <a:pPr marL="342900" indent="-342900">
              <a:spcBef>
                <a:spcPts val="1200"/>
              </a:spcBef>
              <a:spcAft>
                <a:spcPts val="1200"/>
              </a:spcAft>
              <a:buFont typeface="+mj-lt"/>
              <a:buAutoNum type="arabicPeriod"/>
            </a:pPr>
            <a:r>
              <a:rPr lang="en-GB" sz="1400" b="1" dirty="0">
                <a:solidFill>
                  <a:srgbClr val="121212"/>
                </a:solidFill>
                <a:latin typeface="HK Grotesk Light"/>
              </a:rPr>
              <a:t>Future Applications: </a:t>
            </a:r>
            <a:r>
              <a:rPr lang="en-GB" sz="1400" dirty="0">
                <a:solidFill>
                  <a:srgbClr val="121212"/>
                </a:solidFill>
                <a:latin typeface="HK Grotesk Light"/>
              </a:rPr>
              <a:t>Based on what you've learned in this unit, what strategies will you implement to enhance collaboration in your next content creation project? Are there specific tools or techniques you plan to explore further to support these strategies?</a:t>
            </a:r>
          </a:p>
        </p:txBody>
      </p:sp>
      <p:sp>
        <p:nvSpPr>
          <p:cNvPr id="17" name="TextBox 16">
            <a:extLst>
              <a:ext uri="{FF2B5EF4-FFF2-40B4-BE49-F238E27FC236}">
                <a16:creationId xmlns:a16="http://schemas.microsoft.com/office/drawing/2014/main" id="{A9BC6C63-49CB-77C0-5421-02D2C56ABF64}"/>
              </a:ext>
            </a:extLst>
          </p:cNvPr>
          <p:cNvSpPr txBox="1"/>
          <p:nvPr/>
        </p:nvSpPr>
        <p:spPr>
          <a:xfrm>
            <a:off x="8874333" y="2563703"/>
            <a:ext cx="5628103" cy="2739211"/>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Best Practices for Reflection:</a:t>
            </a:r>
          </a:p>
          <a:p>
            <a:pPr marL="285750" indent="-285750">
              <a:spcBef>
                <a:spcPts val="1200"/>
              </a:spcBef>
              <a:spcAft>
                <a:spcPts val="1200"/>
              </a:spcAft>
              <a:buFont typeface="Arial" panose="020B0604020202020204" pitchFamily="34" charset="0"/>
              <a:buChar char="•"/>
            </a:pPr>
            <a:r>
              <a:rPr lang="en-GB" sz="1400" dirty="0">
                <a:solidFill>
                  <a:srgbClr val="121212"/>
                </a:solidFill>
                <a:latin typeface="HK Grotesk Light"/>
              </a:rPr>
              <a:t>Take a moment to write down your responses to the prompts above. Consider using a journal or digital document for your reflections.</a:t>
            </a:r>
          </a:p>
          <a:p>
            <a:pPr marL="285750" indent="-285750">
              <a:spcBef>
                <a:spcPts val="1200"/>
              </a:spcBef>
              <a:spcAft>
                <a:spcPts val="1200"/>
              </a:spcAft>
              <a:buFont typeface="Arial" panose="020B0604020202020204" pitchFamily="34" charset="0"/>
              <a:buChar char="•"/>
            </a:pPr>
            <a:r>
              <a:rPr lang="en-GB" sz="1400" dirty="0">
                <a:solidFill>
                  <a:srgbClr val="121212"/>
                </a:solidFill>
                <a:latin typeface="HK Grotesk Light"/>
              </a:rPr>
              <a:t>Share your insights with a peer or small group to broaden your perspective and learn from others' experiences.</a:t>
            </a:r>
          </a:p>
          <a:p>
            <a:pPr marL="285750" indent="-285750">
              <a:spcBef>
                <a:spcPts val="1200"/>
              </a:spcBef>
              <a:spcAft>
                <a:spcPts val="1200"/>
              </a:spcAft>
              <a:buFont typeface="Arial" panose="020B0604020202020204" pitchFamily="34" charset="0"/>
              <a:buChar char="•"/>
            </a:pPr>
            <a:r>
              <a:rPr lang="en-GB" sz="1400" dirty="0">
                <a:solidFill>
                  <a:srgbClr val="121212"/>
                </a:solidFill>
                <a:latin typeface="HK Grotesk Light"/>
              </a:rPr>
              <a:t>Set one actionable goal for your next collaborative content creation endeavour based on your reflections.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028700" y="827483"/>
            <a:ext cx="6990285" cy="832857"/>
          </a:xfrm>
          <a:prstGeom prst="rect">
            <a:avLst/>
          </a:prstGeom>
        </p:spPr>
        <p:txBody>
          <a:bodyPr lIns="0" tIns="0" rIns="0" bIns="0" rtlCol="0" anchor="t">
            <a:spAutoFit/>
          </a:bodyPr>
          <a:lstStyle/>
          <a:p>
            <a:pPr algn="ctr">
              <a:lnSpc>
                <a:spcPts val="7699"/>
              </a:lnSpc>
            </a:pPr>
            <a:r>
              <a:rPr lang="en-US" sz="2400" spc="-69" dirty="0">
                <a:solidFill>
                  <a:srgbClr val="033C5B"/>
                </a:solidFill>
                <a:latin typeface="HK Grotesk Bold"/>
              </a:rPr>
              <a:t>Learning Objectives</a:t>
            </a:r>
          </a:p>
        </p:txBody>
      </p:sp>
      <p:sp>
        <p:nvSpPr>
          <p:cNvPr id="3" name="TextBox 3"/>
          <p:cNvSpPr txBox="1"/>
          <p:nvPr/>
        </p:nvSpPr>
        <p:spPr>
          <a:xfrm>
            <a:off x="914400" y="3651809"/>
            <a:ext cx="6990285" cy="2983381"/>
          </a:xfrm>
          <a:prstGeom prst="rect">
            <a:avLst/>
          </a:prstGeom>
        </p:spPr>
        <p:txBody>
          <a:bodyPr lIns="0" tIns="0" rIns="0" bIns="0" rtlCol="0" anchor="t">
            <a:spAutoFit/>
          </a:bodyPr>
          <a:lstStyle/>
          <a:p>
            <a:pPr marL="604519" lvl="1" indent="-302260">
              <a:lnSpc>
                <a:spcPts val="3919"/>
              </a:lnSpc>
              <a:buFont typeface="Arial"/>
              <a:buChar char="•"/>
            </a:pPr>
            <a:r>
              <a:rPr lang="en-US" sz="2799" dirty="0">
                <a:solidFill>
                  <a:srgbClr val="121212"/>
                </a:solidFill>
                <a:latin typeface="HK Grotesk Light"/>
              </a:rPr>
              <a:t>L.O2: </a:t>
            </a:r>
            <a:r>
              <a:rPr lang="en-GB" sz="2799" dirty="0">
                <a:solidFill>
                  <a:srgbClr val="121212"/>
                </a:solidFill>
                <a:latin typeface="HK Grotesk Light"/>
              </a:rPr>
              <a:t>Upon completion of this module, the learner should be able to </a:t>
            </a:r>
            <a:r>
              <a:rPr lang="en-GB" sz="2799" b="1" dirty="0">
                <a:solidFill>
                  <a:srgbClr val="121212"/>
                </a:solidFill>
                <a:latin typeface="HK Grotesk Light"/>
              </a:rPr>
              <a:t>create</a:t>
            </a:r>
            <a:r>
              <a:rPr lang="en-GB" sz="2799" dirty="0">
                <a:solidFill>
                  <a:srgbClr val="121212"/>
                </a:solidFill>
                <a:latin typeface="HK Grotesk Light"/>
              </a:rPr>
              <a:t> collaborative content that is engaging, educational, and tailored to the needs of diverse learners in a flipped classroom environment</a:t>
            </a:r>
            <a:endParaRPr lang="en-US" sz="2799" dirty="0">
              <a:solidFill>
                <a:srgbClr val="121212"/>
              </a:solidFill>
              <a:latin typeface="HK Grotesk Light"/>
            </a:endParaRPr>
          </a:p>
        </p:txBody>
      </p:sp>
      <p:sp>
        <p:nvSpPr>
          <p:cNvPr id="4" name="AutoShape 4"/>
          <p:cNvSpPr/>
          <p:nvPr/>
        </p:nvSpPr>
        <p:spPr>
          <a:xfrm>
            <a:off x="9144000" y="3783991"/>
            <a:ext cx="9144000" cy="6503009"/>
          </a:xfrm>
          <a:prstGeom prst="rect">
            <a:avLst/>
          </a:prstGeom>
          <a:solidFill>
            <a:srgbClr val="FB8709"/>
          </a:solidFill>
        </p:spPr>
        <p:txBody>
          <a:bodyPr/>
          <a:lstStyle/>
          <a:p>
            <a:endParaRPr lang="en-IE"/>
          </a:p>
        </p:txBody>
      </p:sp>
      <p:sp>
        <p:nvSpPr>
          <p:cNvPr id="5" name="AutoShape 5"/>
          <p:cNvSpPr/>
          <p:nvPr/>
        </p:nvSpPr>
        <p:spPr>
          <a:xfrm>
            <a:off x="9144000" y="0"/>
            <a:ext cx="9144000" cy="5143500"/>
          </a:xfrm>
          <a:prstGeom prst="rect">
            <a:avLst/>
          </a:prstGeom>
          <a:solidFill>
            <a:srgbClr val="053249"/>
          </a:solidFill>
        </p:spPr>
        <p:txBody>
          <a:bodyPr/>
          <a:lstStyle/>
          <a:p>
            <a:endParaRPr lang="en-IE"/>
          </a:p>
        </p:txBody>
      </p:sp>
      <p:sp>
        <p:nvSpPr>
          <p:cNvPr id="6" name="Freeform 6"/>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7" name="Freeform 7"/>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IE"/>
          </a:p>
        </p:txBody>
      </p:sp>
      <p:sp>
        <p:nvSpPr>
          <p:cNvPr id="9" name="Freeform 9"/>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IE"/>
          </a:p>
        </p:txBody>
      </p:sp>
      <p:sp>
        <p:nvSpPr>
          <p:cNvPr id="10" name="Freeform 10"/>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I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4742" y="-150232"/>
            <a:ext cx="1246758" cy="8963824"/>
          </a:xfrm>
          <a:prstGeom prst="rect">
            <a:avLst/>
          </a:prstGeom>
          <a:solidFill>
            <a:srgbClr val="FB8709"/>
          </a:solidFill>
        </p:spPr>
        <p:txBody>
          <a:bodyPr/>
          <a:lstStyle/>
          <a:p>
            <a:endParaRPr lang="en-I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TextBox 7"/>
          <p:cNvSpPr txBox="1"/>
          <p:nvPr/>
        </p:nvSpPr>
        <p:spPr>
          <a:xfrm>
            <a:off x="7772400" y="10718497"/>
            <a:ext cx="4214091" cy="900183"/>
          </a:xfrm>
          <a:prstGeom prst="rect">
            <a:avLst/>
          </a:prstGeom>
        </p:spPr>
        <p:txBody>
          <a:bodyPr lIns="0" tIns="0" rIns="0" bIns="0" rtlCol="0" anchor="t">
            <a:spAutoFit/>
          </a:bodyPr>
          <a:lstStyle/>
          <a:p>
            <a:pPr>
              <a:lnSpc>
                <a:spcPts val="3639"/>
              </a:lnSpc>
              <a:spcBef>
                <a:spcPct val="0"/>
              </a:spcBef>
            </a:pPr>
            <a:r>
              <a:rPr lang="en-GB" sz="2400" b="1" dirty="0">
                <a:solidFill>
                  <a:srgbClr val="121212"/>
                </a:solidFill>
                <a:latin typeface="HK Grotesk Light"/>
              </a:rPr>
              <a:t>Empowering Collaborative Learning</a:t>
            </a:r>
            <a:r>
              <a:rPr lang="en-GB" sz="2400" dirty="0">
                <a:solidFill>
                  <a:srgbClr val="121212"/>
                </a:solidFill>
                <a:latin typeface="HK Grotesk Light"/>
              </a:rPr>
              <a:t>:</a:t>
            </a:r>
          </a:p>
        </p:txBody>
      </p:sp>
      <p:sp>
        <p:nvSpPr>
          <p:cNvPr id="8" name="TextBox 8"/>
          <p:cNvSpPr txBox="1"/>
          <p:nvPr/>
        </p:nvSpPr>
        <p:spPr>
          <a:xfrm>
            <a:off x="10565937" y="1358027"/>
            <a:ext cx="4214091" cy="438518"/>
          </a:xfrm>
          <a:prstGeom prst="rect">
            <a:avLst/>
          </a:prstGeom>
        </p:spPr>
        <p:txBody>
          <a:bodyPr lIns="0" tIns="0" rIns="0" bIns="0" rtlCol="0" anchor="t">
            <a:spAutoFit/>
          </a:bodyPr>
          <a:lstStyle/>
          <a:p>
            <a:pPr>
              <a:lnSpc>
                <a:spcPts val="3639"/>
              </a:lnSpc>
              <a:spcBef>
                <a:spcPct val="0"/>
              </a:spcBef>
            </a:pPr>
            <a:r>
              <a:rPr lang="en-GB" sz="2400" b="1" dirty="0">
                <a:solidFill>
                  <a:srgbClr val="121212"/>
                </a:solidFill>
                <a:latin typeface="HK Grotesk Light"/>
              </a:rPr>
              <a:t>Learning Outcome Aim:</a:t>
            </a:r>
            <a:r>
              <a:rPr lang="en-GB" sz="2400" dirty="0">
                <a:solidFill>
                  <a:srgbClr val="121212"/>
                </a:solidFill>
                <a:latin typeface="HK Grotesk Light"/>
              </a:rPr>
              <a:t> </a:t>
            </a: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B16F5E03-00D2-26E5-7BA2-63E12038ABCF}"/>
              </a:ext>
            </a:extLst>
          </p:cNvPr>
          <p:cNvSpPr txBox="1"/>
          <p:nvPr/>
        </p:nvSpPr>
        <p:spPr>
          <a:xfrm>
            <a:off x="433345" y="2178205"/>
            <a:ext cx="8125374" cy="3200876"/>
          </a:xfrm>
          <a:prstGeom prst="rect">
            <a:avLst/>
          </a:prstGeom>
          <a:noFill/>
        </p:spPr>
        <p:txBody>
          <a:bodyPr wrap="square">
            <a:spAutoFit/>
          </a:bodyPr>
          <a:lstStyle/>
          <a:p>
            <a:pPr marL="285750" indent="-285750">
              <a:spcBef>
                <a:spcPts val="1200"/>
              </a:spcBef>
              <a:spcAft>
                <a:spcPts val="1200"/>
              </a:spcAft>
              <a:buFont typeface="Arial" panose="020B0604020202020204" pitchFamily="34" charset="0"/>
              <a:buChar char="•"/>
            </a:pPr>
            <a:r>
              <a:rPr lang="en-GB" b="1" dirty="0">
                <a:solidFill>
                  <a:srgbClr val="121212"/>
                </a:solidFill>
                <a:latin typeface="HK Grotesk Light"/>
              </a:rPr>
              <a:t>Engagement: </a:t>
            </a:r>
            <a:r>
              <a:rPr lang="en-GB" dirty="0">
                <a:solidFill>
                  <a:srgbClr val="121212"/>
                </a:solidFill>
                <a:latin typeface="HK Grotesk Light"/>
              </a:rPr>
              <a:t>We aim to break free from the confines of passive learning, sparking curiosity and active participation among students with content that captivates their interests and imagination.</a:t>
            </a:r>
          </a:p>
          <a:p>
            <a:pPr marL="285750" indent="-285750">
              <a:spcBef>
                <a:spcPts val="1200"/>
              </a:spcBef>
              <a:spcAft>
                <a:spcPts val="1200"/>
              </a:spcAft>
              <a:buFont typeface="Arial" panose="020B0604020202020204" pitchFamily="34" charset="0"/>
              <a:buChar char="•"/>
            </a:pPr>
            <a:r>
              <a:rPr lang="en-GB" b="1" dirty="0">
                <a:solidFill>
                  <a:srgbClr val="121212"/>
                </a:solidFill>
                <a:latin typeface="HK Grotesk Light"/>
              </a:rPr>
              <a:t>Education: </a:t>
            </a:r>
            <a:r>
              <a:rPr lang="en-GB" dirty="0">
                <a:solidFill>
                  <a:srgbClr val="121212"/>
                </a:solidFill>
                <a:latin typeface="HK Grotesk Light"/>
              </a:rPr>
              <a:t>Beyond engagement, our content must deeply educate, scaffolding students' learning, understanding, and application of complex concepts in a flipped classroom setup.</a:t>
            </a:r>
          </a:p>
          <a:p>
            <a:pPr marL="285750" indent="-285750">
              <a:spcBef>
                <a:spcPts val="1200"/>
              </a:spcBef>
              <a:spcAft>
                <a:spcPts val="1200"/>
              </a:spcAft>
              <a:buFont typeface="Arial" panose="020B0604020202020204" pitchFamily="34" charset="0"/>
              <a:buChar char="•"/>
            </a:pPr>
            <a:r>
              <a:rPr lang="en-GB" b="1" dirty="0">
                <a:solidFill>
                  <a:srgbClr val="121212"/>
                </a:solidFill>
                <a:latin typeface="HK Grotesk Light"/>
              </a:rPr>
              <a:t>Diversity: </a:t>
            </a:r>
            <a:r>
              <a:rPr lang="en-GB" dirty="0">
                <a:solidFill>
                  <a:srgbClr val="121212"/>
                </a:solidFill>
                <a:latin typeface="HK Grotesk Light"/>
              </a:rPr>
              <a:t>Recognizing the rich tapestry of our student body, we craft content with flexibility and inclusivity at its core, ensuring accessibility and relevance for every learner.</a:t>
            </a:r>
            <a:endParaRPr lang="en-US" dirty="0">
              <a:solidFill>
                <a:srgbClr val="121212"/>
              </a:solidFill>
              <a:latin typeface="HK Grotesk Light"/>
            </a:endParaRPr>
          </a:p>
        </p:txBody>
      </p:sp>
      <p:sp>
        <p:nvSpPr>
          <p:cNvPr id="18" name="TextBox 17">
            <a:extLst>
              <a:ext uri="{FF2B5EF4-FFF2-40B4-BE49-F238E27FC236}">
                <a16:creationId xmlns:a16="http://schemas.microsoft.com/office/drawing/2014/main" id="{4D5C2A2E-F7D5-205E-1EF3-77270955D7EA}"/>
              </a:ext>
            </a:extLst>
          </p:cNvPr>
          <p:cNvSpPr txBox="1"/>
          <p:nvPr/>
        </p:nvSpPr>
        <p:spPr>
          <a:xfrm>
            <a:off x="559140" y="1276530"/>
            <a:ext cx="8356260" cy="530851"/>
          </a:xfrm>
          <a:prstGeom prst="rect">
            <a:avLst/>
          </a:prstGeom>
          <a:noFill/>
        </p:spPr>
        <p:txBody>
          <a:bodyPr wrap="square">
            <a:spAutoFit/>
          </a:bodyPr>
          <a:lstStyle/>
          <a:p>
            <a:pPr>
              <a:lnSpc>
                <a:spcPts val="3639"/>
              </a:lnSpc>
              <a:spcBef>
                <a:spcPct val="0"/>
              </a:spcBef>
            </a:pPr>
            <a:r>
              <a:rPr lang="en-GB" sz="2400" b="1" dirty="0">
                <a:solidFill>
                  <a:srgbClr val="121212"/>
                </a:solidFill>
                <a:latin typeface="HK Grotesk Light"/>
              </a:rPr>
              <a:t>Elevating the Role of the Educator in Collaborative Learning:</a:t>
            </a:r>
            <a:endParaRPr lang="en-GB" sz="2400" dirty="0">
              <a:solidFill>
                <a:srgbClr val="121212"/>
              </a:solidFill>
              <a:latin typeface="HK Grotesk Light"/>
            </a:endParaRPr>
          </a:p>
        </p:txBody>
      </p:sp>
      <p:sp>
        <p:nvSpPr>
          <p:cNvPr id="20" name="TextBox 19">
            <a:extLst>
              <a:ext uri="{FF2B5EF4-FFF2-40B4-BE49-F238E27FC236}">
                <a16:creationId xmlns:a16="http://schemas.microsoft.com/office/drawing/2014/main" id="{24CCC260-A739-CE20-1865-4DC6CCAA9544}"/>
              </a:ext>
            </a:extLst>
          </p:cNvPr>
          <p:cNvSpPr txBox="1"/>
          <p:nvPr/>
        </p:nvSpPr>
        <p:spPr>
          <a:xfrm>
            <a:off x="546502" y="17272"/>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 Learning Outcome 2 - Achieving Excellence Through Collaboration</a:t>
            </a:r>
            <a:endParaRPr lang="en-US" sz="2400" spc="-69" dirty="0">
              <a:solidFill>
                <a:srgbClr val="033C5B"/>
              </a:solidFill>
              <a:latin typeface="HK Grotesk Bold"/>
            </a:endParaRPr>
          </a:p>
        </p:txBody>
      </p:sp>
      <p:sp>
        <p:nvSpPr>
          <p:cNvPr id="24" name="TextBox 23">
            <a:extLst>
              <a:ext uri="{FF2B5EF4-FFF2-40B4-BE49-F238E27FC236}">
                <a16:creationId xmlns:a16="http://schemas.microsoft.com/office/drawing/2014/main" id="{26FC8CAA-615A-9EDB-A3C7-B8CAC7A0CF47}"/>
              </a:ext>
            </a:extLst>
          </p:cNvPr>
          <p:cNvSpPr txBox="1"/>
          <p:nvPr/>
        </p:nvSpPr>
        <p:spPr>
          <a:xfrm>
            <a:off x="10505066" y="2429355"/>
            <a:ext cx="4492810" cy="5109091"/>
          </a:xfrm>
          <a:prstGeom prst="rect">
            <a:avLst/>
          </a:prstGeom>
          <a:noFill/>
        </p:spPr>
        <p:txBody>
          <a:bodyPr wrap="square">
            <a:spAutoFit/>
          </a:bodyPr>
          <a:lstStyle/>
          <a:p>
            <a:pPr algn="just">
              <a:spcBef>
                <a:spcPts val="1200"/>
              </a:spcBef>
              <a:spcAft>
                <a:spcPts val="1200"/>
              </a:spcAft>
            </a:pPr>
            <a:r>
              <a:rPr lang="en-GB" sz="1800" b="1" dirty="0">
                <a:solidFill>
                  <a:srgbClr val="121212"/>
                </a:solidFill>
                <a:latin typeface="HK Grotesk Light"/>
              </a:rPr>
              <a:t>In this unit, our shared vision transcends the traditional boundaries of content creation, venturing into the realm of collaborative innovation aimed at enhancing the flipped classroom experience.</a:t>
            </a:r>
            <a:endParaRPr lang="en-GB" b="1" dirty="0">
              <a:solidFill>
                <a:srgbClr val="121212"/>
              </a:solidFill>
              <a:latin typeface="HK Grotesk Light"/>
            </a:endParaRPr>
          </a:p>
          <a:p>
            <a:pPr algn="just">
              <a:spcBef>
                <a:spcPts val="1200"/>
              </a:spcBef>
              <a:spcAft>
                <a:spcPts val="1200"/>
              </a:spcAft>
            </a:pPr>
            <a:r>
              <a:rPr lang="en-GB" sz="1800" b="1" dirty="0">
                <a:solidFill>
                  <a:srgbClr val="121212"/>
                </a:solidFill>
                <a:latin typeface="HK Grotesk Light"/>
              </a:rPr>
              <a:t>This learning outcome serves as both our destination and our guiding star, illuminating the way toward creating educational experiences that resonate with every student. Through collaborative efforts, we will explore methodologies, tools, and strategies designed to empower us to achieve this goal, ensuring that our content is not just seen or heard but truly experienced and internalized by our students.</a:t>
            </a:r>
            <a:endParaRPr lang="en-US" sz="1800" b="1" dirty="0">
              <a:solidFill>
                <a:srgbClr val="121212"/>
              </a:solidFill>
              <a:latin typeface="HK Grotesk Light"/>
            </a:endParaRPr>
          </a:p>
        </p:txBody>
      </p:sp>
      <p:sp>
        <p:nvSpPr>
          <p:cNvPr id="6" name="TextBox 5">
            <a:extLst>
              <a:ext uri="{FF2B5EF4-FFF2-40B4-BE49-F238E27FC236}">
                <a16:creationId xmlns:a16="http://schemas.microsoft.com/office/drawing/2014/main" id="{59460C10-5DFC-742B-DE87-E0C3305145A5}"/>
              </a:ext>
            </a:extLst>
          </p:cNvPr>
          <p:cNvSpPr txBox="1"/>
          <p:nvPr/>
        </p:nvSpPr>
        <p:spPr>
          <a:xfrm>
            <a:off x="559140" y="6614520"/>
            <a:ext cx="7899060" cy="1200329"/>
          </a:xfrm>
          <a:prstGeom prst="rect">
            <a:avLst/>
          </a:prstGeom>
          <a:noFill/>
        </p:spPr>
        <p:txBody>
          <a:bodyPr wrap="square">
            <a:spAutoFit/>
          </a:bodyPr>
          <a:lstStyle/>
          <a:p>
            <a:pPr algn="just"/>
            <a:r>
              <a:rPr lang="en-GB" b="0" i="0" dirty="0">
                <a:solidFill>
                  <a:srgbClr val="0D0D0D"/>
                </a:solidFill>
                <a:effectLst/>
                <a:latin typeface="HK Grotesk Light" panose="020B0604020202020204" charset="0"/>
              </a:rPr>
              <a:t>Collaboration is not merely a means to an end but a transformative process that enriches the content and the creators alike. By pooling our collective insights, experiences, and expertise, we forge content that is not only more comprehensive but also more nuanced and reflective of diverse perspectives.</a:t>
            </a:r>
            <a:endParaRPr lang="en-GB" dirty="0">
              <a:latin typeface="HK Grotesk Light" panose="020B0604020202020204" charset="0"/>
            </a:endParaRPr>
          </a:p>
        </p:txBody>
      </p:sp>
      <p:sp>
        <p:nvSpPr>
          <p:cNvPr id="17" name="TextBox 16">
            <a:extLst>
              <a:ext uri="{FF2B5EF4-FFF2-40B4-BE49-F238E27FC236}">
                <a16:creationId xmlns:a16="http://schemas.microsoft.com/office/drawing/2014/main" id="{484EBA11-336B-A958-A4AB-1300408F74DF}"/>
              </a:ext>
            </a:extLst>
          </p:cNvPr>
          <p:cNvSpPr txBox="1"/>
          <p:nvPr/>
        </p:nvSpPr>
        <p:spPr>
          <a:xfrm>
            <a:off x="559140" y="5895648"/>
            <a:ext cx="9144000" cy="461665"/>
          </a:xfrm>
          <a:prstGeom prst="rect">
            <a:avLst/>
          </a:prstGeom>
          <a:noFill/>
        </p:spPr>
        <p:txBody>
          <a:bodyPr wrap="square">
            <a:spAutoFit/>
          </a:bodyPr>
          <a:lstStyle>
            <a:defPPr>
              <a:defRPr lang="en-US"/>
            </a:defPPr>
            <a:lvl1pPr>
              <a:defRPr sz="2400" b="1">
                <a:solidFill>
                  <a:srgbClr val="121212"/>
                </a:solidFill>
                <a:latin typeface="HK Grotesk Light"/>
              </a:defRPr>
            </a:lvl1pPr>
          </a:lstStyle>
          <a:p>
            <a:r>
              <a:rPr lang="en-GB" dirty="0"/>
              <a:t>Collaboration as Our Compass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301559" y="1508818"/>
            <a:ext cx="13563600" cy="369332"/>
          </a:xfrm>
          <a:prstGeom prst="rect">
            <a:avLst/>
          </a:prstGeom>
        </p:spPr>
        <p:txBody>
          <a:bodyPr wrap="square" lIns="0" tIns="0" rIns="0" bIns="0" rtlCol="0" anchor="t">
            <a:spAutoFit/>
          </a:bodyPr>
          <a:lstStyle/>
          <a:p>
            <a:pPr algn="ctr"/>
            <a:r>
              <a:rPr lang="en-GB" sz="2400" spc="-87" dirty="0">
                <a:solidFill>
                  <a:srgbClr val="033C5B"/>
                </a:solidFill>
                <a:latin typeface="HK Grotesk Bold"/>
              </a:rPr>
              <a:t>Tools for Collaboration: </a:t>
            </a:r>
            <a:r>
              <a:rPr lang="en-GB" sz="2400" spc="-87" dirty="0">
                <a:solidFill>
                  <a:srgbClr val="033C5B"/>
                </a:solidFill>
                <a:latin typeface="HK Grotesk Light" panose="020B0604020202020204" charset="0"/>
              </a:rPr>
              <a:t>Empowering Teamwork with Technology</a:t>
            </a:r>
            <a:endParaRPr lang="en-GB" sz="2400" spc="-87" dirty="0">
              <a:solidFill>
                <a:srgbClr val="033C5B"/>
              </a:solidFill>
              <a:latin typeface="HK Grotesk Bold"/>
            </a:endParaRPr>
          </a:p>
        </p:txBody>
      </p:sp>
      <p:sp>
        <p:nvSpPr>
          <p:cNvPr id="3" name="AutoShape 3"/>
          <p:cNvSpPr/>
          <p:nvPr/>
        </p:nvSpPr>
        <p:spPr>
          <a:xfrm>
            <a:off x="17044742" y="-150232"/>
            <a:ext cx="1246758" cy="895429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p:cNvSpPr txBox="1"/>
          <p:nvPr/>
        </p:nvSpPr>
        <p:spPr>
          <a:xfrm>
            <a:off x="214315" y="2808207"/>
            <a:ext cx="7056311" cy="1661993"/>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Google Docs, Sheets, and Slides: </a:t>
            </a:r>
            <a:r>
              <a:rPr lang="en-GB" sz="1400" dirty="0">
                <a:solidFill>
                  <a:srgbClr val="121212"/>
                </a:solidFill>
                <a:latin typeface="HK Grotesk Light"/>
              </a:rPr>
              <a:t>Enable multiple users to work on the same document simultaneously, providing a real-time collaboration environment. The ease of access and intuitive commenting and suggestion features make these tools indispensable for collaborative projects.</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Microsoft Office 365: </a:t>
            </a:r>
            <a:r>
              <a:rPr lang="en-GB" sz="1400" dirty="0">
                <a:solidFill>
                  <a:srgbClr val="121212"/>
                </a:solidFill>
                <a:latin typeface="HK Grotesk Light"/>
              </a:rPr>
              <a:t>Offers a suite of tools that support real-time collaboration, allowing teams to co-author documents, spreadsheets, and presentations, facilitated by seamless integration with cloud storage solutions like OneDrive.</a:t>
            </a:r>
            <a:endParaRPr lang="en-US" sz="1400" dirty="0">
              <a:solidFill>
                <a:srgbClr val="121212"/>
              </a:solidFill>
              <a:latin typeface="HK Grotesk Light"/>
            </a:endParaRP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11">
            <a:extLst>
              <a:ext uri="{FF2B5EF4-FFF2-40B4-BE49-F238E27FC236}">
                <a16:creationId xmlns:a16="http://schemas.microsoft.com/office/drawing/2014/main" id="{6C9E1FB1-3D29-273E-1E87-72DB48A8156B}"/>
              </a:ext>
            </a:extLst>
          </p:cNvPr>
          <p:cNvSpPr txBox="1"/>
          <p:nvPr/>
        </p:nvSpPr>
        <p:spPr>
          <a:xfrm>
            <a:off x="211858" y="2244167"/>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Shared Documents and Real-Time Editing:</a:t>
            </a:r>
            <a:endParaRPr lang="en-US" sz="2400" dirty="0">
              <a:solidFill>
                <a:srgbClr val="121212"/>
              </a:solidFill>
              <a:latin typeface="HK Grotesk Light"/>
            </a:endParaRPr>
          </a:p>
        </p:txBody>
      </p:sp>
      <p:sp>
        <p:nvSpPr>
          <p:cNvPr id="14" name="TextBox 8">
            <a:extLst>
              <a:ext uri="{FF2B5EF4-FFF2-40B4-BE49-F238E27FC236}">
                <a16:creationId xmlns:a16="http://schemas.microsoft.com/office/drawing/2014/main" id="{35CEBFCF-EA2A-9C25-ED9D-F838041CF14C}"/>
              </a:ext>
            </a:extLst>
          </p:cNvPr>
          <p:cNvSpPr txBox="1"/>
          <p:nvPr/>
        </p:nvSpPr>
        <p:spPr>
          <a:xfrm>
            <a:off x="208444" y="5201999"/>
            <a:ext cx="7056311" cy="1015663"/>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Dropbox: </a:t>
            </a:r>
            <a:r>
              <a:rPr lang="en-GB" sz="1400" dirty="0">
                <a:solidFill>
                  <a:srgbClr val="121212"/>
                </a:solidFill>
                <a:latin typeface="HK Grotesk Light"/>
              </a:rPr>
              <a:t>A cloud storage service that simplifies sharing large files and folders, making it easier for teams to access and collaborate on content from anywhere, at any time.</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Google Drive: </a:t>
            </a:r>
            <a:r>
              <a:rPr lang="en-GB" sz="1400" dirty="0">
                <a:solidFill>
                  <a:srgbClr val="121212"/>
                </a:solidFill>
                <a:latin typeface="HK Grotesk Light"/>
              </a:rPr>
              <a:t>Provides a centralized platform for storing, sharing, and collaborating on files and folders, integrated with Google’s suite of productivity tools.</a:t>
            </a:r>
            <a:endParaRPr lang="en-US" sz="1400" dirty="0">
              <a:solidFill>
                <a:srgbClr val="121212"/>
              </a:solidFill>
              <a:latin typeface="HK Grotesk Light"/>
            </a:endParaRPr>
          </a:p>
        </p:txBody>
      </p:sp>
      <p:sp>
        <p:nvSpPr>
          <p:cNvPr id="15" name="TextBox 11">
            <a:extLst>
              <a:ext uri="{FF2B5EF4-FFF2-40B4-BE49-F238E27FC236}">
                <a16:creationId xmlns:a16="http://schemas.microsoft.com/office/drawing/2014/main" id="{226E213A-3406-6997-00F8-A113EA119269}"/>
              </a:ext>
            </a:extLst>
          </p:cNvPr>
          <p:cNvSpPr txBox="1"/>
          <p:nvPr/>
        </p:nvSpPr>
        <p:spPr>
          <a:xfrm>
            <a:off x="208444" y="4729415"/>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Cloud Storage and File Sharing:</a:t>
            </a:r>
            <a:endParaRPr lang="en-US" sz="2400" dirty="0">
              <a:solidFill>
                <a:srgbClr val="121212"/>
              </a:solidFill>
              <a:latin typeface="HK Grotesk Light"/>
            </a:endParaRPr>
          </a:p>
        </p:txBody>
      </p:sp>
      <p:sp>
        <p:nvSpPr>
          <p:cNvPr id="16" name="TextBox 8">
            <a:extLst>
              <a:ext uri="{FF2B5EF4-FFF2-40B4-BE49-F238E27FC236}">
                <a16:creationId xmlns:a16="http://schemas.microsoft.com/office/drawing/2014/main" id="{6AA4B55A-201D-BFDF-62F7-A9974D4A7179}"/>
              </a:ext>
            </a:extLst>
          </p:cNvPr>
          <p:cNvSpPr txBox="1"/>
          <p:nvPr/>
        </p:nvSpPr>
        <p:spPr>
          <a:xfrm>
            <a:off x="8632463" y="2838482"/>
            <a:ext cx="7056311" cy="1446550"/>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Slack: </a:t>
            </a:r>
            <a:r>
              <a:rPr lang="en-GB" sz="1400" dirty="0">
                <a:solidFill>
                  <a:srgbClr val="121212"/>
                </a:solidFill>
                <a:latin typeface="HK Grotesk Light"/>
              </a:rPr>
              <a:t>Facilitates communication between team members, offering features like channels for different topics, direct messaging, and integration with numerous work apps and bots.</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Trello: </a:t>
            </a:r>
            <a:r>
              <a:rPr lang="en-GB" sz="1400" dirty="0">
                <a:solidFill>
                  <a:srgbClr val="121212"/>
                </a:solidFill>
                <a:latin typeface="HK Grotesk Light"/>
              </a:rPr>
              <a:t>A project management tool that uses boards, lists, and cards to organize tasks and track progress, promoting transparency and accountability in collaborative projects.</a:t>
            </a:r>
            <a:endParaRPr lang="en-US" sz="1400" dirty="0">
              <a:solidFill>
                <a:srgbClr val="121212"/>
              </a:solidFill>
              <a:latin typeface="HK Grotesk Light"/>
            </a:endParaRPr>
          </a:p>
        </p:txBody>
      </p:sp>
      <p:sp>
        <p:nvSpPr>
          <p:cNvPr id="17" name="TextBox 11">
            <a:extLst>
              <a:ext uri="{FF2B5EF4-FFF2-40B4-BE49-F238E27FC236}">
                <a16:creationId xmlns:a16="http://schemas.microsoft.com/office/drawing/2014/main" id="{A27CD865-8F56-99BD-5954-737A736FFDD8}"/>
              </a:ext>
            </a:extLst>
          </p:cNvPr>
          <p:cNvSpPr txBox="1"/>
          <p:nvPr/>
        </p:nvSpPr>
        <p:spPr>
          <a:xfrm>
            <a:off x="8630006" y="2274442"/>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Collaborative Platforms and Project Management:</a:t>
            </a:r>
            <a:endParaRPr lang="en-US" sz="2400" dirty="0">
              <a:solidFill>
                <a:srgbClr val="121212"/>
              </a:solidFill>
              <a:latin typeface="HK Grotesk Light"/>
            </a:endParaRPr>
          </a:p>
        </p:txBody>
      </p:sp>
      <p:sp>
        <p:nvSpPr>
          <p:cNvPr id="20" name="TextBox 8">
            <a:extLst>
              <a:ext uri="{FF2B5EF4-FFF2-40B4-BE49-F238E27FC236}">
                <a16:creationId xmlns:a16="http://schemas.microsoft.com/office/drawing/2014/main" id="{C2A0D898-FDD1-40B8-426E-B705FCD6A05A}"/>
              </a:ext>
            </a:extLst>
          </p:cNvPr>
          <p:cNvSpPr txBox="1"/>
          <p:nvPr/>
        </p:nvSpPr>
        <p:spPr>
          <a:xfrm>
            <a:off x="210901" y="6912614"/>
            <a:ext cx="7056311" cy="1231106"/>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WordPress: </a:t>
            </a:r>
            <a:r>
              <a:rPr lang="en-GB" sz="1400" dirty="0">
                <a:solidFill>
                  <a:srgbClr val="121212"/>
                </a:solidFill>
                <a:latin typeface="HK Grotesk Light"/>
              </a:rPr>
              <a:t>Allows multiple users to contribute, edit, and manage content for websites or blogs, making it a versatile tool for collaborative content creation and publication.</a:t>
            </a:r>
          </a:p>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Moodle: </a:t>
            </a:r>
            <a:r>
              <a:rPr lang="en-GB" sz="1400" dirty="0">
                <a:solidFill>
                  <a:srgbClr val="121212"/>
                </a:solidFill>
                <a:latin typeface="HK Grotesk Light"/>
              </a:rPr>
              <a:t>An open-source learning platform designed to provide educators, administrators, and learners with a single robust, secure, and integrated system for creating personalized learning environments.</a:t>
            </a:r>
          </a:p>
        </p:txBody>
      </p:sp>
      <p:sp>
        <p:nvSpPr>
          <p:cNvPr id="21" name="TextBox 11">
            <a:extLst>
              <a:ext uri="{FF2B5EF4-FFF2-40B4-BE49-F238E27FC236}">
                <a16:creationId xmlns:a16="http://schemas.microsoft.com/office/drawing/2014/main" id="{96439092-E36D-6313-802E-46344781EFC9}"/>
              </a:ext>
            </a:extLst>
          </p:cNvPr>
          <p:cNvSpPr txBox="1"/>
          <p:nvPr/>
        </p:nvSpPr>
        <p:spPr>
          <a:xfrm>
            <a:off x="208444" y="6380472"/>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Content Management Systems (CMS):</a:t>
            </a:r>
            <a:endParaRPr lang="en-US" sz="2400" dirty="0">
              <a:solidFill>
                <a:srgbClr val="121212"/>
              </a:solidFill>
              <a:latin typeface="HK Grotesk Light"/>
            </a:endParaRPr>
          </a:p>
        </p:txBody>
      </p:sp>
      <p:sp>
        <p:nvSpPr>
          <p:cNvPr id="23" name="TextBox 22">
            <a:extLst>
              <a:ext uri="{FF2B5EF4-FFF2-40B4-BE49-F238E27FC236}">
                <a16:creationId xmlns:a16="http://schemas.microsoft.com/office/drawing/2014/main" id="{4B909417-3DC7-B2C9-5D95-BC0CC1F0C86B}"/>
              </a:ext>
            </a:extLst>
          </p:cNvPr>
          <p:cNvSpPr txBox="1"/>
          <p:nvPr/>
        </p:nvSpPr>
        <p:spPr>
          <a:xfrm>
            <a:off x="8608666" y="6658012"/>
            <a:ext cx="7263874" cy="1815882"/>
          </a:xfrm>
          <a:prstGeom prst="rect">
            <a:avLst/>
          </a:prstGeom>
          <a:noFill/>
          <a:ln>
            <a:solidFill>
              <a:schemeClr val="tx1"/>
            </a:solidFill>
          </a:ln>
        </p:spPr>
        <p:txBody>
          <a:bodyPr wrap="square">
            <a:spAutoFit/>
          </a:bodyPr>
          <a:lstStyle/>
          <a:p>
            <a:pPr algn="just">
              <a:spcBef>
                <a:spcPts val="600"/>
              </a:spcBef>
              <a:spcAft>
                <a:spcPts val="600"/>
              </a:spcAft>
            </a:pPr>
            <a:r>
              <a:rPr lang="en-GB" sz="1600" b="1" dirty="0">
                <a:solidFill>
                  <a:srgbClr val="121212"/>
                </a:solidFill>
                <a:latin typeface="HK Grotesk Light"/>
              </a:rPr>
              <a:t>Leveraging these tools, educators can foster a collaborative spirit, ensuring that content creation is a shared journey that benefits from the collective wisdom, creativity, and insight of the entire team. By integrating these technologies into our collaborative processes, we not only enhance our efficiency but also enrich the quality and impact of our educational content, making learning experiences more engaging and effective for students in flipped classroom environments.</a:t>
            </a:r>
          </a:p>
        </p:txBody>
      </p:sp>
      <p:sp>
        <p:nvSpPr>
          <p:cNvPr id="18" name="TextBox 8">
            <a:extLst>
              <a:ext uri="{FF2B5EF4-FFF2-40B4-BE49-F238E27FC236}">
                <a16:creationId xmlns:a16="http://schemas.microsoft.com/office/drawing/2014/main" id="{4D84E133-CA0A-57E0-26F1-A5948D40964B}"/>
              </a:ext>
            </a:extLst>
          </p:cNvPr>
          <p:cNvSpPr txBox="1"/>
          <p:nvPr/>
        </p:nvSpPr>
        <p:spPr>
          <a:xfrm>
            <a:off x="8632463" y="5111905"/>
            <a:ext cx="7056311" cy="1231106"/>
          </a:xfrm>
          <a:prstGeom prst="rect">
            <a:avLst/>
          </a:prstGeom>
        </p:spPr>
        <p:txBody>
          <a:bodyPr wrap="square" lIns="0" tIns="0" rIns="0" bIns="0" rtlCol="0" anchor="t">
            <a:spAutoFit/>
          </a:bodyPr>
          <a:lstStyle/>
          <a:p>
            <a:pPr marL="342900" indent="-342900" algn="just">
              <a:spcBef>
                <a:spcPts val="600"/>
              </a:spcBef>
              <a:spcAft>
                <a:spcPts val="600"/>
              </a:spcAft>
              <a:buFont typeface="Arial" panose="020B0604020202020204" pitchFamily="34" charset="0"/>
              <a:buChar char="•"/>
            </a:pPr>
            <a:r>
              <a:rPr lang="en-GB" sz="1400" b="1" dirty="0">
                <a:solidFill>
                  <a:srgbClr val="121212"/>
                </a:solidFill>
                <a:latin typeface="HK Grotesk Light"/>
              </a:rPr>
              <a:t>Miro: </a:t>
            </a:r>
            <a:r>
              <a:rPr lang="en-GB" sz="1400" dirty="0">
                <a:solidFill>
                  <a:srgbClr val="121212"/>
                </a:solidFill>
                <a:latin typeface="HK Grotesk Light"/>
              </a:rPr>
              <a:t>An online collaborative whiteboarding platform that enables teams to work together on a shared digital canvas, ideal for brainstorming, mapping out ideas, and planning projects.</a:t>
            </a:r>
          </a:p>
          <a:p>
            <a:pPr marL="342900" indent="-342900" algn="just">
              <a:spcBef>
                <a:spcPts val="600"/>
              </a:spcBef>
              <a:spcAft>
                <a:spcPts val="600"/>
              </a:spcAft>
              <a:buFont typeface="Arial" panose="020B0604020202020204" pitchFamily="34" charset="0"/>
              <a:buChar char="•"/>
            </a:pPr>
            <a:r>
              <a:rPr lang="en-GB" sz="1400" b="1" dirty="0" err="1">
                <a:solidFill>
                  <a:srgbClr val="121212"/>
                </a:solidFill>
                <a:latin typeface="HK Grotesk Light"/>
              </a:rPr>
              <a:t>Jamboard</a:t>
            </a:r>
            <a:r>
              <a:rPr lang="en-GB" sz="1400" b="1" dirty="0">
                <a:solidFill>
                  <a:srgbClr val="121212"/>
                </a:solidFill>
                <a:latin typeface="HK Grotesk Light"/>
              </a:rPr>
              <a:t>: </a:t>
            </a:r>
            <a:r>
              <a:rPr lang="en-GB" sz="1400" dirty="0">
                <a:solidFill>
                  <a:srgbClr val="121212"/>
                </a:solidFill>
                <a:latin typeface="HK Grotesk Light"/>
              </a:rPr>
              <a:t>Google’s interactive whiteboard offering, which provides a collaborative space for teams to visualize ideas, making it perfect for creative and planning sessions.</a:t>
            </a:r>
          </a:p>
        </p:txBody>
      </p:sp>
      <p:sp>
        <p:nvSpPr>
          <p:cNvPr id="19" name="TextBox 11">
            <a:extLst>
              <a:ext uri="{FF2B5EF4-FFF2-40B4-BE49-F238E27FC236}">
                <a16:creationId xmlns:a16="http://schemas.microsoft.com/office/drawing/2014/main" id="{5803CF49-42F7-1D98-F83E-223749EA0F44}"/>
              </a:ext>
            </a:extLst>
          </p:cNvPr>
          <p:cNvSpPr txBox="1"/>
          <p:nvPr/>
        </p:nvSpPr>
        <p:spPr>
          <a:xfrm>
            <a:off x="8630006" y="4547865"/>
            <a:ext cx="7263874" cy="369332"/>
          </a:xfrm>
          <a:prstGeom prst="rect">
            <a:avLst/>
          </a:prstGeom>
        </p:spPr>
        <p:txBody>
          <a:bodyPr wrap="square" lIns="0" tIns="0" rIns="0" bIns="0" rtlCol="0" anchor="t">
            <a:spAutoFit/>
          </a:bodyPr>
          <a:lstStyle/>
          <a:p>
            <a:pPr>
              <a:spcBef>
                <a:spcPct val="0"/>
              </a:spcBef>
            </a:pPr>
            <a:r>
              <a:rPr lang="en-GB" sz="2400" dirty="0">
                <a:solidFill>
                  <a:srgbClr val="121212"/>
                </a:solidFill>
                <a:latin typeface="HK Grotesk Light"/>
              </a:rPr>
              <a:t>Interactive Whiteboards:</a:t>
            </a:r>
            <a:endParaRPr lang="en-US" sz="2400" dirty="0">
              <a:solidFill>
                <a:srgbClr val="121212"/>
              </a:solidFill>
              <a:latin typeface="HK Grotesk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BE422-3EA5-CD19-505C-0A97040BFB0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68023B2-E79A-1B20-014A-BB9C83830613}"/>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736F1208-E15A-5B2E-9BC8-864D413B1DE1}"/>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89A38FE9-9ACE-F2C4-1CC8-62D1C450AC0E}"/>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98D75F8C-2E2A-8A90-215E-6001DCDBA7E1}"/>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385A3798-BEAD-9A0B-1061-F362F322FB90}"/>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6B0C16DC-8FEF-0CFF-D30C-38A682A0C25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BB9995A7-05F8-31C2-1A6F-17AA0309D0E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6CE4270E-1943-2F3A-44A1-C979ABB92BB7}"/>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B9F52AC6-6211-26FF-7134-D52723E2536A}"/>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2B8D3E9B-2E4D-8E8B-75FE-EC62642D2F18}"/>
              </a:ext>
            </a:extLst>
          </p:cNvPr>
          <p:cNvSpPr txBox="1"/>
          <p:nvPr/>
        </p:nvSpPr>
        <p:spPr>
          <a:xfrm>
            <a:off x="288290" y="1808085"/>
            <a:ext cx="4492811" cy="5940088"/>
          </a:xfrm>
          <a:prstGeom prst="rect">
            <a:avLst/>
          </a:prstGeom>
          <a:noFill/>
        </p:spPr>
        <p:txBody>
          <a:bodyPr wrap="square">
            <a:spAutoFit/>
          </a:bodyPr>
          <a:lstStyle/>
          <a:p>
            <a:pPr marL="342900" indent="-342900" algn="just">
              <a:spcBef>
                <a:spcPts val="1200"/>
              </a:spcBef>
              <a:spcAft>
                <a:spcPts val="1200"/>
              </a:spcAft>
              <a:buFont typeface="+mj-lt"/>
              <a:buAutoNum type="alphaUcPeriod"/>
            </a:pPr>
            <a:r>
              <a:rPr lang="en-GB" sz="1400" b="1" dirty="0">
                <a:solidFill>
                  <a:srgbClr val="121212"/>
                </a:solidFill>
                <a:latin typeface="HK Grotesk Light"/>
              </a:rPr>
              <a:t>Shared Goals and Vision:</a:t>
            </a:r>
          </a:p>
          <a:p>
            <a:pPr marL="285750" indent="-285750" algn="just">
              <a:buFont typeface="Arial" panose="020B0604020202020204" pitchFamily="34" charset="0"/>
              <a:buChar char="•"/>
            </a:pPr>
            <a:r>
              <a:rPr lang="en-GB" sz="1400" b="1" dirty="0">
                <a:solidFill>
                  <a:srgbClr val="121212"/>
                </a:solidFill>
                <a:latin typeface="HK Grotesk Light"/>
              </a:rPr>
              <a:t>Unity in Purpose: </a:t>
            </a:r>
            <a:r>
              <a:rPr lang="en-GB" sz="1400" dirty="0">
                <a:solidFill>
                  <a:srgbClr val="121212"/>
                </a:solidFill>
                <a:latin typeface="HK Grotesk Light"/>
              </a:rPr>
              <a:t>Establishing mutual goals at the outset aligns the team's efforts and sets a clear direction for the collaborative project. A shared vision for what the content aims to achieve ensures that every contribution moves us closer to our educational objectives.</a:t>
            </a:r>
          </a:p>
          <a:p>
            <a:pPr marL="285750" indent="-285750" algn="just">
              <a:buFont typeface="Arial" panose="020B0604020202020204" pitchFamily="34" charset="0"/>
              <a:buChar char="•"/>
            </a:pPr>
            <a:r>
              <a:rPr lang="en-GB" sz="1400" b="1" dirty="0">
                <a:solidFill>
                  <a:srgbClr val="121212"/>
                </a:solidFill>
                <a:latin typeface="HK Grotesk Light"/>
              </a:rPr>
              <a:t>Commitment to Success: </a:t>
            </a:r>
            <a:r>
              <a:rPr lang="en-GB" sz="1400" dirty="0">
                <a:solidFill>
                  <a:srgbClr val="121212"/>
                </a:solidFill>
                <a:latin typeface="HK Grotesk Light"/>
              </a:rPr>
              <a:t>A collective commitment to the project's success fosters a sense of responsibility and accountability among all team members, driving the project forward with momentum and purpose.</a:t>
            </a:r>
          </a:p>
          <a:p>
            <a:pPr marL="342900" indent="-342900" algn="just">
              <a:spcBef>
                <a:spcPts val="1200"/>
              </a:spcBef>
              <a:spcAft>
                <a:spcPts val="1200"/>
              </a:spcAft>
              <a:buFont typeface="+mj-lt"/>
              <a:buAutoNum type="alphaUcPeriod" startAt="2"/>
            </a:pPr>
            <a:r>
              <a:rPr lang="en-GB" sz="1400" b="1" dirty="0">
                <a:solidFill>
                  <a:srgbClr val="121212"/>
                </a:solidFill>
                <a:latin typeface="HK Grotesk Light"/>
              </a:rPr>
              <a:t>Diversity of Perspectives:</a:t>
            </a:r>
          </a:p>
          <a:p>
            <a:pPr marL="285750" indent="-285750" algn="just">
              <a:buFont typeface="Arial" panose="020B0604020202020204" pitchFamily="34" charset="0"/>
              <a:buChar char="•"/>
            </a:pPr>
            <a:r>
              <a:rPr lang="en-GB" sz="1400" b="1" dirty="0">
                <a:solidFill>
                  <a:srgbClr val="121212"/>
                </a:solidFill>
                <a:latin typeface="HK Grotesk Light"/>
              </a:rPr>
              <a:t>Strength in Diversity: </a:t>
            </a:r>
            <a:r>
              <a:rPr lang="en-GB" sz="1400" dirty="0">
                <a:solidFill>
                  <a:srgbClr val="121212"/>
                </a:solidFill>
                <a:latin typeface="HK Grotesk Light"/>
              </a:rPr>
              <a:t>Embracing diverse perspectives and expertise enriches the content creation process, bringing a wealth of ideas, approaches, and insights. This diversity leads to more comprehensive and multifaceted educational content that can cater to a broader range of learners.</a:t>
            </a:r>
          </a:p>
          <a:p>
            <a:pPr marL="285750" indent="-285750" algn="just">
              <a:buFont typeface="Arial" panose="020B0604020202020204" pitchFamily="34" charset="0"/>
              <a:buChar char="•"/>
            </a:pPr>
            <a:r>
              <a:rPr lang="en-GB" sz="1400" b="1" dirty="0">
                <a:solidFill>
                  <a:srgbClr val="121212"/>
                </a:solidFill>
                <a:latin typeface="HK Grotesk Light"/>
              </a:rPr>
              <a:t>Inclusive Collaboration: </a:t>
            </a:r>
            <a:r>
              <a:rPr lang="en-GB" sz="1400" dirty="0">
                <a:solidFill>
                  <a:srgbClr val="121212"/>
                </a:solidFill>
                <a:latin typeface="HK Grotesk Light"/>
              </a:rPr>
              <a:t>Creating an environment where every voice is heard and valued encourages participation and innovation, ensuring that the content benefits from the full spectrum of the team's collective wisdom.</a:t>
            </a:r>
          </a:p>
        </p:txBody>
      </p:sp>
      <p:sp>
        <p:nvSpPr>
          <p:cNvPr id="6" name="TextBox 5">
            <a:extLst>
              <a:ext uri="{FF2B5EF4-FFF2-40B4-BE49-F238E27FC236}">
                <a16:creationId xmlns:a16="http://schemas.microsoft.com/office/drawing/2014/main" id="{9405E562-50D1-51B6-071C-8A1D934B1910}"/>
              </a:ext>
            </a:extLst>
          </p:cNvPr>
          <p:cNvSpPr txBox="1"/>
          <p:nvPr/>
        </p:nvSpPr>
        <p:spPr>
          <a:xfrm>
            <a:off x="546502" y="-17601"/>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Principles of Effective Collaborative Content Development</a:t>
            </a:r>
            <a:endParaRPr lang="en-US" sz="2400" spc="-69" dirty="0">
              <a:solidFill>
                <a:srgbClr val="033C5B"/>
              </a:solidFill>
              <a:latin typeface="HK Grotesk Bold"/>
            </a:endParaRPr>
          </a:p>
        </p:txBody>
      </p:sp>
      <p:sp>
        <p:nvSpPr>
          <p:cNvPr id="21" name="TextBox 20">
            <a:extLst>
              <a:ext uri="{FF2B5EF4-FFF2-40B4-BE49-F238E27FC236}">
                <a16:creationId xmlns:a16="http://schemas.microsoft.com/office/drawing/2014/main" id="{BF8B4D29-E81D-F0C4-7EE1-BCCD3EF8B67F}"/>
              </a:ext>
            </a:extLst>
          </p:cNvPr>
          <p:cNvSpPr txBox="1"/>
          <p:nvPr/>
        </p:nvSpPr>
        <p:spPr>
          <a:xfrm>
            <a:off x="10820400" y="1806645"/>
            <a:ext cx="4492812" cy="5663089"/>
          </a:xfrm>
          <a:prstGeom prst="rect">
            <a:avLst/>
          </a:prstGeom>
          <a:noFill/>
          <a:ln>
            <a:solidFill>
              <a:schemeClr val="tx1"/>
            </a:solidFill>
          </a:ln>
        </p:spPr>
        <p:txBody>
          <a:bodyPr wrap="square">
            <a:spAutoFit/>
          </a:bodyPr>
          <a:lstStyle/>
          <a:p>
            <a:pPr algn="just">
              <a:spcBef>
                <a:spcPts val="1200"/>
              </a:spcBef>
              <a:spcAft>
                <a:spcPts val="1200"/>
              </a:spcAft>
            </a:pPr>
            <a:r>
              <a:rPr lang="en-GB" b="1" dirty="0">
                <a:solidFill>
                  <a:srgbClr val="121212"/>
                </a:solidFill>
                <a:latin typeface="HK Grotesk Light"/>
              </a:rPr>
              <a:t>At the heart of collaborative content creation lies a set of foundational principles that ensure the process is not only productive but also enriches the educational content we aspire to create. This slide explores these core principles, guiding us towards a collaboration that is meaningful, inclusive, and ultimately successful.</a:t>
            </a:r>
          </a:p>
          <a:p>
            <a:pPr algn="just">
              <a:spcBef>
                <a:spcPts val="1200"/>
              </a:spcBef>
              <a:spcAft>
                <a:spcPts val="1200"/>
              </a:spcAft>
            </a:pPr>
            <a:r>
              <a:rPr lang="en-GB" b="1" dirty="0">
                <a:solidFill>
                  <a:srgbClr val="121212"/>
                </a:solidFill>
                <a:latin typeface="HK Grotesk Light"/>
              </a:rPr>
              <a:t>By embracing these principles, we lay the groundwork for a collaborative content development process that is dynamic, inclusive, and geared towards creating educational content that truly makes an impact. These principles not only guide our interactions and decisions but also influence the quality and effectiveness of the content we create, ensuring it meets the diverse needs of our learners.</a:t>
            </a:r>
          </a:p>
        </p:txBody>
      </p:sp>
      <p:sp>
        <p:nvSpPr>
          <p:cNvPr id="5" name="TextBox 4">
            <a:extLst>
              <a:ext uri="{FF2B5EF4-FFF2-40B4-BE49-F238E27FC236}">
                <a16:creationId xmlns:a16="http://schemas.microsoft.com/office/drawing/2014/main" id="{0847AC3F-DE7F-3F52-8C37-DFB3E3F5AB0C}"/>
              </a:ext>
            </a:extLst>
          </p:cNvPr>
          <p:cNvSpPr txBox="1"/>
          <p:nvPr/>
        </p:nvSpPr>
        <p:spPr>
          <a:xfrm>
            <a:off x="5086917" y="1808085"/>
            <a:ext cx="4492811" cy="6678751"/>
          </a:xfrm>
          <a:prstGeom prst="rect">
            <a:avLst/>
          </a:prstGeom>
          <a:noFill/>
        </p:spPr>
        <p:txBody>
          <a:bodyPr wrap="square">
            <a:spAutoFit/>
          </a:bodyPr>
          <a:lstStyle/>
          <a:p>
            <a:pPr marL="342900" indent="-342900" algn="just">
              <a:spcBef>
                <a:spcPts val="1200"/>
              </a:spcBef>
              <a:spcAft>
                <a:spcPts val="1200"/>
              </a:spcAft>
              <a:buFont typeface="+mj-lt"/>
              <a:buAutoNum type="alphaUcPeriod" startAt="3"/>
            </a:pPr>
            <a:r>
              <a:rPr lang="en-GB" sz="1400" b="1" dirty="0">
                <a:solidFill>
                  <a:srgbClr val="121212"/>
                </a:solidFill>
                <a:latin typeface="HK Grotesk Light"/>
              </a:rPr>
              <a:t>Clear Communication:</a:t>
            </a:r>
          </a:p>
          <a:p>
            <a:pPr marL="285750" indent="-285750" algn="just">
              <a:buFont typeface="Arial" panose="020B0604020202020204" pitchFamily="34" charset="0"/>
              <a:buChar char="•"/>
            </a:pPr>
            <a:r>
              <a:rPr lang="en-GB" sz="1400" b="1" dirty="0">
                <a:solidFill>
                  <a:srgbClr val="121212"/>
                </a:solidFill>
                <a:latin typeface="HK Grotesk Light"/>
              </a:rPr>
              <a:t>Open Channels: </a:t>
            </a:r>
            <a:r>
              <a:rPr lang="en-GB" sz="1400" dirty="0">
                <a:solidFill>
                  <a:srgbClr val="121212"/>
                </a:solidFill>
                <a:latin typeface="HK Grotesk Light"/>
              </a:rPr>
              <a:t>Maintaining open and transparent communication channels is crucial for effective collaboration. Regular check-ins, updates, and open discussions help keep the team aligned and responsive to challenges and opportunities.</a:t>
            </a:r>
          </a:p>
          <a:p>
            <a:pPr marL="285750" indent="-285750" algn="just">
              <a:buFont typeface="Arial" panose="020B0604020202020204" pitchFamily="34" charset="0"/>
              <a:buChar char="•"/>
            </a:pPr>
            <a:r>
              <a:rPr lang="en-GB" sz="1400" b="1" dirty="0">
                <a:solidFill>
                  <a:srgbClr val="121212"/>
                </a:solidFill>
                <a:latin typeface="HK Grotesk Light"/>
              </a:rPr>
              <a:t>Constructive Feedback: </a:t>
            </a:r>
            <a:r>
              <a:rPr lang="en-GB" sz="1400" dirty="0">
                <a:solidFill>
                  <a:srgbClr val="121212"/>
                </a:solidFill>
                <a:latin typeface="HK Grotesk Light"/>
              </a:rPr>
              <a:t>Cultivating a culture of constructive feedback enables the team to refine ideas, address issues, and elevate the quality of the content. Feedback should be given and received as a tool for growth and improvement, not criticism.</a:t>
            </a:r>
          </a:p>
          <a:p>
            <a:pPr marL="342900" indent="-342900" algn="just">
              <a:spcBef>
                <a:spcPts val="1200"/>
              </a:spcBef>
              <a:spcAft>
                <a:spcPts val="1200"/>
              </a:spcAft>
              <a:buFont typeface="+mj-lt"/>
              <a:buAutoNum type="alphaUcPeriod" startAt="4"/>
            </a:pPr>
            <a:r>
              <a:rPr lang="en-GB" sz="1400" b="1" dirty="0">
                <a:solidFill>
                  <a:srgbClr val="121212"/>
                </a:solidFill>
                <a:latin typeface="HK Grotesk Light"/>
              </a:rPr>
              <a:t>Adaptability and Flexibility:</a:t>
            </a:r>
          </a:p>
          <a:p>
            <a:pPr marL="285750" indent="-285750" algn="just">
              <a:buFont typeface="Arial" panose="020B0604020202020204" pitchFamily="34" charset="0"/>
              <a:buChar char="•"/>
            </a:pPr>
            <a:r>
              <a:rPr lang="en-GB" sz="1400" b="1" dirty="0">
                <a:solidFill>
                  <a:srgbClr val="121212"/>
                </a:solidFill>
                <a:latin typeface="HK Grotesk Light"/>
              </a:rPr>
              <a:t>Responsive to Change: </a:t>
            </a:r>
            <a:r>
              <a:rPr lang="en-GB" sz="1400" dirty="0">
                <a:solidFill>
                  <a:srgbClr val="121212"/>
                </a:solidFill>
                <a:latin typeface="HK Grotesk Light"/>
              </a:rPr>
              <a:t>The ability to adapt to new information, feedback, and evolving project needs is essential. Flexibility in approach and willingness to pivot strategies when necessary can lead to better outcomes and more innovative solutions.</a:t>
            </a:r>
          </a:p>
          <a:p>
            <a:pPr marL="285750" indent="-285750" algn="just">
              <a:buFont typeface="Arial" panose="020B0604020202020204" pitchFamily="34" charset="0"/>
              <a:buChar char="•"/>
            </a:pPr>
            <a:r>
              <a:rPr lang="en-GB" sz="1400" b="1" dirty="0">
                <a:solidFill>
                  <a:srgbClr val="121212"/>
                </a:solidFill>
                <a:latin typeface="HK Grotesk Light"/>
              </a:rPr>
              <a:t>Iterative Process: </a:t>
            </a:r>
            <a:r>
              <a:rPr lang="en-GB" sz="1400" dirty="0">
                <a:solidFill>
                  <a:srgbClr val="121212"/>
                </a:solidFill>
                <a:latin typeface="HK Grotesk Light"/>
              </a:rPr>
              <a:t>Recognizing that content development is an iterative process encourages continuous improvement. Each iteration is an opportunity to refine and enhance the content, drawing closer to achieving the educational goals</a:t>
            </a:r>
            <a:r>
              <a:rPr lang="en-GB" sz="1400" b="1" dirty="0">
                <a:solidFill>
                  <a:srgbClr val="121212"/>
                </a:solidFill>
                <a:latin typeface="HK Grotesk Light"/>
              </a:rPr>
              <a:t>.</a:t>
            </a:r>
          </a:p>
          <a:p>
            <a:pPr marL="342900" indent="-342900" algn="just">
              <a:spcBef>
                <a:spcPts val="1200"/>
              </a:spcBef>
              <a:spcAft>
                <a:spcPts val="1200"/>
              </a:spcAft>
              <a:buFont typeface="+mj-lt"/>
              <a:buAutoNum type="alphaUcPeriod" startAt="5"/>
            </a:pPr>
            <a:r>
              <a:rPr lang="en-GB" sz="1400" b="1" dirty="0">
                <a:solidFill>
                  <a:srgbClr val="121212"/>
                </a:solidFill>
                <a:latin typeface="HK Grotesk Light"/>
              </a:rPr>
              <a:t>Collaborative Tools and Practices:</a:t>
            </a:r>
          </a:p>
          <a:p>
            <a:pPr marL="285750" indent="-285750" algn="just">
              <a:buFont typeface="Arial" panose="020B0604020202020204" pitchFamily="34" charset="0"/>
              <a:buChar char="•"/>
            </a:pPr>
            <a:r>
              <a:rPr lang="en-GB" sz="1400" b="1" dirty="0">
                <a:solidFill>
                  <a:srgbClr val="121212"/>
                </a:solidFill>
                <a:latin typeface="HK Grotesk Light"/>
              </a:rPr>
              <a:t>Leveraging Technology</a:t>
            </a:r>
            <a:r>
              <a:rPr lang="en-GB" sz="1400" dirty="0">
                <a:solidFill>
                  <a:srgbClr val="121212"/>
                </a:solidFill>
                <a:latin typeface="HK Grotesk Light"/>
              </a:rPr>
              <a:t>: Utilizing collaborative tools and platforms facilitates seamless communication, content development, and project management, enabling the team to work efficiently and cohesively.</a:t>
            </a:r>
          </a:p>
        </p:txBody>
      </p:sp>
    </p:spTree>
    <p:extLst>
      <p:ext uri="{BB962C8B-B14F-4D97-AF65-F5344CB8AC3E}">
        <p14:creationId xmlns:p14="http://schemas.microsoft.com/office/powerpoint/2010/main" val="1898162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B1EC2F04-9CC1-BAD9-909B-4B88F34A3FB8}"/>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A5405556-9668-986C-7717-C90079CDA885}"/>
              </a:ext>
            </a:extLst>
          </p:cNvPr>
          <p:cNvSpPr txBox="1"/>
          <p:nvPr/>
        </p:nvSpPr>
        <p:spPr>
          <a:xfrm>
            <a:off x="559140" y="1443017"/>
            <a:ext cx="15214260" cy="1107996"/>
          </a:xfrm>
          <a:prstGeom prst="rect">
            <a:avLst/>
          </a:prstGeom>
        </p:spPr>
        <p:txBody>
          <a:bodyPr wrap="square" lIns="0" tIns="0" rIns="0" bIns="0" rtlCol="0" anchor="t">
            <a:spAutoFit/>
          </a:bodyPr>
          <a:lstStyle/>
          <a:p>
            <a:r>
              <a:rPr lang="en-GB" sz="2400" spc="-87" dirty="0">
                <a:solidFill>
                  <a:srgbClr val="033C5B"/>
                </a:solidFill>
                <a:latin typeface="HK Grotesk Bold"/>
              </a:rPr>
              <a:t>Designing Content for Engagement and Education: </a:t>
            </a:r>
            <a:r>
              <a:rPr lang="en-GB" sz="2400" spc="-87" dirty="0">
                <a:solidFill>
                  <a:srgbClr val="033C5B"/>
                </a:solidFill>
                <a:latin typeface="HK Grotesk Light" panose="020B0604020202020204" charset="0"/>
              </a:rPr>
              <a:t>Strategies for Captivating and Enlightening Students</a:t>
            </a:r>
            <a:r>
              <a:rPr lang="en-GB" sz="2400" spc="-87" dirty="0">
                <a:solidFill>
                  <a:srgbClr val="033C5B"/>
                </a:solidFill>
                <a:latin typeface="HK Grotesk Bold"/>
              </a:rPr>
              <a:t>. </a:t>
            </a:r>
          </a:p>
          <a:p>
            <a:endParaRPr lang="en-GB" sz="2400" spc="-87" dirty="0">
              <a:solidFill>
                <a:srgbClr val="033C5B"/>
              </a:solidFill>
              <a:latin typeface="HK Grotesk Bold"/>
            </a:endParaRPr>
          </a:p>
          <a:p>
            <a:r>
              <a:rPr lang="en-GB" sz="2400" spc="-87" dirty="0">
                <a:solidFill>
                  <a:srgbClr val="033C5B"/>
                </a:solidFill>
                <a:latin typeface="HK Grotesk Light" panose="020B0604020202020204" charset="0"/>
              </a:rPr>
              <a:t>Creating content for a flipped classroom environment challenges educators to blend engagement with deep educational value.</a:t>
            </a:r>
            <a:endParaRPr lang="en-US" sz="2400" spc="-87" dirty="0">
              <a:solidFill>
                <a:srgbClr val="033C5B"/>
              </a:solidFill>
              <a:latin typeface="HK Grotesk Light" panose="020B0604020202020204" charset="0"/>
            </a:endParaRPr>
          </a:p>
        </p:txBody>
      </p:sp>
      <p:sp>
        <p:nvSpPr>
          <p:cNvPr id="3" name="AutoShape 3">
            <a:extLst>
              <a:ext uri="{FF2B5EF4-FFF2-40B4-BE49-F238E27FC236}">
                <a16:creationId xmlns:a16="http://schemas.microsoft.com/office/drawing/2014/main" id="{EBB9367D-4B88-8375-D4F0-539725104A64}"/>
              </a:ext>
            </a:extLst>
          </p:cNvPr>
          <p:cNvSpPr/>
          <p:nvPr/>
        </p:nvSpPr>
        <p:spPr>
          <a:xfrm>
            <a:off x="17044742" y="-150232"/>
            <a:ext cx="1246758" cy="8954299"/>
          </a:xfrm>
          <a:prstGeom prst="rect">
            <a:avLst/>
          </a:prstGeom>
          <a:solidFill>
            <a:srgbClr val="FB8709"/>
          </a:solidFill>
        </p:spPr>
        <p:txBody>
          <a:bodyPr/>
          <a:lstStyle/>
          <a:p>
            <a:endParaRPr lang="en-IE"/>
          </a:p>
        </p:txBody>
      </p:sp>
      <p:sp>
        <p:nvSpPr>
          <p:cNvPr id="4" name="AutoShape 4">
            <a:extLst>
              <a:ext uri="{FF2B5EF4-FFF2-40B4-BE49-F238E27FC236}">
                <a16:creationId xmlns:a16="http://schemas.microsoft.com/office/drawing/2014/main" id="{D712686E-C688-B8AE-B0AD-2D307D3635D5}"/>
              </a:ext>
            </a:extLst>
          </p:cNvPr>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a:extLst>
              <a:ext uri="{FF2B5EF4-FFF2-40B4-BE49-F238E27FC236}">
                <a16:creationId xmlns:a16="http://schemas.microsoft.com/office/drawing/2014/main" id="{A3590011-E923-F256-488C-6FF3D8B551F7}"/>
              </a:ext>
            </a:extLst>
          </p:cNvPr>
          <p:cNvGrpSpPr/>
          <p:nvPr/>
        </p:nvGrpSpPr>
        <p:grpSpPr>
          <a:xfrm rot="-10800000">
            <a:off x="13961765" y="-1849"/>
            <a:ext cx="4329736" cy="4322808"/>
            <a:chOff x="0" y="0"/>
            <a:chExt cx="6350000" cy="6339840"/>
          </a:xfrm>
        </p:grpSpPr>
        <p:sp>
          <p:nvSpPr>
            <p:cNvPr id="6" name="Freeform 6">
              <a:extLst>
                <a:ext uri="{FF2B5EF4-FFF2-40B4-BE49-F238E27FC236}">
                  <a16:creationId xmlns:a16="http://schemas.microsoft.com/office/drawing/2014/main" id="{17D25F01-125B-F746-5C69-B1A27AA9EC41}"/>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a:extLst>
              <a:ext uri="{FF2B5EF4-FFF2-40B4-BE49-F238E27FC236}">
                <a16:creationId xmlns:a16="http://schemas.microsoft.com/office/drawing/2014/main" id="{C9706D44-F29D-88ED-4298-4F49F6CD1BED}"/>
              </a:ext>
            </a:extLst>
          </p:cNvPr>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a:extLst>
              <a:ext uri="{FF2B5EF4-FFF2-40B4-BE49-F238E27FC236}">
                <a16:creationId xmlns:a16="http://schemas.microsoft.com/office/drawing/2014/main" id="{959397BE-71DF-0389-9AF8-3B50F66C4EDB}"/>
              </a:ext>
            </a:extLst>
          </p:cNvPr>
          <p:cNvSpPr txBox="1"/>
          <p:nvPr/>
        </p:nvSpPr>
        <p:spPr>
          <a:xfrm>
            <a:off x="493404" y="3084522"/>
            <a:ext cx="7056311" cy="5555367"/>
          </a:xfrm>
          <a:prstGeom prst="rect">
            <a:avLst/>
          </a:prstGeom>
        </p:spPr>
        <p:txBody>
          <a:bodyPr wrap="square" lIns="0" tIns="0" rIns="0" bIns="0" rtlCol="0" anchor="t">
            <a:spAutoFit/>
          </a:bodyPr>
          <a:lstStyle/>
          <a:p>
            <a:pPr marL="342900" indent="-342900">
              <a:spcBef>
                <a:spcPts val="600"/>
              </a:spcBef>
              <a:buFont typeface="+mj-lt"/>
              <a:buAutoNum type="arabicPeriod"/>
            </a:pPr>
            <a:r>
              <a:rPr lang="en-GB" sz="1600" b="1" dirty="0">
                <a:solidFill>
                  <a:srgbClr val="121212"/>
                </a:solidFill>
                <a:latin typeface="HK Grotesk Light"/>
              </a:rPr>
              <a:t>Start with the Learner in Mind: </a:t>
            </a:r>
            <a:r>
              <a:rPr lang="en-GB" sz="1600" dirty="0">
                <a:solidFill>
                  <a:srgbClr val="121212"/>
                </a:solidFill>
                <a:latin typeface="HK Grotesk Light"/>
              </a:rPr>
              <a:t>Understand the needs, interests, and challenges of your students. Design content that is relevant to their lives and future aspirations, making it more engaging and meaningful.</a:t>
            </a:r>
          </a:p>
          <a:p>
            <a:pPr marL="342900" indent="-342900">
              <a:spcBef>
                <a:spcPts val="600"/>
              </a:spcBef>
              <a:buFont typeface="+mj-lt"/>
              <a:buAutoNum type="arabicPeriod"/>
            </a:pPr>
            <a:r>
              <a:rPr lang="en-GB" sz="1600" b="1" dirty="0">
                <a:solidFill>
                  <a:srgbClr val="121212"/>
                </a:solidFill>
                <a:latin typeface="HK Grotesk Light"/>
              </a:rPr>
              <a:t>Incorporate Interactive Elements: </a:t>
            </a:r>
            <a:r>
              <a:rPr lang="en-GB" sz="1600" dirty="0">
                <a:solidFill>
                  <a:srgbClr val="121212"/>
                </a:solidFill>
                <a:latin typeface="HK Grotesk Light"/>
              </a:rPr>
              <a:t>Utilize interactive videos, quizzes, and simulations that encourage active participation. Interactive elements can transform passive content consumption into an active learning experience, promoting deeper understanding.</a:t>
            </a:r>
          </a:p>
          <a:p>
            <a:pPr marL="342900" indent="-342900">
              <a:spcBef>
                <a:spcPts val="600"/>
              </a:spcBef>
              <a:buFont typeface="+mj-lt"/>
              <a:buAutoNum type="arabicPeriod"/>
            </a:pPr>
            <a:r>
              <a:rPr lang="en-GB" sz="1600" b="1" dirty="0">
                <a:solidFill>
                  <a:srgbClr val="121212"/>
                </a:solidFill>
                <a:latin typeface="HK Grotesk Light"/>
              </a:rPr>
              <a:t>Leverage Storytelling: </a:t>
            </a:r>
            <a:r>
              <a:rPr lang="en-GB" sz="1600" dirty="0">
                <a:solidFill>
                  <a:srgbClr val="121212"/>
                </a:solidFill>
                <a:latin typeface="HK Grotesk Light"/>
              </a:rPr>
              <a:t>Embed concepts within stories or real-life scenarios. Storytelling can make complex ideas more relatable and memorable, enhancing retention and understanding.</a:t>
            </a:r>
          </a:p>
          <a:p>
            <a:pPr marL="342900" indent="-342900">
              <a:spcBef>
                <a:spcPts val="600"/>
              </a:spcBef>
              <a:buFont typeface="+mj-lt"/>
              <a:buAutoNum type="arabicPeriod"/>
            </a:pPr>
            <a:r>
              <a:rPr lang="en-GB" sz="1600" b="1" dirty="0">
                <a:solidFill>
                  <a:srgbClr val="121212"/>
                </a:solidFill>
                <a:latin typeface="HK Grotesk Light"/>
              </a:rPr>
              <a:t>Foster Curiosity and Inquiry: </a:t>
            </a:r>
            <a:r>
              <a:rPr lang="en-GB" sz="1600" dirty="0">
                <a:solidFill>
                  <a:srgbClr val="121212"/>
                </a:solidFill>
                <a:latin typeface="HK Grotesk Light"/>
              </a:rPr>
              <a:t>Pose thought-provoking questions or present problems at the beginning of your content. This approach sparks curiosity and motivates students to explore the material in search of answers or solutions.</a:t>
            </a:r>
          </a:p>
          <a:p>
            <a:pPr marL="342900" indent="-342900">
              <a:spcBef>
                <a:spcPts val="600"/>
              </a:spcBef>
              <a:buFont typeface="+mj-lt"/>
              <a:buAutoNum type="arabicPeriod"/>
            </a:pPr>
            <a:r>
              <a:rPr lang="en-GB" sz="1600" b="1" dirty="0">
                <a:solidFill>
                  <a:srgbClr val="121212"/>
                </a:solidFill>
                <a:latin typeface="HK Grotesk Light"/>
              </a:rPr>
              <a:t>Utilize Multimedia Resources: </a:t>
            </a:r>
            <a:r>
              <a:rPr lang="en-GB" sz="1600" dirty="0">
                <a:solidFill>
                  <a:srgbClr val="121212"/>
                </a:solidFill>
                <a:latin typeface="HK Grotesk Light"/>
              </a:rPr>
              <a:t>Combine text, images, videos, and audio to cater to different learning styles. A multimedia approach can make content more accessible and engaging for a diverse student body.</a:t>
            </a:r>
          </a:p>
          <a:p>
            <a:pPr marL="342900" indent="-342900">
              <a:spcBef>
                <a:spcPts val="600"/>
              </a:spcBef>
              <a:buFont typeface="+mj-lt"/>
              <a:buAutoNum type="arabicPeriod"/>
            </a:pPr>
            <a:r>
              <a:rPr lang="en-GB" sz="1600" b="1" dirty="0">
                <a:solidFill>
                  <a:srgbClr val="121212"/>
                </a:solidFill>
                <a:latin typeface="HK Grotesk Light"/>
              </a:rPr>
              <a:t>Encourage Collaboration and Discussion</a:t>
            </a:r>
            <a:r>
              <a:rPr lang="en-GB" sz="1600" dirty="0">
                <a:solidFill>
                  <a:srgbClr val="121212"/>
                </a:solidFill>
                <a:latin typeface="HK Grotesk Light"/>
              </a:rPr>
              <a:t>: Design content that prompts students to collaborate or engage in discussions, either online or in the classroom. Collaboration enriches the learning experience, allowing students to explore different perspectives and deepen their understanding.</a:t>
            </a:r>
            <a:endParaRPr lang="en-US" sz="1600" dirty="0">
              <a:solidFill>
                <a:srgbClr val="121212"/>
              </a:solidFill>
              <a:latin typeface="HK Grotesk Light"/>
            </a:endParaRPr>
          </a:p>
        </p:txBody>
      </p:sp>
      <p:sp>
        <p:nvSpPr>
          <p:cNvPr id="9" name="Freeform 9">
            <a:extLst>
              <a:ext uri="{FF2B5EF4-FFF2-40B4-BE49-F238E27FC236}">
                <a16:creationId xmlns:a16="http://schemas.microsoft.com/office/drawing/2014/main" id="{2CE5E08F-CEB1-FB57-E525-87318029C353}"/>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a:extLst>
              <a:ext uri="{FF2B5EF4-FFF2-40B4-BE49-F238E27FC236}">
                <a16:creationId xmlns:a16="http://schemas.microsoft.com/office/drawing/2014/main" id="{2B2D8ED8-85E9-235B-8016-48F001E9EE16}"/>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a:extLst>
              <a:ext uri="{FF2B5EF4-FFF2-40B4-BE49-F238E27FC236}">
                <a16:creationId xmlns:a16="http://schemas.microsoft.com/office/drawing/2014/main" id="{F3B00527-C638-26F7-48B1-C91A7DAE145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a:extLst>
              <a:ext uri="{FF2B5EF4-FFF2-40B4-BE49-F238E27FC236}">
                <a16:creationId xmlns:a16="http://schemas.microsoft.com/office/drawing/2014/main" id="{5CEEDAAC-3942-7F28-7292-01080CD4AA3F}"/>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8">
            <a:extLst>
              <a:ext uri="{FF2B5EF4-FFF2-40B4-BE49-F238E27FC236}">
                <a16:creationId xmlns:a16="http://schemas.microsoft.com/office/drawing/2014/main" id="{88C43DF6-2C3E-AE1B-9D5A-CB60B692B4E5}"/>
              </a:ext>
            </a:extLst>
          </p:cNvPr>
          <p:cNvSpPr txBox="1"/>
          <p:nvPr/>
        </p:nvSpPr>
        <p:spPr>
          <a:xfrm>
            <a:off x="8184181" y="3110820"/>
            <a:ext cx="7056311" cy="4170372"/>
          </a:xfrm>
          <a:prstGeom prst="rect">
            <a:avLst/>
          </a:prstGeom>
        </p:spPr>
        <p:txBody>
          <a:bodyPr wrap="square" lIns="0" tIns="0" rIns="0" bIns="0" rtlCol="0" anchor="t">
            <a:spAutoFit/>
          </a:bodyPr>
          <a:lstStyle/>
          <a:p>
            <a:pPr marL="342900" indent="-342900">
              <a:spcBef>
                <a:spcPts val="600"/>
              </a:spcBef>
              <a:buFont typeface="+mj-lt"/>
              <a:buAutoNum type="arabicPeriod" startAt="7"/>
            </a:pPr>
            <a:r>
              <a:rPr lang="en-GB" sz="1600" b="1" dirty="0">
                <a:solidFill>
                  <a:srgbClr val="121212"/>
                </a:solidFill>
                <a:latin typeface="HK Grotesk Light"/>
              </a:rPr>
              <a:t>Provide Real-World Applications: </a:t>
            </a:r>
            <a:r>
              <a:rPr lang="en-GB" sz="1600" dirty="0">
                <a:solidFill>
                  <a:srgbClr val="121212"/>
                </a:solidFill>
                <a:latin typeface="HK Grotesk Light"/>
              </a:rPr>
              <a:t>Highlight the real-world application of concepts being taught. Demonstrating how knowledge can be applied in real-life situations enhances its value and relevance, encouraging deeper engagement.</a:t>
            </a:r>
          </a:p>
          <a:p>
            <a:pPr marL="342900" indent="-342900">
              <a:spcBef>
                <a:spcPts val="600"/>
              </a:spcBef>
              <a:buFont typeface="+mj-lt"/>
              <a:buAutoNum type="arabicPeriod" startAt="7"/>
            </a:pPr>
            <a:r>
              <a:rPr lang="en-GB" sz="1600" b="1" dirty="0">
                <a:solidFill>
                  <a:srgbClr val="121212"/>
                </a:solidFill>
                <a:latin typeface="HK Grotesk Light"/>
              </a:rPr>
              <a:t>Offer Choices and Pathways: </a:t>
            </a:r>
            <a:r>
              <a:rPr lang="en-GB" sz="1600" dirty="0">
                <a:solidFill>
                  <a:srgbClr val="121212"/>
                </a:solidFill>
                <a:latin typeface="HK Grotesk Light"/>
              </a:rPr>
              <a:t>Allow students some choice in how they engage with the content or what topics they explore in-depth. Offering choices empowers students, making the learning experience more personalized and engaging.</a:t>
            </a:r>
          </a:p>
          <a:p>
            <a:pPr marL="342900" indent="-342900">
              <a:spcBef>
                <a:spcPts val="600"/>
              </a:spcBef>
              <a:buFont typeface="+mj-lt"/>
              <a:buAutoNum type="arabicPeriod" startAt="7"/>
            </a:pPr>
            <a:r>
              <a:rPr lang="en-GB" sz="1600" b="1" dirty="0">
                <a:solidFill>
                  <a:srgbClr val="121212"/>
                </a:solidFill>
                <a:latin typeface="HK Grotesk Light"/>
              </a:rPr>
              <a:t>Embed Formative Assessments: </a:t>
            </a:r>
            <a:r>
              <a:rPr lang="en-GB" sz="1600" dirty="0">
                <a:solidFill>
                  <a:srgbClr val="121212"/>
                </a:solidFill>
                <a:latin typeface="HK Grotesk Light"/>
              </a:rPr>
              <a:t>Incorporate short quizzes or reflective exercises throughout the content. These formative assessments provide immediate feedback, helping students gauge their understanding and adjust their learning strategies accordingly.</a:t>
            </a:r>
          </a:p>
          <a:p>
            <a:pPr marL="342900" indent="-342900">
              <a:spcBef>
                <a:spcPts val="600"/>
              </a:spcBef>
              <a:buFont typeface="+mj-lt"/>
              <a:buAutoNum type="arabicPeriod" startAt="7"/>
            </a:pPr>
            <a:r>
              <a:rPr lang="en-GB" sz="1600" b="1" dirty="0">
                <a:solidFill>
                  <a:srgbClr val="121212"/>
                </a:solidFill>
                <a:latin typeface="HK Grotesk Light"/>
              </a:rPr>
              <a:t>Continuously Iterate and Improve: </a:t>
            </a:r>
            <a:r>
              <a:rPr lang="en-GB" sz="1600" dirty="0">
                <a:solidFill>
                  <a:srgbClr val="121212"/>
                </a:solidFill>
                <a:latin typeface="HK Grotesk Light"/>
              </a:rPr>
              <a:t>Gather feedback from students on the content's effectiveness and engagement level. Use this feedback to continually refine and improve the material, ensuring it remains relevant, engaging, and educationally valuable.</a:t>
            </a:r>
          </a:p>
        </p:txBody>
      </p:sp>
    </p:spTree>
    <p:extLst>
      <p:ext uri="{BB962C8B-B14F-4D97-AF65-F5344CB8AC3E}">
        <p14:creationId xmlns:p14="http://schemas.microsoft.com/office/powerpoint/2010/main" val="3381542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BE422-3EA5-CD19-505C-0A97040BFB0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68023B2-E79A-1B20-014A-BB9C83830613}"/>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736F1208-E15A-5B2E-9BC8-864D413B1DE1}"/>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89A38FE9-9ACE-F2C4-1CC8-62D1C450AC0E}"/>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98D75F8C-2E2A-8A90-215E-6001DCDBA7E1}"/>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385A3798-BEAD-9A0B-1061-F362F322FB90}"/>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6B0C16DC-8FEF-0CFF-D30C-38A682A0C25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BB9995A7-05F8-31C2-1A6F-17AA0309D0E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6CE4270E-1943-2F3A-44A1-C979ABB92BB7}"/>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B9F52AC6-6211-26FF-7134-D52723E2536A}"/>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2B8D3E9B-2E4D-8E8B-75FE-EC62642D2F18}"/>
              </a:ext>
            </a:extLst>
          </p:cNvPr>
          <p:cNvSpPr txBox="1"/>
          <p:nvPr/>
        </p:nvSpPr>
        <p:spPr>
          <a:xfrm>
            <a:off x="435757" y="1449738"/>
            <a:ext cx="4492811" cy="7879080"/>
          </a:xfrm>
          <a:prstGeom prst="rect">
            <a:avLst/>
          </a:prstGeom>
          <a:noFill/>
        </p:spPr>
        <p:txBody>
          <a:bodyPr wrap="square">
            <a:spAutoFit/>
          </a:bodyPr>
          <a:lstStyle/>
          <a:p>
            <a:pPr marL="342900" indent="-342900">
              <a:spcBef>
                <a:spcPts val="1200"/>
              </a:spcBef>
              <a:spcAft>
                <a:spcPts val="1200"/>
              </a:spcAft>
              <a:buFont typeface="+mj-lt"/>
              <a:buAutoNum type="arabicPeriod"/>
            </a:pPr>
            <a:r>
              <a:rPr lang="en-GB" sz="1400" b="1" dirty="0">
                <a:solidFill>
                  <a:srgbClr val="121212"/>
                </a:solidFill>
                <a:latin typeface="HK Grotesk Light"/>
              </a:rPr>
              <a:t>Recognize and Value Diversity: </a:t>
            </a:r>
            <a:r>
              <a:rPr lang="en-GB" sz="1400" dirty="0">
                <a:solidFill>
                  <a:srgbClr val="121212"/>
                </a:solidFill>
                <a:latin typeface="HK Grotesk Light"/>
              </a:rPr>
              <a:t>Understand that students come from varied backgrounds and have different experiences, abilities, and ways of learning. Acknowledging this diversity is the first step in creating content that is truly inclusive.</a:t>
            </a:r>
          </a:p>
          <a:p>
            <a:pPr marL="342900" indent="-342900">
              <a:spcBef>
                <a:spcPts val="1200"/>
              </a:spcBef>
              <a:spcAft>
                <a:spcPts val="1200"/>
              </a:spcAft>
              <a:buFont typeface="+mj-lt"/>
              <a:buAutoNum type="arabicPeriod"/>
            </a:pPr>
            <a:r>
              <a:rPr lang="en-GB" sz="1400" b="1" dirty="0">
                <a:solidFill>
                  <a:srgbClr val="121212"/>
                </a:solidFill>
                <a:latin typeface="HK Grotesk Light"/>
              </a:rPr>
              <a:t>Multiple Formats for Content Delivery: </a:t>
            </a:r>
            <a:r>
              <a:rPr lang="en-GB" sz="1400" dirty="0">
                <a:solidFill>
                  <a:srgbClr val="121212"/>
                </a:solidFill>
                <a:latin typeface="HK Grotesk Light"/>
              </a:rPr>
              <a:t>Offer content in various formats (text, video, audio, interactive simulations) to cater to different learning preferences. For example, provide transcripts for videos and audio descriptions for visual materials to ensure accessibility.</a:t>
            </a:r>
          </a:p>
          <a:p>
            <a:pPr marL="342900" indent="-342900">
              <a:spcBef>
                <a:spcPts val="1200"/>
              </a:spcBef>
              <a:spcAft>
                <a:spcPts val="1200"/>
              </a:spcAft>
              <a:buFont typeface="+mj-lt"/>
              <a:buAutoNum type="arabicPeriod"/>
            </a:pPr>
            <a:r>
              <a:rPr lang="en-GB" sz="1400" b="1" dirty="0">
                <a:solidFill>
                  <a:srgbClr val="121212"/>
                </a:solidFill>
                <a:latin typeface="HK Grotesk Light"/>
              </a:rPr>
              <a:t>Use Clear and Simple Language</a:t>
            </a:r>
            <a:r>
              <a:rPr lang="en-GB" sz="1400" b="1" i="0" dirty="0">
                <a:solidFill>
                  <a:srgbClr val="0D0D0D"/>
                </a:solidFill>
                <a:effectLst/>
                <a:latin typeface="Söhne"/>
              </a:rPr>
              <a:t>: </a:t>
            </a:r>
            <a:r>
              <a:rPr lang="en-GB" sz="1400" dirty="0">
                <a:solidFill>
                  <a:srgbClr val="121212"/>
                </a:solidFill>
                <a:latin typeface="HK Grotesk Light"/>
              </a:rPr>
              <a:t>Ensure that the language used in content is clear, concise, and jargon-free. This approach makes the material more accessible, especially for students who might struggle with complex texts or for whom the course language is not their first language.</a:t>
            </a:r>
          </a:p>
          <a:p>
            <a:pPr marL="342900" indent="-342900">
              <a:spcBef>
                <a:spcPts val="1200"/>
              </a:spcBef>
              <a:spcAft>
                <a:spcPts val="1200"/>
              </a:spcAft>
              <a:buFont typeface="+mj-lt"/>
              <a:buAutoNum type="arabicPeriod"/>
            </a:pPr>
            <a:r>
              <a:rPr lang="en-GB" sz="1400" b="1" dirty="0">
                <a:solidFill>
                  <a:srgbClr val="121212"/>
                </a:solidFill>
                <a:latin typeface="HK Grotesk Light"/>
              </a:rPr>
              <a:t>Incorporate Universal Design for Learning (UDL): </a:t>
            </a:r>
            <a:r>
              <a:rPr lang="en-GB" sz="1400" dirty="0">
                <a:solidFill>
                  <a:srgbClr val="121212"/>
                </a:solidFill>
                <a:latin typeface="HK Grotesk Light"/>
              </a:rPr>
              <a:t>Apply the principles of UDL to create flexible learning environments that accommodate individual learning differences. This might include offering multiple means of engagement, representation, action, and expression.</a:t>
            </a:r>
          </a:p>
          <a:p>
            <a:pPr marL="342900" indent="-342900">
              <a:spcBef>
                <a:spcPts val="1200"/>
              </a:spcBef>
              <a:spcAft>
                <a:spcPts val="1200"/>
              </a:spcAft>
              <a:buFont typeface="+mj-lt"/>
              <a:buAutoNum type="arabicPeriod"/>
            </a:pPr>
            <a:r>
              <a:rPr lang="en-GB" sz="1400" b="1" dirty="0">
                <a:solidFill>
                  <a:srgbClr val="121212"/>
                </a:solidFill>
                <a:latin typeface="HK Grotesk Light"/>
              </a:rPr>
              <a:t>Scaffolded Learning Experiences: </a:t>
            </a:r>
            <a:r>
              <a:rPr lang="en-GB" sz="1400" dirty="0">
                <a:solidFill>
                  <a:srgbClr val="121212"/>
                </a:solidFill>
                <a:latin typeface="HK Grotesk Light"/>
              </a:rPr>
              <a:t>Provide scaffolded learning experiences that gradually increase in complexity. This allows all students to build on their knowledge and skills at their own pace, ensuring that no one is left behind.</a:t>
            </a:r>
          </a:p>
          <a:p>
            <a:pPr marL="342900" indent="-342900">
              <a:spcBef>
                <a:spcPts val="1200"/>
              </a:spcBef>
              <a:spcAft>
                <a:spcPts val="1200"/>
              </a:spcAft>
              <a:buFont typeface="+mj-lt"/>
              <a:buAutoNum type="arabicPeriod"/>
            </a:pPr>
            <a:endParaRPr lang="en-US" sz="1400" dirty="0">
              <a:solidFill>
                <a:srgbClr val="121212"/>
              </a:solidFill>
              <a:latin typeface="HK Grotesk Light"/>
            </a:endParaRPr>
          </a:p>
        </p:txBody>
      </p:sp>
      <p:sp>
        <p:nvSpPr>
          <p:cNvPr id="6" name="TextBox 5">
            <a:extLst>
              <a:ext uri="{FF2B5EF4-FFF2-40B4-BE49-F238E27FC236}">
                <a16:creationId xmlns:a16="http://schemas.microsoft.com/office/drawing/2014/main" id="{9405E562-50D1-51B6-071C-8A1D934B1910}"/>
              </a:ext>
            </a:extLst>
          </p:cNvPr>
          <p:cNvSpPr txBox="1"/>
          <p:nvPr/>
        </p:nvSpPr>
        <p:spPr>
          <a:xfrm>
            <a:off x="582347" y="405683"/>
            <a:ext cx="9144000" cy="830997"/>
          </a:xfrm>
          <a:prstGeom prst="rect">
            <a:avLst/>
          </a:prstGeom>
          <a:noFill/>
        </p:spPr>
        <p:txBody>
          <a:bodyPr wrap="square">
            <a:spAutoFit/>
          </a:bodyPr>
          <a:lstStyle/>
          <a:p>
            <a:r>
              <a:rPr lang="en-GB" sz="2400" spc="-69" dirty="0">
                <a:solidFill>
                  <a:srgbClr val="033C5B"/>
                </a:solidFill>
                <a:latin typeface="HK Grotesk Bold"/>
              </a:rPr>
              <a:t>Addressing Diverse Learning Needs: </a:t>
            </a:r>
            <a:r>
              <a:rPr lang="en-GB" sz="2400" b="1" i="0" dirty="0">
                <a:solidFill>
                  <a:srgbClr val="0D0D0D"/>
                </a:solidFill>
                <a:effectLst/>
                <a:latin typeface="Söhne"/>
              </a:rPr>
              <a:t>Creating Inclusive Content for All Learners</a:t>
            </a:r>
            <a:endParaRPr lang="en-US" sz="2400" spc="-69" dirty="0">
              <a:solidFill>
                <a:srgbClr val="033C5B"/>
              </a:solidFill>
              <a:latin typeface="HK Grotesk Bold"/>
            </a:endParaRPr>
          </a:p>
        </p:txBody>
      </p:sp>
      <p:sp>
        <p:nvSpPr>
          <p:cNvPr id="21" name="TextBox 20">
            <a:extLst>
              <a:ext uri="{FF2B5EF4-FFF2-40B4-BE49-F238E27FC236}">
                <a16:creationId xmlns:a16="http://schemas.microsoft.com/office/drawing/2014/main" id="{BF8B4D29-E81D-F0C4-7EE1-BCCD3EF8B67F}"/>
              </a:ext>
            </a:extLst>
          </p:cNvPr>
          <p:cNvSpPr txBox="1"/>
          <p:nvPr/>
        </p:nvSpPr>
        <p:spPr>
          <a:xfrm>
            <a:off x="11010442" y="2286287"/>
            <a:ext cx="4492812" cy="5663089"/>
          </a:xfrm>
          <a:prstGeom prst="rect">
            <a:avLst/>
          </a:prstGeom>
          <a:noFill/>
          <a:ln>
            <a:solidFill>
              <a:schemeClr val="tx1"/>
            </a:solidFill>
          </a:ln>
        </p:spPr>
        <p:txBody>
          <a:bodyPr wrap="square">
            <a:spAutoFit/>
          </a:bodyPr>
          <a:lstStyle/>
          <a:p>
            <a:pPr algn="just">
              <a:spcBef>
                <a:spcPts val="1200"/>
              </a:spcBef>
              <a:spcAft>
                <a:spcPts val="1200"/>
              </a:spcAft>
            </a:pPr>
            <a:r>
              <a:rPr lang="en-GB" b="1" dirty="0">
                <a:solidFill>
                  <a:srgbClr val="121212"/>
                </a:solidFill>
                <a:latin typeface="HK Grotesk Light"/>
              </a:rPr>
              <a:t>In the flipped classroom model, where students first encounter new material independently, it's crucial that the content is accessible and engaging for every student, regardless of their learning preferences or needs. This slide outlines strategies for creating inclusive content that respects and responds to the diversity of learners in our classrooms.</a:t>
            </a:r>
          </a:p>
          <a:p>
            <a:pPr algn="just">
              <a:spcBef>
                <a:spcPts val="1200"/>
              </a:spcBef>
              <a:spcAft>
                <a:spcPts val="1200"/>
              </a:spcAft>
            </a:pPr>
            <a:r>
              <a:rPr lang="en-GB" b="1" dirty="0">
                <a:solidFill>
                  <a:srgbClr val="121212"/>
                </a:solidFill>
                <a:latin typeface="HK Grotesk Light"/>
              </a:rPr>
              <a:t>By implementing these strategies, educators can create a learning environment that is not only diverse and inclusive but also supportive and empowering for every student. This approach ensures that all learners have equal opportunities to engage with the content, participate actively in their learning journey, and achieve their full potential.</a:t>
            </a:r>
          </a:p>
        </p:txBody>
      </p:sp>
      <p:sp>
        <p:nvSpPr>
          <p:cNvPr id="5" name="TextBox 4">
            <a:extLst>
              <a:ext uri="{FF2B5EF4-FFF2-40B4-BE49-F238E27FC236}">
                <a16:creationId xmlns:a16="http://schemas.microsoft.com/office/drawing/2014/main" id="{8906AF0C-6597-FDB5-FD5A-F0769C9A47E7}"/>
              </a:ext>
            </a:extLst>
          </p:cNvPr>
          <p:cNvSpPr txBox="1"/>
          <p:nvPr/>
        </p:nvSpPr>
        <p:spPr>
          <a:xfrm>
            <a:off x="5211863" y="1452880"/>
            <a:ext cx="4492811" cy="7140416"/>
          </a:xfrm>
          <a:prstGeom prst="rect">
            <a:avLst/>
          </a:prstGeom>
          <a:noFill/>
        </p:spPr>
        <p:txBody>
          <a:bodyPr wrap="square">
            <a:spAutoFit/>
          </a:bodyPr>
          <a:lstStyle/>
          <a:p>
            <a:pPr marL="342900" indent="-342900">
              <a:spcBef>
                <a:spcPts val="1200"/>
              </a:spcBef>
              <a:spcAft>
                <a:spcPts val="1200"/>
              </a:spcAft>
              <a:buFont typeface="+mj-lt"/>
              <a:buAutoNum type="arabicPeriod" startAt="6"/>
            </a:pPr>
            <a:r>
              <a:rPr lang="en-GB" sz="1400" b="1" dirty="0">
                <a:solidFill>
                  <a:srgbClr val="121212"/>
                </a:solidFill>
                <a:latin typeface="HK Grotesk Light"/>
              </a:rPr>
              <a:t>Encourage Self-Paced Learning: </a:t>
            </a:r>
            <a:r>
              <a:rPr lang="en-GB" sz="1400" dirty="0">
                <a:solidFill>
                  <a:srgbClr val="121212"/>
                </a:solidFill>
                <a:latin typeface="HK Grotesk Light"/>
              </a:rPr>
              <a:t>Design content that allows students to learn at their own pace. Include opportunities for students to review and revisit material as needed, promoting mastery of the content.</a:t>
            </a:r>
          </a:p>
          <a:p>
            <a:pPr marL="342900" indent="-342900">
              <a:spcBef>
                <a:spcPts val="1200"/>
              </a:spcBef>
              <a:spcAft>
                <a:spcPts val="1200"/>
              </a:spcAft>
              <a:buFont typeface="+mj-lt"/>
              <a:buAutoNum type="arabicPeriod" startAt="6"/>
            </a:pPr>
            <a:r>
              <a:rPr lang="en-GB" sz="1400" b="1" dirty="0">
                <a:solidFill>
                  <a:srgbClr val="121212"/>
                </a:solidFill>
                <a:latin typeface="HK Grotesk Light"/>
              </a:rPr>
              <a:t>Interactive and Adaptive Learning Tools: </a:t>
            </a:r>
            <a:r>
              <a:rPr lang="en-GB" sz="1400" dirty="0">
                <a:solidFill>
                  <a:srgbClr val="121212"/>
                </a:solidFill>
                <a:latin typeface="HK Grotesk Light"/>
              </a:rPr>
              <a:t>Utilize interactive and adaptive learning tools that adjust to the needs of individual learners. These tools can provide personalized feedback and support, enhancing the learning experience for each student.</a:t>
            </a:r>
          </a:p>
          <a:p>
            <a:pPr marL="342900" indent="-342900">
              <a:spcBef>
                <a:spcPts val="1200"/>
              </a:spcBef>
              <a:spcAft>
                <a:spcPts val="1200"/>
              </a:spcAft>
              <a:buFont typeface="+mj-lt"/>
              <a:buAutoNum type="arabicPeriod" startAt="6"/>
            </a:pPr>
            <a:r>
              <a:rPr lang="en-GB" sz="1400" b="1" dirty="0">
                <a:solidFill>
                  <a:srgbClr val="121212"/>
                </a:solidFill>
                <a:latin typeface="HK Grotesk Light"/>
              </a:rPr>
              <a:t>Regular Check-Ins and Feedback: </a:t>
            </a:r>
            <a:r>
              <a:rPr lang="en-GB" sz="1400" dirty="0">
                <a:solidFill>
                  <a:srgbClr val="121212"/>
                </a:solidFill>
                <a:latin typeface="HK Grotesk Light"/>
              </a:rPr>
              <a:t>Incorporate regular check-ins and solicit feedback from students on their learning experiences. This feedback can inform adjustments to the content and teaching strategies to better meet the needs of all learners.</a:t>
            </a:r>
          </a:p>
          <a:p>
            <a:pPr marL="342900" indent="-342900">
              <a:spcBef>
                <a:spcPts val="1200"/>
              </a:spcBef>
              <a:spcAft>
                <a:spcPts val="1200"/>
              </a:spcAft>
              <a:buFont typeface="+mj-lt"/>
              <a:buAutoNum type="arabicPeriod" startAt="6"/>
            </a:pPr>
            <a:r>
              <a:rPr lang="en-GB" sz="1400" b="1" dirty="0">
                <a:solidFill>
                  <a:srgbClr val="121212"/>
                </a:solidFill>
                <a:latin typeface="HK Grotesk Light"/>
              </a:rPr>
              <a:t>Cultivate an Inclusive Learning Community</a:t>
            </a:r>
            <a:r>
              <a:rPr lang="en-GB" sz="1400" dirty="0">
                <a:solidFill>
                  <a:srgbClr val="121212"/>
                </a:solidFill>
                <a:latin typeface="HK Grotesk Light"/>
              </a:rPr>
              <a:t>: Foster an environment where students feel valued and supported. Encourage collaboration and peer support and emphasize the importance of respect and empathy in all interactions.</a:t>
            </a:r>
          </a:p>
          <a:p>
            <a:pPr marL="342900" indent="-342900">
              <a:spcBef>
                <a:spcPts val="1200"/>
              </a:spcBef>
              <a:spcAft>
                <a:spcPts val="1200"/>
              </a:spcAft>
              <a:buFont typeface="+mj-lt"/>
              <a:buAutoNum type="arabicPeriod" startAt="6"/>
            </a:pPr>
            <a:r>
              <a:rPr lang="en-GB" sz="1400" b="1" dirty="0">
                <a:solidFill>
                  <a:srgbClr val="121212"/>
                </a:solidFill>
                <a:latin typeface="HK Grotesk Light"/>
              </a:rPr>
              <a:t>Accessibility Standards Compliance</a:t>
            </a:r>
            <a:r>
              <a:rPr lang="en-GB" sz="1400" dirty="0">
                <a:solidFill>
                  <a:srgbClr val="121212"/>
                </a:solidFill>
                <a:latin typeface="HK Grotesk Light"/>
              </a:rPr>
              <a:t>: Ensure that all content meets accessibility standards, making it usable for students with disabilities. This includes providing alt text for images, captioning videos, and ensuring that all digital materials are navigable and usable with assistive technologies.</a:t>
            </a:r>
            <a:endParaRPr lang="en-US" sz="1400" dirty="0">
              <a:solidFill>
                <a:srgbClr val="121212"/>
              </a:solidFill>
              <a:latin typeface="HK Grotesk Light"/>
            </a:endParaRPr>
          </a:p>
        </p:txBody>
      </p:sp>
    </p:spTree>
    <p:extLst>
      <p:ext uri="{BB962C8B-B14F-4D97-AF65-F5344CB8AC3E}">
        <p14:creationId xmlns:p14="http://schemas.microsoft.com/office/powerpoint/2010/main" val="2359131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BBE422-3EA5-CD19-505C-0A97040BFB0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68023B2-E79A-1B20-014A-BB9C83830613}"/>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736F1208-E15A-5B2E-9BC8-864D413B1DE1}"/>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89A38FE9-9ACE-F2C4-1CC8-62D1C450AC0E}"/>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98D75F8C-2E2A-8A90-215E-6001DCDBA7E1}"/>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385A3798-BEAD-9A0B-1061-F362F322FB90}"/>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6B0C16DC-8FEF-0CFF-D30C-38A682A0C25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BB9995A7-05F8-31C2-1A6F-17AA0309D0E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6CE4270E-1943-2F3A-44A1-C979ABB92BB7}"/>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B9F52AC6-6211-26FF-7134-D52723E2536A}"/>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2B8D3E9B-2E4D-8E8B-75FE-EC62642D2F18}"/>
              </a:ext>
            </a:extLst>
          </p:cNvPr>
          <p:cNvSpPr txBox="1"/>
          <p:nvPr/>
        </p:nvSpPr>
        <p:spPr>
          <a:xfrm>
            <a:off x="832193" y="2136092"/>
            <a:ext cx="4492811" cy="5909310"/>
          </a:xfrm>
          <a:prstGeom prst="rect">
            <a:avLst/>
          </a:prstGeom>
          <a:noFill/>
        </p:spPr>
        <p:txBody>
          <a:bodyPr wrap="square">
            <a:spAutoFit/>
          </a:bodyPr>
          <a:lstStyle/>
          <a:p>
            <a:pPr marL="342900" indent="-342900">
              <a:buFont typeface="+mj-lt"/>
              <a:buAutoNum type="arabicPeriod"/>
            </a:pPr>
            <a:r>
              <a:rPr lang="en-GB" sz="1400" b="1" dirty="0">
                <a:solidFill>
                  <a:srgbClr val="121212"/>
                </a:solidFill>
                <a:latin typeface="HK Grotesk Light"/>
              </a:rPr>
              <a:t>Clarifying Roles and Responsibilities: </a:t>
            </a:r>
            <a:r>
              <a:rPr lang="en-GB" sz="1400" dirty="0">
                <a:solidFill>
                  <a:srgbClr val="121212"/>
                </a:solidFill>
                <a:latin typeface="HK Grotesk Light"/>
              </a:rPr>
              <a:t>Begin by assigning clear roles and responsibilities to each team member, based on their strengths and expertise. This clarity helps prevent overlaps in work and ensures that all necessary tasks are covered.</a:t>
            </a:r>
          </a:p>
          <a:p>
            <a:pPr marL="342900" indent="-342900">
              <a:buFont typeface="+mj-lt"/>
              <a:buAutoNum type="arabicPeriod"/>
            </a:pPr>
            <a:r>
              <a:rPr lang="en-GB" sz="1400" b="1" dirty="0">
                <a:solidFill>
                  <a:srgbClr val="121212"/>
                </a:solidFill>
                <a:latin typeface="HK Grotesk Light"/>
              </a:rPr>
              <a:t>Establishing a Shared Vision: </a:t>
            </a:r>
            <a:r>
              <a:rPr lang="en-GB" sz="1400" dirty="0">
                <a:solidFill>
                  <a:srgbClr val="121212"/>
                </a:solidFill>
                <a:latin typeface="HK Grotesk Light"/>
              </a:rPr>
              <a:t>Ensure that all team members have a shared understanding of the project's goals and outcomes. This alignment fosters a sense of purpose and direction, guiding the team's efforts towards a common objective.</a:t>
            </a:r>
          </a:p>
          <a:p>
            <a:pPr marL="342900" indent="-342900">
              <a:buFont typeface="+mj-lt"/>
              <a:buAutoNum type="arabicPeriod"/>
            </a:pPr>
            <a:r>
              <a:rPr lang="en-GB" sz="1400" b="1" dirty="0">
                <a:solidFill>
                  <a:srgbClr val="121212"/>
                </a:solidFill>
                <a:latin typeface="HK Grotesk Light"/>
              </a:rPr>
              <a:t>Timeline Planning and Milestones: </a:t>
            </a:r>
            <a:r>
              <a:rPr lang="en-GB" sz="1400" dirty="0">
                <a:solidFill>
                  <a:srgbClr val="121212"/>
                </a:solidFill>
                <a:latin typeface="HK Grotesk Light"/>
              </a:rPr>
              <a:t>Develop a detailed project timeline that includes key milestones and deadlines. This schedule serves as a roadmap for the project, helping to keep the team on track and focused on meeting their objectives.</a:t>
            </a:r>
          </a:p>
          <a:p>
            <a:pPr marL="342900" indent="-342900">
              <a:buFont typeface="+mj-lt"/>
              <a:buAutoNum type="arabicPeriod"/>
            </a:pPr>
            <a:r>
              <a:rPr lang="en-GB" sz="1400" b="1" dirty="0">
                <a:solidFill>
                  <a:srgbClr val="121212"/>
                </a:solidFill>
                <a:latin typeface="HK Grotesk Light"/>
              </a:rPr>
              <a:t>Utilizing Project Management Tools</a:t>
            </a:r>
            <a:r>
              <a:rPr lang="en-GB" sz="1400" dirty="0">
                <a:solidFill>
                  <a:srgbClr val="121212"/>
                </a:solidFill>
                <a:latin typeface="HK Grotesk Light"/>
              </a:rPr>
              <a:t>: Leverage project management tools like Asana, Trello, or Monday.com to organize tasks, set deadlines, and track progress. These tools offer visual overviews of the project's status and facilitate communication among team members.</a:t>
            </a:r>
          </a:p>
          <a:p>
            <a:pPr marL="342900" indent="-342900">
              <a:buFont typeface="+mj-lt"/>
              <a:buAutoNum type="arabicPeriod"/>
            </a:pPr>
            <a:r>
              <a:rPr lang="en-GB" sz="1400" b="1" dirty="0">
                <a:solidFill>
                  <a:srgbClr val="121212"/>
                </a:solidFill>
                <a:latin typeface="HK Grotesk Light"/>
              </a:rPr>
              <a:t>Regular Communication and Check-Ins</a:t>
            </a:r>
            <a:r>
              <a:rPr lang="en-GB" sz="1400" dirty="0">
                <a:solidFill>
                  <a:srgbClr val="121212"/>
                </a:solidFill>
                <a:latin typeface="HK Grotesk Light"/>
              </a:rPr>
              <a:t>: Schedule regular team meetings and check-ins to discuss progress, address challenges, and adjust plans as needed. Open and ongoing communication ensures that everyone remains aligned and informed.</a:t>
            </a:r>
          </a:p>
        </p:txBody>
      </p:sp>
      <p:sp>
        <p:nvSpPr>
          <p:cNvPr id="6" name="TextBox 5">
            <a:extLst>
              <a:ext uri="{FF2B5EF4-FFF2-40B4-BE49-F238E27FC236}">
                <a16:creationId xmlns:a16="http://schemas.microsoft.com/office/drawing/2014/main" id="{9405E562-50D1-51B6-071C-8A1D934B1910}"/>
              </a:ext>
            </a:extLst>
          </p:cNvPr>
          <p:cNvSpPr txBox="1"/>
          <p:nvPr/>
        </p:nvSpPr>
        <p:spPr>
          <a:xfrm>
            <a:off x="508526" y="320934"/>
            <a:ext cx="9144000" cy="830997"/>
          </a:xfrm>
          <a:prstGeom prst="rect">
            <a:avLst/>
          </a:prstGeom>
          <a:noFill/>
        </p:spPr>
        <p:txBody>
          <a:bodyPr wrap="square">
            <a:spAutoFit/>
          </a:bodyPr>
          <a:lstStyle/>
          <a:p>
            <a:r>
              <a:rPr lang="en-GB" sz="2400" spc="-69" dirty="0">
                <a:solidFill>
                  <a:srgbClr val="033C5B"/>
                </a:solidFill>
                <a:latin typeface="HK Grotesk Bold"/>
              </a:rPr>
              <a:t>Streamlining Collaborative Efforts: </a:t>
            </a:r>
            <a:r>
              <a:rPr lang="en-GB" sz="2400" b="1" i="0" dirty="0">
                <a:solidFill>
                  <a:srgbClr val="0D0D0D"/>
                </a:solidFill>
                <a:effectLst/>
                <a:latin typeface="HK Grotesk Light" panose="020B0604020202020204" charset="0"/>
              </a:rPr>
              <a:t>Optimising Workflow for Productive Team Collaboration</a:t>
            </a:r>
            <a:endParaRPr lang="en-US" sz="2400" spc="-69" dirty="0">
              <a:solidFill>
                <a:srgbClr val="033C5B"/>
              </a:solidFill>
              <a:latin typeface="HK Grotesk Light" panose="020B0604020202020204" charset="0"/>
            </a:endParaRPr>
          </a:p>
        </p:txBody>
      </p:sp>
      <p:sp>
        <p:nvSpPr>
          <p:cNvPr id="21" name="TextBox 20">
            <a:extLst>
              <a:ext uri="{FF2B5EF4-FFF2-40B4-BE49-F238E27FC236}">
                <a16:creationId xmlns:a16="http://schemas.microsoft.com/office/drawing/2014/main" id="{BF8B4D29-E81D-F0C4-7EE1-BCCD3EF8B67F}"/>
              </a:ext>
            </a:extLst>
          </p:cNvPr>
          <p:cNvSpPr txBox="1"/>
          <p:nvPr/>
        </p:nvSpPr>
        <p:spPr>
          <a:xfrm>
            <a:off x="10716592" y="2193463"/>
            <a:ext cx="4492812" cy="5940088"/>
          </a:xfrm>
          <a:prstGeom prst="rect">
            <a:avLst/>
          </a:prstGeom>
          <a:noFill/>
          <a:ln>
            <a:solidFill>
              <a:schemeClr val="tx1"/>
            </a:solidFill>
          </a:ln>
        </p:spPr>
        <p:txBody>
          <a:bodyPr wrap="square">
            <a:spAutoFit/>
          </a:bodyPr>
          <a:lstStyle/>
          <a:p>
            <a:pPr algn="just">
              <a:spcBef>
                <a:spcPts val="1200"/>
              </a:spcBef>
              <a:spcAft>
                <a:spcPts val="1200"/>
              </a:spcAft>
            </a:pPr>
            <a:r>
              <a:rPr lang="en-GB" b="1" dirty="0">
                <a:solidFill>
                  <a:srgbClr val="121212"/>
                </a:solidFill>
                <a:latin typeface="HK Grotesk Light"/>
              </a:rPr>
              <a:t>Collaborative content creation in flipped classroom environments necessitates a streamlined approach to workflow management. This slide provides educators with effective techniques for organising collaborative projects, ensuring that every team member's contributions are maximized and that the project progresses smoothly towards its completion.</a:t>
            </a:r>
          </a:p>
          <a:p>
            <a:pPr algn="just">
              <a:spcBef>
                <a:spcPts val="1200"/>
              </a:spcBef>
              <a:spcAft>
                <a:spcPts val="1200"/>
              </a:spcAft>
            </a:pPr>
            <a:r>
              <a:rPr lang="en-GB" b="1" dirty="0">
                <a:solidFill>
                  <a:srgbClr val="121212"/>
                </a:solidFill>
                <a:latin typeface="HK Grotesk Light"/>
              </a:rPr>
              <a:t>By adopting these workflow management techniques, teams can enhance their efficiency, communication, and overall effectiveness in collaborative content creation projects. This structured approach not only ensures that projects are completed successfully but also enriches the team's collaborative experience, leading to more engaging and impactful educational content.</a:t>
            </a:r>
          </a:p>
        </p:txBody>
      </p:sp>
      <p:sp>
        <p:nvSpPr>
          <p:cNvPr id="8" name="TextBox 7">
            <a:extLst>
              <a:ext uri="{FF2B5EF4-FFF2-40B4-BE49-F238E27FC236}">
                <a16:creationId xmlns:a16="http://schemas.microsoft.com/office/drawing/2014/main" id="{8C8B0FE7-D05F-7331-3262-BAB1F198E97F}"/>
              </a:ext>
            </a:extLst>
          </p:cNvPr>
          <p:cNvSpPr txBox="1"/>
          <p:nvPr/>
        </p:nvSpPr>
        <p:spPr>
          <a:xfrm>
            <a:off x="5624429" y="2169877"/>
            <a:ext cx="4492811" cy="4832092"/>
          </a:xfrm>
          <a:prstGeom prst="rect">
            <a:avLst/>
          </a:prstGeom>
          <a:noFill/>
        </p:spPr>
        <p:txBody>
          <a:bodyPr wrap="square">
            <a:spAutoFit/>
          </a:bodyPr>
          <a:lstStyle/>
          <a:p>
            <a:pPr marL="342900" indent="-342900">
              <a:buFont typeface="+mj-lt"/>
              <a:buAutoNum type="arabicPeriod" startAt="6"/>
            </a:pPr>
            <a:r>
              <a:rPr lang="en-GB" sz="1400" b="1" dirty="0">
                <a:solidFill>
                  <a:srgbClr val="121212"/>
                </a:solidFill>
                <a:latin typeface="HK Grotesk Light"/>
              </a:rPr>
              <a:t>Documenting and Sharing Resources: </a:t>
            </a:r>
            <a:r>
              <a:rPr lang="en-GB" sz="1400" dirty="0">
                <a:solidFill>
                  <a:srgbClr val="121212"/>
                </a:solidFill>
                <a:latin typeface="HK Grotesk Light"/>
              </a:rPr>
              <a:t>Create a central repository (using platforms like Google Drive or Dropbox) where all project materials and documents can be stored and accessed by team members. This shared space simplifies collaboration and ensures that everyone has access to the latest information.</a:t>
            </a:r>
          </a:p>
          <a:p>
            <a:pPr marL="342900" indent="-342900">
              <a:buFont typeface="+mj-lt"/>
              <a:buAutoNum type="arabicPeriod" startAt="6"/>
            </a:pPr>
            <a:r>
              <a:rPr lang="en-GB" sz="1400" b="1" dirty="0">
                <a:solidFill>
                  <a:srgbClr val="121212"/>
                </a:solidFill>
                <a:latin typeface="HK Grotesk Light"/>
              </a:rPr>
              <a:t>Encouraging Feedback and Adaptability: </a:t>
            </a:r>
            <a:r>
              <a:rPr lang="en-GB" sz="1400" dirty="0">
                <a:solidFill>
                  <a:srgbClr val="121212"/>
                </a:solidFill>
                <a:latin typeface="HK Grotesk Light"/>
              </a:rPr>
              <a:t>Foster an environment where feedback is encouraged and valued. Be open to making adjustments based on team input, recognizing that flexibility can lead to improved outcomes and innovation.</a:t>
            </a:r>
          </a:p>
          <a:p>
            <a:pPr marL="342900" indent="-342900">
              <a:buFont typeface="+mj-lt"/>
              <a:buAutoNum type="arabicPeriod" startAt="6"/>
            </a:pPr>
            <a:r>
              <a:rPr lang="en-GB" sz="1400" b="1" dirty="0">
                <a:solidFill>
                  <a:srgbClr val="121212"/>
                </a:solidFill>
                <a:latin typeface="HK Grotesk Light"/>
              </a:rPr>
              <a:t>Celebrating Milestones and Successes: </a:t>
            </a:r>
            <a:r>
              <a:rPr lang="en-GB" sz="1400" dirty="0">
                <a:solidFill>
                  <a:srgbClr val="121212"/>
                </a:solidFill>
                <a:latin typeface="HK Grotesk Light"/>
              </a:rPr>
              <a:t>Acknowledge and celebrate the achievement of milestones and the completion of the project. Recognizing team efforts and successes builds morale and reinforces the value of collaboration.</a:t>
            </a:r>
          </a:p>
          <a:p>
            <a:pPr marL="342900" indent="-342900">
              <a:buFont typeface="+mj-lt"/>
              <a:buAutoNum type="arabicPeriod" startAt="6"/>
            </a:pPr>
            <a:r>
              <a:rPr lang="en-GB" sz="1400" b="1" dirty="0">
                <a:solidFill>
                  <a:srgbClr val="121212"/>
                </a:solidFill>
                <a:latin typeface="HK Grotesk Light"/>
              </a:rPr>
              <a:t> Conducting a Post-Project Review: </a:t>
            </a:r>
            <a:r>
              <a:rPr lang="en-GB" sz="1400" dirty="0">
                <a:solidFill>
                  <a:srgbClr val="121212"/>
                </a:solidFill>
                <a:latin typeface="HK Grotesk Light"/>
              </a:rPr>
              <a:t>After project completion, conduct a review session to reflect on what went well and what could be improved. This reflection is crucial for learning and improving future collaborative efforts.</a:t>
            </a:r>
          </a:p>
        </p:txBody>
      </p:sp>
    </p:spTree>
    <p:extLst>
      <p:ext uri="{BB962C8B-B14F-4D97-AF65-F5344CB8AC3E}">
        <p14:creationId xmlns:p14="http://schemas.microsoft.com/office/powerpoint/2010/main" val="1330335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E4061D-7CC7-CDAE-2CBE-6266B7DB5479}"/>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28C7E5CF-DEF9-2F05-5307-D6EAD91D432F}"/>
              </a:ext>
            </a:extLst>
          </p:cNvPr>
          <p:cNvSpPr txBox="1"/>
          <p:nvPr/>
        </p:nvSpPr>
        <p:spPr>
          <a:xfrm>
            <a:off x="7147180" y="131246"/>
            <a:ext cx="5995457" cy="848246"/>
          </a:xfrm>
          <a:prstGeom prst="rect">
            <a:avLst/>
          </a:prstGeom>
        </p:spPr>
        <p:txBody>
          <a:bodyPr wrap="square" lIns="0" tIns="0" rIns="0" bIns="0" rtlCol="0" anchor="ctr">
            <a:spAutoFit/>
          </a:bodyPr>
          <a:lstStyle/>
          <a:p>
            <a:pPr algn="ctr">
              <a:lnSpc>
                <a:spcPts val="7699"/>
              </a:lnSpc>
            </a:pPr>
            <a:r>
              <a:rPr lang="en-GB" sz="2400" spc="-69" dirty="0">
                <a:solidFill>
                  <a:srgbClr val="033C5B"/>
                </a:solidFill>
                <a:latin typeface="HK Grotesk Bold"/>
              </a:rPr>
              <a:t>Overcoming Collaboration Challenges</a:t>
            </a:r>
            <a:endParaRPr lang="en-US" sz="2400" spc="-69" dirty="0">
              <a:solidFill>
                <a:srgbClr val="033C5B"/>
              </a:solidFill>
              <a:latin typeface="HK Grotesk Bold"/>
            </a:endParaRPr>
          </a:p>
        </p:txBody>
      </p:sp>
      <p:sp>
        <p:nvSpPr>
          <p:cNvPr id="3" name="AutoShape 3">
            <a:extLst>
              <a:ext uri="{FF2B5EF4-FFF2-40B4-BE49-F238E27FC236}">
                <a16:creationId xmlns:a16="http://schemas.microsoft.com/office/drawing/2014/main" id="{B0A9E94E-9E5D-8742-7B88-457F69DB36DB}"/>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5E1BBCEA-9A51-0282-DF3F-02372CD78F8A}"/>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11ACB66F-37E0-AD28-D0BF-5072565B0550}"/>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4B26681E-E501-E422-3015-025BE0852364}"/>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a:extLst>
              <a:ext uri="{FF2B5EF4-FFF2-40B4-BE49-F238E27FC236}">
                <a16:creationId xmlns:a16="http://schemas.microsoft.com/office/drawing/2014/main" id="{B11CA11C-DE7C-07CB-AB82-6AD43E8A4FF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652CE5CF-128B-0BAD-1DC1-D102648F430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9FFEF1FC-A4F9-B390-F05E-853C4838A164}"/>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1639EA9A-DDAD-67CE-AD18-40837A459A01}"/>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1E8A473A-A207-1636-57A8-6A0424322582}"/>
              </a:ext>
            </a:extLst>
          </p:cNvPr>
          <p:cNvSpPr txBox="1"/>
          <p:nvPr/>
        </p:nvSpPr>
        <p:spPr>
          <a:xfrm>
            <a:off x="6563509" y="1662637"/>
            <a:ext cx="7162800" cy="1169551"/>
          </a:xfrm>
          <a:prstGeom prst="rect">
            <a:avLst/>
          </a:prstGeom>
          <a:noFill/>
          <a:ln>
            <a:solidFill>
              <a:schemeClr val="tx1"/>
            </a:solidFill>
          </a:ln>
        </p:spPr>
        <p:txBody>
          <a:bodyPr wrap="square">
            <a:spAutoFit/>
          </a:bodyPr>
          <a:lstStyle/>
          <a:p>
            <a:pPr algn="just">
              <a:spcBef>
                <a:spcPts val="1200"/>
              </a:spcBef>
              <a:spcAft>
                <a:spcPts val="1200"/>
              </a:spcAft>
            </a:pPr>
            <a:r>
              <a:rPr lang="en-GB" sz="1400" b="1" dirty="0">
                <a:solidFill>
                  <a:srgbClr val="121212"/>
                </a:solidFill>
                <a:latin typeface="HK Grotesk Light"/>
              </a:rPr>
              <a:t>Collaborative projects, while immensely rewarding, can encounter a range of challenges that, if not addressed, may hinder the team's progress and impact the quality of the educational content created. This slide outlines common hurdles faced during collaborative content creation and provides practical strategies to overcome them, ensuring a productive and harmonious working environment.</a:t>
            </a:r>
          </a:p>
        </p:txBody>
      </p:sp>
      <p:graphicFrame>
        <p:nvGraphicFramePr>
          <p:cNvPr id="12" name="Table 11">
            <a:extLst>
              <a:ext uri="{FF2B5EF4-FFF2-40B4-BE49-F238E27FC236}">
                <a16:creationId xmlns:a16="http://schemas.microsoft.com/office/drawing/2014/main" id="{B5AD654B-3FCB-A153-F95A-6CD5B8BED72A}"/>
              </a:ext>
            </a:extLst>
          </p:cNvPr>
          <p:cNvGraphicFramePr>
            <a:graphicFrameLocks noGrp="1"/>
          </p:cNvGraphicFramePr>
          <p:nvPr/>
        </p:nvGraphicFramePr>
        <p:xfrm>
          <a:off x="3325964" y="3285747"/>
          <a:ext cx="13637890" cy="5064760"/>
        </p:xfrm>
        <a:graphic>
          <a:graphicData uri="http://schemas.openxmlformats.org/drawingml/2006/table">
            <a:tbl>
              <a:tblPr firstRow="1" bandRow="1">
                <a:tableStyleId>{8EC20E35-A176-4012-BC5E-935CFFF8708E}</a:tableStyleId>
              </a:tblPr>
              <a:tblGrid>
                <a:gridCol w="6818945">
                  <a:extLst>
                    <a:ext uri="{9D8B030D-6E8A-4147-A177-3AD203B41FA5}">
                      <a16:colId xmlns:a16="http://schemas.microsoft.com/office/drawing/2014/main" val="2866341102"/>
                    </a:ext>
                  </a:extLst>
                </a:gridCol>
                <a:gridCol w="6818945">
                  <a:extLst>
                    <a:ext uri="{9D8B030D-6E8A-4147-A177-3AD203B41FA5}">
                      <a16:colId xmlns:a16="http://schemas.microsoft.com/office/drawing/2014/main" val="1594756215"/>
                    </a:ext>
                  </a:extLst>
                </a:gridCol>
              </a:tblGrid>
              <a:tr h="370840">
                <a:tc>
                  <a:txBody>
                    <a:bodyPr/>
                    <a:lstStyle/>
                    <a:p>
                      <a:pPr algn="ctr"/>
                      <a:r>
                        <a:rPr lang="en-GB" dirty="0"/>
                        <a:t>Challenge</a:t>
                      </a:r>
                    </a:p>
                  </a:txBody>
                  <a:tcPr/>
                </a:tc>
                <a:tc>
                  <a:txBody>
                    <a:bodyPr/>
                    <a:lstStyle/>
                    <a:p>
                      <a:pPr algn="ctr"/>
                      <a:r>
                        <a:rPr lang="en-GB" dirty="0"/>
                        <a:t>Solution</a:t>
                      </a:r>
                    </a:p>
                  </a:txBody>
                  <a:tcPr/>
                </a:tc>
                <a:extLst>
                  <a:ext uri="{0D108BD9-81ED-4DB2-BD59-A6C34878D82A}">
                    <a16:rowId xmlns:a16="http://schemas.microsoft.com/office/drawing/2014/main" val="1591079577"/>
                  </a:ext>
                </a:extLst>
              </a:tr>
              <a:tr h="370840">
                <a:tc>
                  <a:txBody>
                    <a:bodyPr/>
                    <a:lstStyle/>
                    <a:p>
                      <a:r>
                        <a:rPr lang="en-GB" sz="1400" b="1" kern="1200" dirty="0">
                          <a:solidFill>
                            <a:srgbClr val="121212"/>
                          </a:solidFill>
                          <a:latin typeface="HK Grotesk Light"/>
                          <a:ea typeface="+mn-ea"/>
                          <a:cs typeface="+mn-cs"/>
                        </a:rPr>
                        <a:t>Differences in opinions and approaches can lead to conflicts within the team.</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Establish clear communication channels and conflict resolution protocols. Encourage open discussions where every team member can voice their perspectives, and work towards a consensus that aligns with the project's goals.</a:t>
                      </a:r>
                    </a:p>
                  </a:txBody>
                  <a:tcPr/>
                </a:tc>
                <a:extLst>
                  <a:ext uri="{0D108BD9-81ED-4DB2-BD59-A6C34878D82A}">
                    <a16:rowId xmlns:a16="http://schemas.microsoft.com/office/drawing/2014/main" val="519368673"/>
                  </a:ext>
                </a:extLst>
              </a:tr>
              <a:tr h="370840">
                <a:tc>
                  <a:txBody>
                    <a:bodyPr/>
                    <a:lstStyle/>
                    <a:p>
                      <a:r>
                        <a:rPr lang="en-GB" sz="1400" b="1" kern="1200" dirty="0">
                          <a:solidFill>
                            <a:srgbClr val="121212"/>
                          </a:solidFill>
                          <a:latin typeface="HK Grotesk Light"/>
                          <a:ea typeface="+mn-ea"/>
                          <a:cs typeface="+mn-cs"/>
                        </a:rPr>
                        <a:t>Some team members may contribute less than others, leading to an imbalance in workload.</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Regularly review and adjust roles and responsibilities, ensuring they are equitable and aligned with each member's strengths and availability. Implement accountability measures and encourage peer support to motivate full participation.</a:t>
                      </a:r>
                    </a:p>
                  </a:txBody>
                  <a:tcPr/>
                </a:tc>
                <a:extLst>
                  <a:ext uri="{0D108BD9-81ED-4DB2-BD59-A6C34878D82A}">
                    <a16:rowId xmlns:a16="http://schemas.microsoft.com/office/drawing/2014/main" val="2096681063"/>
                  </a:ext>
                </a:extLst>
              </a:tr>
              <a:tr h="370840">
                <a:tc>
                  <a:txBody>
                    <a:bodyPr/>
                    <a:lstStyle/>
                    <a:p>
                      <a:r>
                        <a:rPr lang="en-GB" sz="1400" b="1" kern="1200" dirty="0">
                          <a:solidFill>
                            <a:srgbClr val="121212"/>
                          </a:solidFill>
                          <a:latin typeface="HK Grotesk Light"/>
                          <a:ea typeface="+mn-ea"/>
                          <a:cs typeface="+mn-cs"/>
                        </a:rPr>
                        <a:t>Miscommunications can arise, especially in virtual teams, leading to misunderstandings and delays.</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Utilize collaborative tools that facilitate effective communication and make sure expectations regarding responsiveness and updates are clearly set from the start.</a:t>
                      </a:r>
                    </a:p>
                  </a:txBody>
                  <a:tcPr/>
                </a:tc>
                <a:extLst>
                  <a:ext uri="{0D108BD9-81ED-4DB2-BD59-A6C34878D82A}">
                    <a16:rowId xmlns:a16="http://schemas.microsoft.com/office/drawing/2014/main" val="2353865418"/>
                  </a:ext>
                </a:extLst>
              </a:tr>
              <a:tr h="370840">
                <a:tc>
                  <a:txBody>
                    <a:bodyPr/>
                    <a:lstStyle/>
                    <a:p>
                      <a:r>
                        <a:rPr lang="en-GB" sz="1400" b="1" kern="1200" dirty="0">
                          <a:solidFill>
                            <a:srgbClr val="121212"/>
                          </a:solidFill>
                          <a:latin typeface="HK Grotesk Light"/>
                          <a:ea typeface="+mn-ea"/>
                          <a:cs typeface="+mn-cs"/>
                        </a:rPr>
                        <a:t>Coordinating schedules and workloads to meet project deadlines can be difficult.</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Create a realistic project timeline with built-in buffers for unexpected delays. Use project management software to track progress and adjust timelines as necessary.</a:t>
                      </a:r>
                    </a:p>
                  </a:txBody>
                  <a:tcPr/>
                </a:tc>
                <a:extLst>
                  <a:ext uri="{0D108BD9-81ED-4DB2-BD59-A6C34878D82A}">
                    <a16:rowId xmlns:a16="http://schemas.microsoft.com/office/drawing/2014/main" val="2274657353"/>
                  </a:ext>
                </a:extLst>
              </a:tr>
              <a:tr h="370840">
                <a:tc>
                  <a:txBody>
                    <a:bodyPr/>
                    <a:lstStyle/>
                    <a:p>
                      <a:r>
                        <a:rPr lang="en-GB" sz="1400" b="1" kern="1200" dirty="0">
                          <a:solidFill>
                            <a:srgbClr val="121212"/>
                          </a:solidFill>
                          <a:latin typeface="HK Grotesk Light"/>
                          <a:ea typeface="+mn-ea"/>
                          <a:cs typeface="+mn-cs"/>
                        </a:rPr>
                        <a:t>Monitoring the progress of various tasks and ensuring the project stays on track can be challenging.</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Assign a project manager or lead to oversee the project's progress. Utilize dashboards and regular check-ins to monitor advancements and address any roadblocks promptly.</a:t>
                      </a:r>
                    </a:p>
                  </a:txBody>
                  <a:tcPr/>
                </a:tc>
                <a:extLst>
                  <a:ext uri="{0D108BD9-81ED-4DB2-BD59-A6C34878D82A}">
                    <a16:rowId xmlns:a16="http://schemas.microsoft.com/office/drawing/2014/main" val="563318748"/>
                  </a:ext>
                </a:extLst>
              </a:tr>
              <a:tr h="370840">
                <a:tc>
                  <a:txBody>
                    <a:bodyPr/>
                    <a:lstStyle/>
                    <a:p>
                      <a:r>
                        <a:rPr lang="en-GB" sz="1400" b="1" kern="1200" dirty="0">
                          <a:solidFill>
                            <a:srgbClr val="121212"/>
                          </a:solidFill>
                          <a:latin typeface="HK Grotesk Light"/>
                          <a:ea typeface="+mn-ea"/>
                          <a:cs typeface="+mn-cs"/>
                        </a:rPr>
                        <a:t>Keeping team members motivated and engaged throughout the project.</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Highlight the importance of each member's contribution to the project's success. Celebrate milestones and provide positive feedback to maintain morale.</a:t>
                      </a:r>
                    </a:p>
                  </a:txBody>
                  <a:tcPr/>
                </a:tc>
                <a:extLst>
                  <a:ext uri="{0D108BD9-81ED-4DB2-BD59-A6C34878D82A}">
                    <a16:rowId xmlns:a16="http://schemas.microsoft.com/office/drawing/2014/main" val="3473896828"/>
                  </a:ext>
                </a:extLst>
              </a:tr>
              <a:tr h="370840">
                <a:tc>
                  <a:txBody>
                    <a:bodyPr/>
                    <a:lstStyle/>
                    <a:p>
                      <a:r>
                        <a:rPr lang="en-GB" sz="1400" b="1" kern="1200" dirty="0">
                          <a:solidFill>
                            <a:srgbClr val="121212"/>
                          </a:solidFill>
                          <a:latin typeface="HK Grotesk Light"/>
                          <a:ea typeface="+mn-ea"/>
                          <a:cs typeface="+mn-cs"/>
                        </a:rPr>
                        <a:t>Changes in project scope, team composition, or other unforeseen events can disrupt progress.</a:t>
                      </a:r>
                    </a:p>
                  </a:txBody>
                  <a:tcPr/>
                </a:tc>
                <a:tc>
                  <a:txBody>
                    <a:bodyPr/>
                    <a:lstStyle/>
                    <a:p>
                      <a:pPr marL="0" algn="l" defTabSz="914400" rtl="0" eaLnBrk="1" latinLnBrk="0" hangingPunct="1"/>
                      <a:r>
                        <a:rPr lang="en-GB" sz="1400" b="1" kern="1200" dirty="0">
                          <a:solidFill>
                            <a:srgbClr val="121212"/>
                          </a:solidFill>
                          <a:latin typeface="HK Grotesk Light"/>
                          <a:ea typeface="+mn-ea"/>
                          <a:cs typeface="+mn-cs"/>
                        </a:rPr>
                        <a:t>Foster a flexible and adaptive team culture that can quickly respond to changes. Encourage creativity in finding solutions and be open to adjusting goals and strategies as needed.</a:t>
                      </a:r>
                    </a:p>
                    <a:p>
                      <a:pPr marL="0" algn="l" defTabSz="914400" rtl="0" eaLnBrk="1" latinLnBrk="0" hangingPunct="1"/>
                      <a:endParaRPr lang="en-GB" sz="1400" b="1" kern="1200" dirty="0">
                        <a:solidFill>
                          <a:srgbClr val="121212"/>
                        </a:solidFill>
                        <a:latin typeface="HK Grotesk Light"/>
                        <a:ea typeface="+mn-ea"/>
                        <a:cs typeface="+mn-cs"/>
                      </a:endParaRPr>
                    </a:p>
                  </a:txBody>
                  <a:tcPr/>
                </a:tc>
                <a:extLst>
                  <a:ext uri="{0D108BD9-81ED-4DB2-BD59-A6C34878D82A}">
                    <a16:rowId xmlns:a16="http://schemas.microsoft.com/office/drawing/2014/main" val="1110152208"/>
                  </a:ext>
                </a:extLst>
              </a:tr>
            </a:tbl>
          </a:graphicData>
        </a:graphic>
      </p:graphicFrame>
    </p:spTree>
    <p:extLst>
      <p:ext uri="{BB962C8B-B14F-4D97-AF65-F5344CB8AC3E}">
        <p14:creationId xmlns:p14="http://schemas.microsoft.com/office/powerpoint/2010/main" val="10300813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1595</TotalTime>
  <Words>4719</Words>
  <Application>Microsoft Office PowerPoint</Application>
  <PresentationFormat>Custom</PresentationFormat>
  <Paragraphs>166</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HK Grotesk Light</vt:lpstr>
      <vt:lpstr>HK Grotesk Bold</vt:lpstr>
      <vt:lpstr>Calibri</vt:lpstr>
      <vt:lpstr>HK Grotesk</vt:lpstr>
      <vt:lpstr>Söhne</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Anthony Carty</dc:creator>
  <cp:lastModifiedBy>Anthony Carty</cp:lastModifiedBy>
  <cp:revision>2</cp:revision>
  <dcterms:created xsi:type="dcterms:W3CDTF">2006-08-16T00:00:00Z</dcterms:created>
  <dcterms:modified xsi:type="dcterms:W3CDTF">2024-03-07T15:20:33Z</dcterms:modified>
  <dc:identifier>DAF3h6kuNAo</dc:identifier>
</cp:coreProperties>
</file>