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9" r:id="rId3"/>
    <p:sldId id="260" r:id="rId4"/>
    <p:sldId id="261" r:id="rId5"/>
    <p:sldId id="266" r:id="rId6"/>
    <p:sldId id="262" r:id="rId7"/>
    <p:sldId id="263" r:id="rId8"/>
    <p:sldId id="267" r:id="rId9"/>
    <p:sldId id="268" r:id="rId10"/>
    <p:sldId id="264" r:id="rId11"/>
  </p:sldIdLst>
  <p:sldSz cx="18288000" cy="10287000"/>
  <p:notesSz cx="6858000" cy="9144000"/>
  <p:embeddedFontLst>
    <p:embeddedFont>
      <p:font typeface="HK Grotesk" panose="020B0604020202020204" charset="0"/>
      <p:regular r:id="rId12"/>
    </p:embeddedFont>
    <p:embeddedFont>
      <p:font typeface="HK Grotesk Bold" panose="020B0604020202020204" charset="0"/>
      <p:regular r:id="rId13"/>
    </p:embeddedFont>
    <p:embeddedFont>
      <p:font typeface="HK Grotesk Light" panose="020B0604020202020204" charset="0"/>
      <p:regular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3" d="100"/>
          <a:sy n="53" d="100"/>
        </p:scale>
        <p:origin x="802" y="2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y Carty" userId="1cb74469-59da-4b05-89e0-78ea703ca208" providerId="ADAL" clId="{DE085048-6C66-4E6D-9BA8-3A2FDC0E463B}"/>
    <pc:docChg chg="undo custSel addSld delSld modSld sldOrd">
      <pc:chgData name="Anthony Carty" userId="1cb74469-59da-4b05-89e0-78ea703ca208" providerId="ADAL" clId="{DE085048-6C66-4E6D-9BA8-3A2FDC0E463B}" dt="2024-03-07T13:15:07.305" v="137" actId="20577"/>
      <pc:docMkLst>
        <pc:docMk/>
      </pc:docMkLst>
      <pc:sldChg chg="modSp mod">
        <pc:chgData name="Anthony Carty" userId="1cb74469-59da-4b05-89e0-78ea703ca208" providerId="ADAL" clId="{DE085048-6C66-4E6D-9BA8-3A2FDC0E463B}" dt="2024-03-07T13:15:07.305" v="137" actId="20577"/>
        <pc:sldMkLst>
          <pc:docMk/>
          <pc:sldMk cId="0" sldId="256"/>
        </pc:sldMkLst>
        <pc:spChg chg="mod">
          <ac:chgData name="Anthony Carty" userId="1cb74469-59da-4b05-89e0-78ea703ca208" providerId="ADAL" clId="{DE085048-6C66-4E6D-9BA8-3A2FDC0E463B}" dt="2024-03-07T13:15:07.305" v="137" actId="20577"/>
          <ac:spMkLst>
            <pc:docMk/>
            <pc:sldMk cId="0" sldId="256"/>
            <ac:spMk id="2" creationId="{00000000-0000-0000-0000-000000000000}"/>
          </ac:spMkLst>
        </pc:spChg>
      </pc:sldChg>
      <pc:sldChg chg="del">
        <pc:chgData name="Anthony Carty" userId="1cb74469-59da-4b05-89e0-78ea703ca208" providerId="ADAL" clId="{DE085048-6C66-4E6D-9BA8-3A2FDC0E463B}" dt="2024-03-07T13:11:52.977" v="112" actId="2696"/>
        <pc:sldMkLst>
          <pc:docMk/>
          <pc:sldMk cId="0" sldId="257"/>
        </pc:sldMkLst>
      </pc:sldChg>
      <pc:sldChg chg="del">
        <pc:chgData name="Anthony Carty" userId="1cb74469-59da-4b05-89e0-78ea703ca208" providerId="ADAL" clId="{DE085048-6C66-4E6D-9BA8-3A2FDC0E463B}" dt="2024-03-07T13:11:48.784" v="111" actId="2696"/>
        <pc:sldMkLst>
          <pc:docMk/>
          <pc:sldMk cId="0" sldId="258"/>
        </pc:sldMkLst>
      </pc:sldChg>
      <pc:sldChg chg="modSp mod">
        <pc:chgData name="Anthony Carty" userId="1cb74469-59da-4b05-89e0-78ea703ca208" providerId="ADAL" clId="{DE085048-6C66-4E6D-9BA8-3A2FDC0E463B}" dt="2024-03-07T13:06:06.269" v="60" actId="20577"/>
        <pc:sldMkLst>
          <pc:docMk/>
          <pc:sldMk cId="0" sldId="259"/>
        </pc:sldMkLst>
        <pc:spChg chg="mod">
          <ac:chgData name="Anthony Carty" userId="1cb74469-59da-4b05-89e0-78ea703ca208" providerId="ADAL" clId="{DE085048-6C66-4E6D-9BA8-3A2FDC0E463B}" dt="2024-03-07T13:05:50.426" v="57" actId="1076"/>
          <ac:spMkLst>
            <pc:docMk/>
            <pc:sldMk cId="0" sldId="259"/>
            <ac:spMk id="11" creationId="{00000000-0000-0000-0000-000000000000}"/>
          </ac:spMkLst>
        </pc:spChg>
        <pc:spChg chg="mod">
          <ac:chgData name="Anthony Carty" userId="1cb74469-59da-4b05-89e0-78ea703ca208" providerId="ADAL" clId="{DE085048-6C66-4E6D-9BA8-3A2FDC0E463B}" dt="2024-03-07T13:06:06.269" v="60" actId="20577"/>
          <ac:spMkLst>
            <pc:docMk/>
            <pc:sldMk cId="0" sldId="259"/>
            <ac:spMk id="12" creationId="{00000000-0000-0000-0000-000000000000}"/>
          </ac:spMkLst>
        </pc:spChg>
      </pc:sldChg>
      <pc:sldChg chg="modSp mod">
        <pc:chgData name="Anthony Carty" userId="1cb74469-59da-4b05-89e0-78ea703ca208" providerId="ADAL" clId="{DE085048-6C66-4E6D-9BA8-3A2FDC0E463B}" dt="2024-03-07T12:59:40.729" v="14" actId="313"/>
        <pc:sldMkLst>
          <pc:docMk/>
          <pc:sldMk cId="0" sldId="260"/>
        </pc:sldMkLst>
        <pc:spChg chg="mod">
          <ac:chgData name="Anthony Carty" userId="1cb74469-59da-4b05-89e0-78ea703ca208" providerId="ADAL" clId="{DE085048-6C66-4E6D-9BA8-3A2FDC0E463B}" dt="2024-03-07T12:59:38.399" v="13" actId="1076"/>
          <ac:spMkLst>
            <pc:docMk/>
            <pc:sldMk cId="0" sldId="260"/>
            <ac:spMk id="8" creationId="{00000000-0000-0000-0000-000000000000}"/>
          </ac:spMkLst>
        </pc:spChg>
        <pc:spChg chg="mod">
          <ac:chgData name="Anthony Carty" userId="1cb74469-59da-4b05-89e0-78ea703ca208" providerId="ADAL" clId="{DE085048-6C66-4E6D-9BA8-3A2FDC0E463B}" dt="2024-03-07T12:59:40.729" v="14" actId="313"/>
          <ac:spMkLst>
            <pc:docMk/>
            <pc:sldMk cId="0" sldId="260"/>
            <ac:spMk id="9" creationId="{00000000-0000-0000-0000-000000000000}"/>
          </ac:spMkLst>
        </pc:spChg>
      </pc:sldChg>
      <pc:sldChg chg="modSp mod">
        <pc:chgData name="Anthony Carty" userId="1cb74469-59da-4b05-89e0-78ea703ca208" providerId="ADAL" clId="{DE085048-6C66-4E6D-9BA8-3A2FDC0E463B}" dt="2024-03-07T13:06:28.925" v="62" actId="1076"/>
        <pc:sldMkLst>
          <pc:docMk/>
          <pc:sldMk cId="0" sldId="261"/>
        </pc:sldMkLst>
        <pc:spChg chg="mod">
          <ac:chgData name="Anthony Carty" userId="1cb74469-59da-4b05-89e0-78ea703ca208" providerId="ADAL" clId="{DE085048-6C66-4E6D-9BA8-3A2FDC0E463B}" dt="2024-03-07T13:06:28.925" v="62" actId="1076"/>
          <ac:spMkLst>
            <pc:docMk/>
            <pc:sldMk cId="0" sldId="261"/>
            <ac:spMk id="2" creationId="{00000000-0000-0000-0000-000000000000}"/>
          </ac:spMkLst>
        </pc:spChg>
        <pc:spChg chg="mod">
          <ac:chgData name="Anthony Carty" userId="1cb74469-59da-4b05-89e0-78ea703ca208" providerId="ADAL" clId="{DE085048-6C66-4E6D-9BA8-3A2FDC0E463B}" dt="2024-03-07T13:06:21.272" v="61" actId="1076"/>
          <ac:spMkLst>
            <pc:docMk/>
            <pc:sldMk cId="0" sldId="261"/>
            <ac:spMk id="8" creationId="{00000000-0000-0000-0000-000000000000}"/>
          </ac:spMkLst>
        </pc:spChg>
      </pc:sldChg>
      <pc:sldChg chg="modSp mod">
        <pc:chgData name="Anthony Carty" userId="1cb74469-59da-4b05-89e0-78ea703ca208" providerId="ADAL" clId="{DE085048-6C66-4E6D-9BA8-3A2FDC0E463B}" dt="2024-03-07T13:04:08.984" v="46" actId="1076"/>
        <pc:sldMkLst>
          <pc:docMk/>
          <pc:sldMk cId="0" sldId="262"/>
        </pc:sldMkLst>
        <pc:spChg chg="mod">
          <ac:chgData name="Anthony Carty" userId="1cb74469-59da-4b05-89e0-78ea703ca208" providerId="ADAL" clId="{DE085048-6C66-4E6D-9BA8-3A2FDC0E463B}" dt="2024-03-07T13:04:08.984" v="46" actId="1076"/>
          <ac:spMkLst>
            <pc:docMk/>
            <pc:sldMk cId="0" sldId="262"/>
            <ac:spMk id="2" creationId="{00000000-0000-0000-0000-000000000000}"/>
          </ac:spMkLst>
        </pc:spChg>
        <pc:spChg chg="mod">
          <ac:chgData name="Anthony Carty" userId="1cb74469-59da-4b05-89e0-78ea703ca208" providerId="ADAL" clId="{DE085048-6C66-4E6D-9BA8-3A2FDC0E463B}" dt="2024-03-07T13:04:04.894" v="45" actId="1076"/>
          <ac:spMkLst>
            <pc:docMk/>
            <pc:sldMk cId="0" sldId="262"/>
            <ac:spMk id="7" creationId="{00000000-0000-0000-0000-000000000000}"/>
          </ac:spMkLst>
        </pc:spChg>
      </pc:sldChg>
      <pc:sldChg chg="delSp modSp mod">
        <pc:chgData name="Anthony Carty" userId="1cb74469-59da-4b05-89e0-78ea703ca208" providerId="ADAL" clId="{DE085048-6C66-4E6D-9BA8-3A2FDC0E463B}" dt="2024-03-07T13:05:29.557" v="56" actId="1076"/>
        <pc:sldMkLst>
          <pc:docMk/>
          <pc:sldMk cId="0" sldId="263"/>
        </pc:sldMkLst>
        <pc:spChg chg="mod">
          <ac:chgData name="Anthony Carty" userId="1cb74469-59da-4b05-89e0-78ea703ca208" providerId="ADAL" clId="{DE085048-6C66-4E6D-9BA8-3A2FDC0E463B}" dt="2024-03-07T13:05:18.338" v="53" actId="1076"/>
          <ac:spMkLst>
            <pc:docMk/>
            <pc:sldMk cId="0" sldId="263"/>
            <ac:spMk id="2" creationId="{00000000-0000-0000-0000-000000000000}"/>
          </ac:spMkLst>
        </pc:spChg>
        <pc:spChg chg="mod">
          <ac:chgData name="Anthony Carty" userId="1cb74469-59da-4b05-89e0-78ea703ca208" providerId="ADAL" clId="{DE085048-6C66-4E6D-9BA8-3A2FDC0E463B}" dt="2024-03-07T13:05:29.557" v="56" actId="1076"/>
          <ac:spMkLst>
            <pc:docMk/>
            <pc:sldMk cId="0" sldId="263"/>
            <ac:spMk id="3" creationId="{00000000-0000-0000-0000-000000000000}"/>
          </ac:spMkLst>
        </pc:spChg>
        <pc:spChg chg="del">
          <ac:chgData name="Anthony Carty" userId="1cb74469-59da-4b05-89e0-78ea703ca208" providerId="ADAL" clId="{DE085048-6C66-4E6D-9BA8-3A2FDC0E463B}" dt="2024-03-07T13:05:12.402" v="52" actId="478"/>
          <ac:spMkLst>
            <pc:docMk/>
            <pc:sldMk cId="0" sldId="263"/>
            <ac:spMk id="16" creationId="{00000000-0000-0000-0000-000000000000}"/>
          </ac:spMkLst>
        </pc:spChg>
      </pc:sldChg>
      <pc:sldChg chg="modSp mod">
        <pc:chgData name="Anthony Carty" userId="1cb74469-59da-4b05-89e0-78ea703ca208" providerId="ADAL" clId="{DE085048-6C66-4E6D-9BA8-3A2FDC0E463B}" dt="2024-03-07T13:11:29.596" v="109" actId="123"/>
        <pc:sldMkLst>
          <pc:docMk/>
          <pc:sldMk cId="0" sldId="264"/>
        </pc:sldMkLst>
        <pc:spChg chg="mod">
          <ac:chgData name="Anthony Carty" userId="1cb74469-59da-4b05-89e0-78ea703ca208" providerId="ADAL" clId="{DE085048-6C66-4E6D-9BA8-3A2FDC0E463B}" dt="2024-03-07T13:11:29.596" v="109" actId="123"/>
          <ac:spMkLst>
            <pc:docMk/>
            <pc:sldMk cId="0" sldId="264"/>
            <ac:spMk id="11" creationId="{00000000-0000-0000-0000-000000000000}"/>
          </ac:spMkLst>
        </pc:spChg>
      </pc:sldChg>
      <pc:sldChg chg="del">
        <pc:chgData name="Anthony Carty" userId="1cb74469-59da-4b05-89e0-78ea703ca208" providerId="ADAL" clId="{DE085048-6C66-4E6D-9BA8-3A2FDC0E463B}" dt="2024-03-07T13:11:43.282" v="110" actId="2696"/>
        <pc:sldMkLst>
          <pc:docMk/>
          <pc:sldMk cId="0" sldId="265"/>
        </pc:sldMkLst>
      </pc:sldChg>
      <pc:sldChg chg="modSp add mod ord">
        <pc:chgData name="Anthony Carty" userId="1cb74469-59da-4b05-89e0-78ea703ca208" providerId="ADAL" clId="{DE085048-6C66-4E6D-9BA8-3A2FDC0E463B}" dt="2024-03-07T13:03:27.050" v="42" actId="1076"/>
        <pc:sldMkLst>
          <pc:docMk/>
          <pc:sldMk cId="3901030510" sldId="266"/>
        </pc:sldMkLst>
        <pc:spChg chg="mod">
          <ac:chgData name="Anthony Carty" userId="1cb74469-59da-4b05-89e0-78ea703ca208" providerId="ADAL" clId="{DE085048-6C66-4E6D-9BA8-3A2FDC0E463B}" dt="2024-03-07T13:03:15.374" v="41" actId="255"/>
          <ac:spMkLst>
            <pc:docMk/>
            <pc:sldMk cId="3901030510" sldId="266"/>
            <ac:spMk id="2" creationId="{3F021277-C2F8-0EDA-561D-B969B35F2CCB}"/>
          </ac:spMkLst>
        </pc:spChg>
        <pc:spChg chg="mod">
          <ac:chgData name="Anthony Carty" userId="1cb74469-59da-4b05-89e0-78ea703ca208" providerId="ADAL" clId="{DE085048-6C66-4E6D-9BA8-3A2FDC0E463B}" dt="2024-03-07T13:03:27.050" v="42" actId="1076"/>
          <ac:spMkLst>
            <pc:docMk/>
            <pc:sldMk cId="3901030510" sldId="266"/>
            <ac:spMk id="3" creationId="{07764FB7-7C10-F502-D25C-9D4E3909534C}"/>
          </ac:spMkLst>
        </pc:spChg>
      </pc:sldChg>
      <pc:sldChg chg="modSp add mod ord">
        <pc:chgData name="Anthony Carty" userId="1cb74469-59da-4b05-89e0-78ea703ca208" providerId="ADAL" clId="{DE085048-6C66-4E6D-9BA8-3A2FDC0E463B}" dt="2024-03-07T13:08:04.301" v="75" actId="313"/>
        <pc:sldMkLst>
          <pc:docMk/>
          <pc:sldMk cId="3102134132" sldId="267"/>
        </pc:sldMkLst>
        <pc:spChg chg="mod">
          <ac:chgData name="Anthony Carty" userId="1cb74469-59da-4b05-89e0-78ea703ca208" providerId="ADAL" clId="{DE085048-6C66-4E6D-9BA8-3A2FDC0E463B}" dt="2024-03-07T13:07:05.250" v="66"/>
          <ac:spMkLst>
            <pc:docMk/>
            <pc:sldMk cId="3102134132" sldId="267"/>
            <ac:spMk id="11" creationId="{8F020E1C-FAAE-FA0B-E917-1014E815BEC4}"/>
          </ac:spMkLst>
        </pc:spChg>
        <pc:spChg chg="mod">
          <ac:chgData name="Anthony Carty" userId="1cb74469-59da-4b05-89e0-78ea703ca208" providerId="ADAL" clId="{DE085048-6C66-4E6D-9BA8-3A2FDC0E463B}" dt="2024-03-07T13:08:04.301" v="75" actId="313"/>
          <ac:spMkLst>
            <pc:docMk/>
            <pc:sldMk cId="3102134132" sldId="267"/>
            <ac:spMk id="12" creationId="{89154740-25D3-7698-017A-99F13F10394E}"/>
          </ac:spMkLst>
        </pc:spChg>
      </pc:sldChg>
      <pc:sldChg chg="modSp add mod ord">
        <pc:chgData name="Anthony Carty" userId="1cb74469-59da-4b05-89e0-78ea703ca208" providerId="ADAL" clId="{DE085048-6C66-4E6D-9BA8-3A2FDC0E463B}" dt="2024-03-07T13:07:58.591" v="74" actId="1076"/>
        <pc:sldMkLst>
          <pc:docMk/>
          <pc:sldMk cId="1252782264" sldId="268"/>
        </pc:sldMkLst>
        <pc:spChg chg="mod">
          <ac:chgData name="Anthony Carty" userId="1cb74469-59da-4b05-89e0-78ea703ca208" providerId="ADAL" clId="{DE085048-6C66-4E6D-9BA8-3A2FDC0E463B}" dt="2024-03-07T13:07:58.591" v="74" actId="1076"/>
          <ac:spMkLst>
            <pc:docMk/>
            <pc:sldMk cId="1252782264" sldId="268"/>
            <ac:spMk id="2" creationId="{6B8FC733-7EA7-DC02-52A7-38B32922D51F}"/>
          </ac:spMkLst>
        </pc:spChg>
        <pc:spChg chg="mod">
          <ac:chgData name="Anthony Carty" userId="1cb74469-59da-4b05-89e0-78ea703ca208" providerId="ADAL" clId="{DE085048-6C66-4E6D-9BA8-3A2FDC0E463B}" dt="2024-03-07T13:07:45.098" v="72" actId="1076"/>
          <ac:spMkLst>
            <pc:docMk/>
            <pc:sldMk cId="1252782264" sldId="268"/>
            <ac:spMk id="8" creationId="{AE92C9DE-A617-0C6A-C31F-912C3A1E46BA}"/>
          </ac:spMkLst>
        </pc:spChg>
      </pc:sldChg>
    </pc:docChg>
  </pc:docChgLst>
  <pc:docChgLst>
    <pc:chgData name="Anthony Carty" userId="1cb74469-59da-4b05-89e0-78ea703ca208" providerId="ADAL" clId="{16FD2CA6-20E8-40E0-B646-42B1E22C51FF}"/>
    <pc:docChg chg="custSel modSld">
      <pc:chgData name="Anthony Carty" userId="1cb74469-59da-4b05-89e0-78ea703ca208" providerId="ADAL" clId="{16FD2CA6-20E8-40E0-B646-42B1E22C51FF}" dt="2024-03-07T15:32:10.507" v="7" actId="1076"/>
      <pc:docMkLst>
        <pc:docMk/>
      </pc:docMkLst>
      <pc:sldChg chg="modSp mod">
        <pc:chgData name="Anthony Carty" userId="1cb74469-59da-4b05-89e0-78ea703ca208" providerId="ADAL" clId="{16FD2CA6-20E8-40E0-B646-42B1E22C51FF}" dt="2024-03-07T15:31:06.971" v="0" actId="33524"/>
        <pc:sldMkLst>
          <pc:docMk/>
          <pc:sldMk cId="0" sldId="260"/>
        </pc:sldMkLst>
        <pc:spChg chg="mod">
          <ac:chgData name="Anthony Carty" userId="1cb74469-59da-4b05-89e0-78ea703ca208" providerId="ADAL" clId="{16FD2CA6-20E8-40E0-B646-42B1E22C51FF}" dt="2024-03-07T15:31:06.971" v="0" actId="33524"/>
          <ac:spMkLst>
            <pc:docMk/>
            <pc:sldMk cId="0" sldId="260"/>
            <ac:spMk id="9" creationId="{00000000-0000-0000-0000-000000000000}"/>
          </ac:spMkLst>
        </pc:spChg>
      </pc:sldChg>
      <pc:sldChg chg="modSp mod">
        <pc:chgData name="Anthony Carty" userId="1cb74469-59da-4b05-89e0-78ea703ca208" providerId="ADAL" clId="{16FD2CA6-20E8-40E0-B646-42B1E22C51FF}" dt="2024-03-07T15:31:42.002" v="3" actId="313"/>
        <pc:sldMkLst>
          <pc:docMk/>
          <pc:sldMk cId="0" sldId="262"/>
        </pc:sldMkLst>
        <pc:spChg chg="mod">
          <ac:chgData name="Anthony Carty" userId="1cb74469-59da-4b05-89e0-78ea703ca208" providerId="ADAL" clId="{16FD2CA6-20E8-40E0-B646-42B1E22C51FF}" dt="2024-03-07T15:31:37.375" v="2" actId="1076"/>
          <ac:spMkLst>
            <pc:docMk/>
            <pc:sldMk cId="0" sldId="262"/>
            <ac:spMk id="2" creationId="{00000000-0000-0000-0000-000000000000}"/>
          </ac:spMkLst>
        </pc:spChg>
        <pc:spChg chg="mod">
          <ac:chgData name="Anthony Carty" userId="1cb74469-59da-4b05-89e0-78ea703ca208" providerId="ADAL" clId="{16FD2CA6-20E8-40E0-B646-42B1E22C51FF}" dt="2024-03-07T15:31:42.002" v="3" actId="313"/>
          <ac:spMkLst>
            <pc:docMk/>
            <pc:sldMk cId="0" sldId="262"/>
            <ac:spMk id="7" creationId="{00000000-0000-0000-0000-000000000000}"/>
          </ac:spMkLst>
        </pc:spChg>
      </pc:sldChg>
      <pc:sldChg chg="modSp mod">
        <pc:chgData name="Anthony Carty" userId="1cb74469-59da-4b05-89e0-78ea703ca208" providerId="ADAL" clId="{16FD2CA6-20E8-40E0-B646-42B1E22C51FF}" dt="2024-03-07T15:32:10.507" v="7" actId="1076"/>
        <pc:sldMkLst>
          <pc:docMk/>
          <pc:sldMk cId="0" sldId="264"/>
        </pc:sldMkLst>
        <pc:spChg chg="mod">
          <ac:chgData name="Anthony Carty" userId="1cb74469-59da-4b05-89e0-78ea703ca208" providerId="ADAL" clId="{16FD2CA6-20E8-40E0-B646-42B1E22C51FF}" dt="2024-03-07T15:32:10.507" v="7" actId="1076"/>
          <ac:spMkLst>
            <pc:docMk/>
            <pc:sldMk cId="0" sldId="264"/>
            <ac:spMk id="11"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svg"/><Relationship Id="rId7"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7.svg"/><Relationship Id="rId4" Type="http://schemas.openxmlformats.org/officeDocument/2006/relationships/image" Target="../media/image6.png"/><Relationship Id="rId9" Type="http://schemas.openxmlformats.org/officeDocument/2006/relationships/image" Target="../media/image15.sv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svg"/><Relationship Id="rId7"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sv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2.svg"/><Relationship Id="rId7"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5.sv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7.sv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3544664"/>
            <a:ext cx="9259269" cy="2569934"/>
          </a:xfrm>
          <a:prstGeom prst="rect">
            <a:avLst/>
          </a:prstGeom>
        </p:spPr>
        <p:txBody>
          <a:bodyPr lIns="0" tIns="0" rIns="0" bIns="0" rtlCol="0" anchor="t">
            <a:spAutoFit/>
          </a:bodyPr>
          <a:lstStyle/>
          <a:p>
            <a:r>
              <a:rPr lang="en-GB" sz="4000" spc="-102" dirty="0">
                <a:solidFill>
                  <a:srgbClr val="FB8709"/>
                </a:solidFill>
                <a:latin typeface="HK Grotesk Bold"/>
              </a:rPr>
              <a:t>Module 3: Designing Flipped Classroom Lessons through collaborative methods</a:t>
            </a:r>
          </a:p>
          <a:p>
            <a:r>
              <a:rPr lang="en-GB" sz="3600" spc="-87" dirty="0">
                <a:solidFill>
                  <a:srgbClr val="053249"/>
                </a:solidFill>
                <a:latin typeface="HK Grotesk Bold"/>
              </a:rPr>
              <a:t>Unit 4: Good practices and how-to guide</a:t>
            </a:r>
            <a:r>
              <a:rPr lang="en-GB" sz="8700" spc="-87" dirty="0">
                <a:solidFill>
                  <a:srgbClr val="053249"/>
                </a:solidFill>
                <a:latin typeface="HK Grotesk Bold"/>
              </a:rPr>
              <a:t> </a:t>
            </a:r>
            <a:endParaRPr lang="en-US" sz="8700" spc="-87" dirty="0">
              <a:solidFill>
                <a:srgbClr val="053249"/>
              </a:solidFill>
              <a:latin typeface="HK Grotesk Bold"/>
            </a:endParaRP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IE"/>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IE"/>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IE"/>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IE"/>
          </a:p>
        </p:txBody>
      </p:sp>
      <p:sp>
        <p:nvSpPr>
          <p:cNvPr id="9" name="TextBox 9"/>
          <p:cNvSpPr txBox="1"/>
          <p:nvPr/>
        </p:nvSpPr>
        <p:spPr>
          <a:xfrm>
            <a:off x="1028700" y="1501381"/>
            <a:ext cx="11295250" cy="1071880"/>
          </a:xfrm>
          <a:prstGeom prst="rect">
            <a:avLst/>
          </a:prstGeom>
        </p:spPr>
        <p:txBody>
          <a:bodyPr lIns="0" tIns="0" rIns="0" bIns="0" rtlCol="0" anchor="t">
            <a:spAutoFit/>
          </a:bodyPr>
          <a:lstStyle/>
          <a:p>
            <a:pPr>
              <a:lnSpc>
                <a:spcPts val="4234"/>
              </a:lnSpc>
            </a:pPr>
            <a:r>
              <a:rPr lang="en-US" sz="3499">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IE"/>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a:solidFill>
                <a:srgbClr val="121212"/>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30877" y="-38241"/>
            <a:ext cx="2766824" cy="5218616"/>
          </a:xfrm>
          <a:prstGeom prst="rect">
            <a:avLst/>
          </a:prstGeom>
          <a:solidFill>
            <a:srgbClr val="FB8709"/>
          </a:solidFill>
        </p:spPr>
        <p:txBody>
          <a:bodyPr/>
          <a:lstStyle/>
          <a:p>
            <a:endParaRPr lang="en-IE"/>
          </a:p>
        </p:txBody>
      </p:sp>
      <p:sp>
        <p:nvSpPr>
          <p:cNvPr id="3" name="Freeform 3"/>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4" name="AutoShape 4"/>
          <p:cNvSpPr/>
          <p:nvPr/>
        </p:nvSpPr>
        <p:spPr>
          <a:xfrm>
            <a:off x="-130877" y="5143500"/>
            <a:ext cx="2766824" cy="3665330"/>
          </a:xfrm>
          <a:prstGeom prst="rect">
            <a:avLst/>
          </a:prstGeom>
          <a:solidFill>
            <a:srgbClr val="053249"/>
          </a:solidFill>
        </p:spPr>
        <p:txBody>
          <a:bodyPr/>
          <a:lstStyle/>
          <a:p>
            <a:endParaRPr lang="en-IE"/>
          </a:p>
        </p:txBody>
      </p:sp>
      <p:sp>
        <p:nvSpPr>
          <p:cNvPr id="5" name="Freeform 5"/>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6" name="Freeform 6"/>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7" name="Freeform 7"/>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8" name="AutoShape 8"/>
          <p:cNvSpPr/>
          <p:nvPr/>
        </p:nvSpPr>
        <p:spPr>
          <a:xfrm rot="5400000">
            <a:off x="9139238" y="173356"/>
            <a:ext cx="9525" cy="17270948"/>
          </a:xfrm>
          <a:prstGeom prst="rect">
            <a:avLst/>
          </a:prstGeom>
          <a:solidFill>
            <a:srgbClr val="FB8709"/>
          </a:solidFill>
        </p:spPr>
        <p:txBody>
          <a:bodyPr/>
          <a:lstStyle/>
          <a:p>
            <a:endParaRPr lang="en-IE"/>
          </a:p>
        </p:txBody>
      </p:sp>
      <p:sp>
        <p:nvSpPr>
          <p:cNvPr id="9" name="Freeform 9"/>
          <p:cNvSpPr/>
          <p:nvPr/>
        </p:nvSpPr>
        <p:spPr>
          <a:xfrm>
            <a:off x="14903577" y="4232068"/>
            <a:ext cx="2355723" cy="4114800"/>
          </a:xfrm>
          <a:custGeom>
            <a:avLst/>
            <a:gdLst/>
            <a:ahLst/>
            <a:cxnLst/>
            <a:rect l="l" t="t" r="r" b="b"/>
            <a:pathLst>
              <a:path w="2355723" h="4114800">
                <a:moveTo>
                  <a:pt x="0" y="0"/>
                </a:moveTo>
                <a:lnTo>
                  <a:pt x="2355723" y="0"/>
                </a:lnTo>
                <a:lnTo>
                  <a:pt x="235572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IE"/>
          </a:p>
        </p:txBody>
      </p:sp>
      <p:sp>
        <p:nvSpPr>
          <p:cNvPr id="10" name="TextBox 10"/>
          <p:cNvSpPr txBox="1"/>
          <p:nvPr/>
        </p:nvSpPr>
        <p:spPr>
          <a:xfrm>
            <a:off x="3058697" y="773904"/>
            <a:ext cx="13265244" cy="991208"/>
          </a:xfrm>
          <a:prstGeom prst="rect">
            <a:avLst/>
          </a:prstGeom>
        </p:spPr>
        <p:txBody>
          <a:bodyPr lIns="0" tIns="0" rIns="0" bIns="0" rtlCol="0" anchor="t">
            <a:spAutoFit/>
          </a:bodyPr>
          <a:lstStyle/>
          <a:p>
            <a:pPr>
              <a:lnSpc>
                <a:spcPts val="7699"/>
              </a:lnSpc>
            </a:pPr>
            <a:r>
              <a:rPr lang="en-US" sz="6999" spc="-69">
                <a:solidFill>
                  <a:srgbClr val="033C5B"/>
                </a:solidFill>
                <a:latin typeface="HK Grotesk Bold"/>
              </a:rPr>
              <a:t>Reflection Activity</a:t>
            </a:r>
          </a:p>
        </p:txBody>
      </p:sp>
      <p:sp>
        <p:nvSpPr>
          <p:cNvPr id="11" name="TextBox 11"/>
          <p:cNvSpPr txBox="1"/>
          <p:nvPr/>
        </p:nvSpPr>
        <p:spPr>
          <a:xfrm>
            <a:off x="3325980" y="2571067"/>
            <a:ext cx="10814991" cy="5509200"/>
          </a:xfrm>
          <a:prstGeom prst="rect">
            <a:avLst/>
          </a:prstGeom>
        </p:spPr>
        <p:txBody>
          <a:bodyPr wrap="square" lIns="0" tIns="0" rIns="0" bIns="0" rtlCol="0" anchor="t">
            <a:spAutoFit/>
          </a:bodyPr>
          <a:lstStyle/>
          <a:p>
            <a:pPr marL="285750" indent="-285750" algn="just">
              <a:spcBef>
                <a:spcPts val="600"/>
              </a:spcBef>
              <a:spcAft>
                <a:spcPts val="600"/>
              </a:spcAft>
              <a:buFont typeface="Arial" panose="020B0604020202020204" pitchFamily="34" charset="0"/>
              <a:buChar char="•"/>
            </a:pPr>
            <a:r>
              <a:rPr lang="en-GB" sz="1600" b="1" dirty="0">
                <a:solidFill>
                  <a:srgbClr val="121212"/>
                </a:solidFill>
                <a:latin typeface="HK Grotesk Light"/>
              </a:rPr>
              <a:t>Reflect on Engagement Techniques</a:t>
            </a:r>
            <a:r>
              <a:rPr lang="en-GB" sz="1600" dirty="0">
                <a:solidFill>
                  <a:srgbClr val="121212"/>
                </a:solidFill>
                <a:latin typeface="HK Grotesk Light"/>
              </a:rPr>
              <a:t>: Consider the gamification and interactive learning scenarios you've implemented. How have these strategies affected student motivation and participation? Note specific instances where you observed a change.</a:t>
            </a:r>
          </a:p>
          <a:p>
            <a:pPr marL="285750" indent="-285750" algn="just">
              <a:spcBef>
                <a:spcPts val="600"/>
              </a:spcBef>
              <a:spcAft>
                <a:spcPts val="600"/>
              </a:spcAft>
              <a:buFont typeface="Arial" panose="020B0604020202020204" pitchFamily="34" charset="0"/>
              <a:buChar char="•"/>
            </a:pPr>
            <a:r>
              <a:rPr lang="en-GB" sz="1600" b="1" dirty="0">
                <a:solidFill>
                  <a:srgbClr val="121212"/>
                </a:solidFill>
                <a:latin typeface="HK Grotesk Light"/>
              </a:rPr>
              <a:t>Analyse Learning Analytics</a:t>
            </a:r>
            <a:r>
              <a:rPr lang="en-GB" sz="1600" dirty="0">
                <a:solidFill>
                  <a:srgbClr val="121212"/>
                </a:solidFill>
                <a:latin typeface="HK Grotesk Light"/>
              </a:rPr>
              <a:t>: Review the data you've collected on student performance and engagement. How have you used this information to personalize learning experiences? Reflect on the effectiveness of these adjustments.</a:t>
            </a:r>
          </a:p>
          <a:p>
            <a:pPr marL="285750" indent="-285750" algn="just">
              <a:spcBef>
                <a:spcPts val="600"/>
              </a:spcBef>
              <a:spcAft>
                <a:spcPts val="600"/>
              </a:spcAft>
              <a:buFont typeface="Arial" panose="020B0604020202020204" pitchFamily="34" charset="0"/>
              <a:buChar char="•"/>
            </a:pPr>
            <a:r>
              <a:rPr lang="en-GB" sz="1600" b="1" dirty="0">
                <a:solidFill>
                  <a:srgbClr val="121212"/>
                </a:solidFill>
                <a:latin typeface="HK Grotesk Light"/>
              </a:rPr>
              <a:t>Evaluate Interdisciplinary Projects</a:t>
            </a:r>
            <a:r>
              <a:rPr lang="en-GB" sz="1600" dirty="0">
                <a:solidFill>
                  <a:srgbClr val="121212"/>
                </a:solidFill>
                <a:latin typeface="HK Grotesk Light"/>
              </a:rPr>
              <a:t>: Think about the collaborative projects you've facilitated. How well did students apply knowledge across different subjects? Reflect on the collaboration dynamics and the learning outcomes achieved.</a:t>
            </a:r>
          </a:p>
          <a:p>
            <a:pPr marL="285750" indent="-285750" algn="just">
              <a:spcBef>
                <a:spcPts val="600"/>
              </a:spcBef>
              <a:spcAft>
                <a:spcPts val="600"/>
              </a:spcAft>
              <a:buFont typeface="Arial" panose="020B0604020202020204" pitchFamily="34" charset="0"/>
              <a:buChar char="•"/>
            </a:pPr>
            <a:r>
              <a:rPr lang="en-GB" sz="1600" b="1" dirty="0">
                <a:solidFill>
                  <a:srgbClr val="121212"/>
                </a:solidFill>
                <a:latin typeface="HK Grotesk Light"/>
              </a:rPr>
              <a:t>Guest Contributor Integration</a:t>
            </a:r>
            <a:r>
              <a:rPr lang="en-GB" sz="1600" dirty="0">
                <a:solidFill>
                  <a:srgbClr val="121212"/>
                </a:solidFill>
                <a:latin typeface="HK Grotesk Light"/>
              </a:rPr>
              <a:t>: Reflect on the incorporation of industry experts in your content. How did their insights contribute to the curriculum? Consider student feedback and the relevance of these contributions to learning objectives.</a:t>
            </a:r>
          </a:p>
          <a:p>
            <a:pPr marL="285750" indent="-285750" algn="just">
              <a:spcBef>
                <a:spcPts val="600"/>
              </a:spcBef>
              <a:spcAft>
                <a:spcPts val="600"/>
              </a:spcAft>
              <a:buFont typeface="Arial" panose="020B0604020202020204" pitchFamily="34" charset="0"/>
              <a:buChar char="•"/>
            </a:pPr>
            <a:r>
              <a:rPr lang="en-GB" sz="1600" b="1" dirty="0">
                <a:solidFill>
                  <a:srgbClr val="121212"/>
                </a:solidFill>
                <a:latin typeface="HK Grotesk Light"/>
              </a:rPr>
              <a:t>Sustainable Practices</a:t>
            </a:r>
            <a:r>
              <a:rPr lang="en-GB" sz="1600" dirty="0">
                <a:solidFill>
                  <a:srgbClr val="121212"/>
                </a:solidFill>
                <a:latin typeface="HK Grotesk Light"/>
              </a:rPr>
              <a:t>: Evaluate your use of eco-friendly technologies and materials. How have these choices impacted the learning environment and student awareness of sustainability?</a:t>
            </a:r>
          </a:p>
          <a:p>
            <a:pPr marL="285750" indent="-285750" algn="just">
              <a:spcBef>
                <a:spcPts val="600"/>
              </a:spcBef>
              <a:spcAft>
                <a:spcPts val="600"/>
              </a:spcAft>
              <a:buFont typeface="Arial" panose="020B0604020202020204" pitchFamily="34" charset="0"/>
              <a:buChar char="•"/>
            </a:pPr>
            <a:r>
              <a:rPr lang="en-GB" sz="1600" b="1" dirty="0">
                <a:solidFill>
                  <a:srgbClr val="121212"/>
                </a:solidFill>
                <a:latin typeface="HK Grotesk Light"/>
              </a:rPr>
              <a:t>Community Engagement Efforts</a:t>
            </a:r>
            <a:r>
              <a:rPr lang="en-GB" sz="1600" dirty="0">
                <a:solidFill>
                  <a:srgbClr val="121212"/>
                </a:solidFill>
                <a:latin typeface="HK Grotesk Light"/>
              </a:rPr>
              <a:t>: Reflect on the community service projects linked to your classroom activities. Assess the impact on both students and the community. What lessons did students learn about civic responsibility?</a:t>
            </a:r>
          </a:p>
          <a:p>
            <a:pPr marL="285750" indent="-285750" algn="just">
              <a:spcBef>
                <a:spcPts val="600"/>
              </a:spcBef>
              <a:spcAft>
                <a:spcPts val="600"/>
              </a:spcAft>
              <a:buFont typeface="Arial" panose="020B0604020202020204" pitchFamily="34" charset="0"/>
              <a:buChar char="•"/>
            </a:pPr>
            <a:r>
              <a:rPr lang="en-GB" sz="1600" b="1" dirty="0">
                <a:solidFill>
                  <a:srgbClr val="121212"/>
                </a:solidFill>
                <a:latin typeface="HK Grotesk Light"/>
              </a:rPr>
              <a:t>Review of Flipped Classroom Practices</a:t>
            </a:r>
            <a:r>
              <a:rPr lang="en-GB" sz="1600" dirty="0">
                <a:solidFill>
                  <a:srgbClr val="121212"/>
                </a:solidFill>
                <a:latin typeface="HK Grotesk Light"/>
              </a:rPr>
              <a:t>: Reflect on the feedback and data you've used to evolve your flipped classroom approach. What changes have you made, and how have they affected student learning?</a:t>
            </a:r>
          </a:p>
          <a:p>
            <a:pPr marL="285750" indent="-285750" algn="just">
              <a:spcBef>
                <a:spcPts val="600"/>
              </a:spcBef>
              <a:spcAft>
                <a:spcPts val="600"/>
              </a:spcAft>
              <a:buFont typeface="Arial" panose="020B0604020202020204" pitchFamily="34" charset="0"/>
              <a:buChar char="•"/>
            </a:pPr>
            <a:r>
              <a:rPr lang="en-GB" sz="1600" b="1" dirty="0">
                <a:solidFill>
                  <a:srgbClr val="121212"/>
                </a:solidFill>
                <a:latin typeface="HK Grotesk Light"/>
              </a:rPr>
              <a:t>Future Directions Preparedness</a:t>
            </a:r>
            <a:r>
              <a:rPr lang="en-GB" sz="1600" dirty="0">
                <a:solidFill>
                  <a:srgbClr val="121212"/>
                </a:solidFill>
                <a:latin typeface="HK Grotesk Light"/>
              </a:rPr>
              <a:t>: Consider emerging trends in education technology and methodologies. How prepared do you feel to integrate these innovations into your teaching? Reflect on areas where you might need further development or resources.</a:t>
            </a:r>
            <a:endParaRPr lang="en-US" sz="1600" dirty="0">
              <a:solidFill>
                <a:srgbClr val="121212"/>
              </a:solidFill>
              <a:latin typeface="HK Grotesk Light"/>
            </a:endParaRPr>
          </a:p>
        </p:txBody>
      </p:sp>
      <p:sp>
        <p:nvSpPr>
          <p:cNvPr id="12" name="TextBox 12"/>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IE"/>
          </a:p>
        </p:txBody>
      </p:sp>
      <p:sp>
        <p:nvSpPr>
          <p:cNvPr id="3" name="AutoShape 3"/>
          <p:cNvSpPr/>
          <p:nvPr/>
        </p:nvSpPr>
        <p:spPr>
          <a:xfrm>
            <a:off x="-213919" y="-2717471"/>
            <a:ext cx="623379" cy="14348459"/>
          </a:xfrm>
          <a:prstGeom prst="rect">
            <a:avLst/>
          </a:prstGeom>
          <a:solidFill>
            <a:srgbClr val="FB8709"/>
          </a:solidFill>
        </p:spPr>
        <p:txBody>
          <a:bodyPr/>
          <a:lstStyle/>
          <a:p>
            <a:endParaRPr lang="en-I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I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TextBox 11"/>
          <p:cNvSpPr txBox="1"/>
          <p:nvPr/>
        </p:nvSpPr>
        <p:spPr>
          <a:xfrm>
            <a:off x="4856353" y="1569391"/>
            <a:ext cx="12181388" cy="1025217"/>
          </a:xfrm>
          <a:prstGeom prst="rect">
            <a:avLst/>
          </a:prstGeom>
        </p:spPr>
        <p:txBody>
          <a:bodyPr lIns="0" tIns="0" rIns="0" bIns="0" rtlCol="0" anchor="t">
            <a:spAutoFit/>
          </a:bodyPr>
          <a:lstStyle/>
          <a:p>
            <a:pPr>
              <a:lnSpc>
                <a:spcPts val="9679"/>
              </a:lnSpc>
            </a:pPr>
            <a:r>
              <a:rPr lang="en-GB" sz="2400" spc="-87" dirty="0">
                <a:solidFill>
                  <a:srgbClr val="033C5B"/>
                </a:solidFill>
                <a:latin typeface="HK Grotesk Bold"/>
              </a:rPr>
              <a:t>Advanced Engagement Techniques in Flipped Classrooms</a:t>
            </a:r>
            <a:endParaRPr lang="en-US" sz="2400" spc="-87" dirty="0">
              <a:solidFill>
                <a:srgbClr val="033C5B"/>
              </a:solidFill>
              <a:latin typeface="HK Grotesk Bold"/>
            </a:endParaRPr>
          </a:p>
        </p:txBody>
      </p:sp>
      <p:sp>
        <p:nvSpPr>
          <p:cNvPr id="12" name="TextBox 12"/>
          <p:cNvSpPr txBox="1"/>
          <p:nvPr/>
        </p:nvSpPr>
        <p:spPr>
          <a:xfrm>
            <a:off x="2634657" y="3155660"/>
            <a:ext cx="12181388" cy="5524526"/>
          </a:xfrm>
          <a:prstGeom prst="rect">
            <a:avLst/>
          </a:prstGeom>
        </p:spPr>
        <p:txBody>
          <a:bodyPr lIns="0" tIns="0" rIns="0" bIns="0" rtlCol="0" anchor="t">
            <a:spAutoFit/>
          </a:bodyPr>
          <a:lstStyle/>
          <a:p>
            <a:pPr algn="just">
              <a:lnSpc>
                <a:spcPts val="3640"/>
              </a:lnSpc>
              <a:spcBef>
                <a:spcPct val="0"/>
              </a:spcBef>
            </a:pPr>
            <a:r>
              <a:rPr lang="en-GB" sz="2400" dirty="0">
                <a:solidFill>
                  <a:srgbClr val="121212"/>
                </a:solidFill>
                <a:latin typeface="HK Grotesk Light"/>
              </a:rPr>
              <a:t>In the realm of flipped classrooms, pioneering engagement strategies are paramount for enhancing student participation and motivation. A focal point of these strategies is the incorporation of gamification elements, which transform learning into a more game-like experience. This includes the use of points, badges, leaderboards, and challenges to foster a competitive yet collaborative atmosphere. Interactive learning scenarios further complement gamification by simulating real-world problems and scenarios in a controlled, virtual environment. These scenarios encourage students to apply theoretical knowledge in practical situations, enhancing understanding and retention. By integrating these cutting-edge strategies, educators can create a more dynamic and immersive learning experience that motivates students to engage deeply with the course material, both within and outside the classroom.</a:t>
            </a:r>
          </a:p>
          <a:p>
            <a:pPr>
              <a:lnSpc>
                <a:spcPts val="3640"/>
              </a:lnSpc>
              <a:spcBef>
                <a:spcPct val="0"/>
              </a:spcBef>
            </a:pPr>
            <a:endParaRPr lang="en-GB"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I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0" y="0"/>
            <a:ext cx="9144000" cy="8804068"/>
          </a:xfrm>
          <a:prstGeom prst="rect">
            <a:avLst/>
          </a:prstGeom>
          <a:solidFill>
            <a:srgbClr val="FB8709"/>
          </a:solidFill>
        </p:spPr>
        <p:txBody>
          <a:bodyPr/>
          <a:lstStyle/>
          <a:p>
            <a:endParaRPr lang="en-IE"/>
          </a:p>
        </p:txBody>
      </p:sp>
      <p:grpSp>
        <p:nvGrpSpPr>
          <p:cNvPr id="3" name="Group 3"/>
          <p:cNvGrpSpPr/>
          <p:nvPr/>
        </p:nvGrpSpPr>
        <p:grpSpPr>
          <a:xfrm>
            <a:off x="0" y="1157630"/>
            <a:ext cx="9144000" cy="7646437"/>
            <a:chOff x="0" y="0"/>
            <a:chExt cx="6350000" cy="5310026"/>
          </a:xfrm>
        </p:grpSpPr>
        <p:sp>
          <p:nvSpPr>
            <p:cNvPr id="4" name="Freeform 4"/>
            <p:cNvSpPr/>
            <p:nvPr/>
          </p:nvSpPr>
          <p:spPr>
            <a:xfrm>
              <a:off x="0" y="0"/>
              <a:ext cx="6350000" cy="5310026"/>
            </a:xfrm>
            <a:custGeom>
              <a:avLst/>
              <a:gdLst/>
              <a:ahLst/>
              <a:cxnLst/>
              <a:rect l="l" t="t" r="r" b="b"/>
              <a:pathLst>
                <a:path w="6350000" h="5310026">
                  <a:moveTo>
                    <a:pt x="6350000" y="5310026"/>
                  </a:moveTo>
                  <a:lnTo>
                    <a:pt x="0" y="5310026"/>
                  </a:lnTo>
                  <a:lnTo>
                    <a:pt x="0" y="0"/>
                  </a:lnTo>
                  <a:lnTo>
                    <a:pt x="6350000" y="5310026"/>
                  </a:lnTo>
                  <a:close/>
                </a:path>
              </a:pathLst>
            </a:custGeom>
            <a:solidFill>
              <a:srgbClr val="053249"/>
            </a:solidFill>
          </p:spPr>
          <p:txBody>
            <a:bodyPr/>
            <a:lstStyle/>
            <a:p>
              <a:endParaRPr lang="en-IE"/>
            </a:p>
          </p:txBody>
        </p:sp>
      </p:grpSp>
      <p:sp>
        <p:nvSpPr>
          <p:cNvPr id="5" name="Freeform 5"/>
          <p:cNvSpPr/>
          <p:nvPr/>
        </p:nvSpPr>
        <p:spPr>
          <a:xfrm flipH="1">
            <a:off x="-117412" y="6453106"/>
            <a:ext cx="3833894" cy="3833894"/>
          </a:xfrm>
          <a:custGeom>
            <a:avLst/>
            <a:gdLst/>
            <a:ahLst/>
            <a:cxnLst/>
            <a:rect l="l" t="t" r="r" b="b"/>
            <a:pathLst>
              <a:path w="3833894" h="3833894">
                <a:moveTo>
                  <a:pt x="3833894" y="0"/>
                </a:moveTo>
                <a:lnTo>
                  <a:pt x="0" y="0"/>
                </a:lnTo>
                <a:lnTo>
                  <a:pt x="0" y="3833894"/>
                </a:lnTo>
                <a:lnTo>
                  <a:pt x="3833894" y="3833894"/>
                </a:lnTo>
                <a:lnTo>
                  <a:pt x="383389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6" name="Freeform 6"/>
          <p:cNvSpPr/>
          <p:nvPr/>
        </p:nvSpPr>
        <p:spPr>
          <a:xfrm rot="-10800000" flipH="1">
            <a:off x="5310106" y="0"/>
            <a:ext cx="3833894" cy="3833894"/>
          </a:xfrm>
          <a:custGeom>
            <a:avLst/>
            <a:gdLst/>
            <a:ahLst/>
            <a:cxnLst/>
            <a:rect l="l" t="t" r="r" b="b"/>
            <a:pathLst>
              <a:path w="3833894" h="3833894">
                <a:moveTo>
                  <a:pt x="3833894" y="0"/>
                </a:moveTo>
                <a:lnTo>
                  <a:pt x="0" y="0"/>
                </a:lnTo>
                <a:lnTo>
                  <a:pt x="0" y="3833894"/>
                </a:lnTo>
                <a:lnTo>
                  <a:pt x="3833894" y="3833894"/>
                </a:lnTo>
                <a:lnTo>
                  <a:pt x="3833894"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Freeform 7"/>
          <p:cNvSpPr/>
          <p:nvPr/>
        </p:nvSpPr>
        <p:spPr>
          <a:xfrm>
            <a:off x="2055984" y="2208406"/>
            <a:ext cx="5032033" cy="5870189"/>
          </a:xfrm>
          <a:custGeom>
            <a:avLst/>
            <a:gdLst/>
            <a:ahLst/>
            <a:cxnLst/>
            <a:rect l="l" t="t" r="r" b="b"/>
            <a:pathLst>
              <a:path w="5032033" h="5870189">
                <a:moveTo>
                  <a:pt x="0" y="0"/>
                </a:moveTo>
                <a:lnTo>
                  <a:pt x="5032032" y="0"/>
                </a:lnTo>
                <a:lnTo>
                  <a:pt x="5032032" y="5870188"/>
                </a:lnTo>
                <a:lnTo>
                  <a:pt x="0" y="5870188"/>
                </a:lnTo>
                <a:lnTo>
                  <a:pt x="0" y="0"/>
                </a:lnTo>
                <a:close/>
              </a:path>
            </a:pathLst>
          </a:custGeom>
          <a:blipFill>
            <a:blip r:embed="rId6"/>
            <a:stretch>
              <a:fillRect l="-37547" r="-37547"/>
            </a:stretch>
          </a:blipFill>
        </p:spPr>
        <p:txBody>
          <a:bodyPr/>
          <a:lstStyle/>
          <a:p>
            <a:endParaRPr lang="en-IE"/>
          </a:p>
        </p:txBody>
      </p:sp>
      <p:sp>
        <p:nvSpPr>
          <p:cNvPr id="8" name="TextBox 8"/>
          <p:cNvSpPr txBox="1"/>
          <p:nvPr/>
        </p:nvSpPr>
        <p:spPr>
          <a:xfrm>
            <a:off x="9607190" y="327189"/>
            <a:ext cx="6457864" cy="832857"/>
          </a:xfrm>
          <a:prstGeom prst="rect">
            <a:avLst/>
          </a:prstGeom>
        </p:spPr>
        <p:txBody>
          <a:bodyPr lIns="0" tIns="0" rIns="0" bIns="0" rtlCol="0" anchor="t">
            <a:spAutoFit/>
          </a:bodyPr>
          <a:lstStyle/>
          <a:p>
            <a:pPr>
              <a:lnSpc>
                <a:spcPts val="7700"/>
              </a:lnSpc>
            </a:pPr>
            <a:r>
              <a:rPr lang="en-GB" sz="2400" spc="-70" dirty="0">
                <a:solidFill>
                  <a:srgbClr val="033C5B"/>
                </a:solidFill>
                <a:latin typeface="HK Grotesk Bold"/>
              </a:rPr>
              <a:t>Leveraging Analytics for Personalized Learning</a:t>
            </a:r>
            <a:endParaRPr lang="en-US" sz="2400" spc="-70" dirty="0">
              <a:solidFill>
                <a:srgbClr val="033C5B"/>
              </a:solidFill>
              <a:latin typeface="HK Grotesk Bold"/>
            </a:endParaRPr>
          </a:p>
        </p:txBody>
      </p:sp>
      <p:sp>
        <p:nvSpPr>
          <p:cNvPr id="9" name="TextBox 9"/>
          <p:cNvSpPr txBox="1"/>
          <p:nvPr/>
        </p:nvSpPr>
        <p:spPr>
          <a:xfrm>
            <a:off x="9613816" y="1662564"/>
            <a:ext cx="8369384" cy="6909456"/>
          </a:xfrm>
          <a:prstGeom prst="rect">
            <a:avLst/>
          </a:prstGeom>
        </p:spPr>
        <p:txBody>
          <a:bodyPr wrap="square" lIns="0" tIns="0" rIns="0" bIns="0" rtlCol="0" anchor="t">
            <a:spAutoFit/>
          </a:bodyPr>
          <a:lstStyle/>
          <a:p>
            <a:pPr algn="just">
              <a:lnSpc>
                <a:spcPts val="3639"/>
              </a:lnSpc>
              <a:spcBef>
                <a:spcPct val="0"/>
              </a:spcBef>
            </a:pPr>
            <a:r>
              <a:rPr lang="en-GB" sz="2599" dirty="0">
                <a:solidFill>
                  <a:srgbClr val="121212"/>
                </a:solidFill>
                <a:latin typeface="HK Grotesk Light"/>
              </a:rPr>
              <a:t>The strategic utilization of learning analytics represents a transformative approach to education in flipped classrooms. By analysing data on student interactions, assessments, and feedback, educators can identify learning patterns, preferences, and challenges unique to each student. This intelligence allows for the customization of educational content and feedback, ensuring that each learner receives instruction that is most suitable to their learning style and progress. Furthermore, analytics can inform the creation of personalized learning paths, enabling students to navigate through course material at a pace and in a sequence that optimizes their learning outcomes. The goal is to foster a more engaging, effective, and individualized learning experience that adapts in real-time to the needs of each student.</a:t>
            </a:r>
            <a:endParaRPr lang="en-US" sz="2599" dirty="0">
              <a:solidFill>
                <a:srgbClr val="121212"/>
              </a:solidFill>
              <a:latin typeface="HK Grotesk Light"/>
            </a:endParaRPr>
          </a:p>
        </p:txBody>
      </p:sp>
      <p:sp>
        <p:nvSpPr>
          <p:cNvPr id="10" name="Freeform 10"/>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IE"/>
          </a:p>
        </p:txBody>
      </p:sp>
      <p:sp>
        <p:nvSpPr>
          <p:cNvPr id="11" name="Freeform 11"/>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IE"/>
          </a:p>
        </p:txBody>
      </p:sp>
      <p:sp>
        <p:nvSpPr>
          <p:cNvPr id="12" name="TextBox 12"/>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3" name="AutoShape 13"/>
          <p:cNvSpPr/>
          <p:nvPr/>
        </p:nvSpPr>
        <p:spPr>
          <a:xfrm rot="5400000">
            <a:off x="9139238" y="173356"/>
            <a:ext cx="9525" cy="17270948"/>
          </a:xfrm>
          <a:prstGeom prst="rect">
            <a:avLst/>
          </a:prstGeom>
          <a:solidFill>
            <a:srgbClr val="FB8709"/>
          </a:solidFill>
        </p:spPr>
        <p:txBody>
          <a:bodyPr/>
          <a:lstStyle/>
          <a:p>
            <a:endParaRPr lang="en-I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4953000" y="1286587"/>
            <a:ext cx="14177966" cy="1025217"/>
          </a:xfrm>
          <a:prstGeom prst="rect">
            <a:avLst/>
          </a:prstGeom>
        </p:spPr>
        <p:txBody>
          <a:bodyPr lIns="0" tIns="0" rIns="0" bIns="0" rtlCol="0" anchor="t">
            <a:spAutoFit/>
          </a:bodyPr>
          <a:lstStyle/>
          <a:p>
            <a:pPr>
              <a:lnSpc>
                <a:spcPts val="9680"/>
              </a:lnSpc>
            </a:pPr>
            <a:r>
              <a:rPr lang="en-GB" sz="2400" spc="-87" dirty="0">
                <a:solidFill>
                  <a:srgbClr val="033C5B"/>
                </a:solidFill>
                <a:latin typeface="HK Grotesk Bold"/>
              </a:rPr>
              <a:t>Interdisciplinary Projects and Collaborative Learning</a:t>
            </a:r>
            <a:endParaRPr lang="en-US" sz="2400" spc="-87" dirty="0">
              <a:solidFill>
                <a:srgbClr val="033C5B"/>
              </a:solidFill>
              <a:latin typeface="HK Grotesk Bold"/>
            </a:endParaRPr>
          </a:p>
        </p:txBody>
      </p:sp>
      <p:sp>
        <p:nvSpPr>
          <p:cNvPr id="3" name="AutoShape 3"/>
          <p:cNvSpPr/>
          <p:nvPr/>
        </p:nvSpPr>
        <p:spPr>
          <a:xfrm>
            <a:off x="17044742" y="-150232"/>
            <a:ext cx="1246758" cy="8954299"/>
          </a:xfrm>
          <a:prstGeom prst="rect">
            <a:avLst/>
          </a:prstGeom>
          <a:solidFill>
            <a:srgbClr val="FB8709"/>
          </a:solidFill>
        </p:spPr>
        <p:txBody>
          <a:bodyPr/>
          <a:lstStyle/>
          <a:p>
            <a:endParaRPr lang="en-IE"/>
          </a:p>
        </p:txBody>
      </p:sp>
      <p:sp>
        <p:nvSpPr>
          <p:cNvPr id="4" name="AutoShape 4"/>
          <p:cNvSpPr/>
          <p:nvPr/>
        </p:nvSpPr>
        <p:spPr>
          <a:xfrm rot="-5400000">
            <a:off x="8522371" y="-8522371"/>
            <a:ext cx="1246758" cy="18291501"/>
          </a:xfrm>
          <a:prstGeom prst="rect">
            <a:avLst/>
          </a:prstGeom>
          <a:solidFill>
            <a:srgbClr val="FB8709"/>
          </a:solidFill>
        </p:spPr>
        <p:txBody>
          <a:bodyPr/>
          <a:lstStyle/>
          <a:p>
            <a:endParaRPr lang="en-IE"/>
          </a:p>
        </p:txBody>
      </p:sp>
      <p:grpSp>
        <p:nvGrpSpPr>
          <p:cNvPr id="5" name="Group 5"/>
          <p:cNvGrpSpPr/>
          <p:nvPr/>
        </p:nvGrpSpPr>
        <p:grpSpPr>
          <a:xfrm rot="-10800000">
            <a:off x="13961765" y="-1849"/>
            <a:ext cx="4329736" cy="4322808"/>
            <a:chOff x="0" y="0"/>
            <a:chExt cx="6350000" cy="6339840"/>
          </a:xfrm>
        </p:grpSpPr>
        <p:sp>
          <p:nvSpPr>
            <p:cNvPr id="6" name="Freeform 6"/>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7" name="Freeform 7"/>
          <p:cNvSpPr/>
          <p:nvPr/>
        </p:nvSpPr>
        <p:spPr>
          <a:xfrm rot="-10800000" flipH="1">
            <a:off x="16406647" y="0"/>
            <a:ext cx="1884854" cy="1884854"/>
          </a:xfrm>
          <a:custGeom>
            <a:avLst/>
            <a:gdLst/>
            <a:ahLst/>
            <a:cxnLst/>
            <a:rect l="l" t="t" r="r" b="b"/>
            <a:pathLst>
              <a:path w="1884854" h="1884854">
                <a:moveTo>
                  <a:pt x="1884854" y="0"/>
                </a:moveTo>
                <a:lnTo>
                  <a:pt x="0" y="0"/>
                </a:lnTo>
                <a:lnTo>
                  <a:pt x="0" y="1884854"/>
                </a:lnTo>
                <a:lnTo>
                  <a:pt x="1884854" y="1884854"/>
                </a:lnTo>
                <a:lnTo>
                  <a:pt x="188485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8" name="TextBox 8"/>
          <p:cNvSpPr txBox="1"/>
          <p:nvPr/>
        </p:nvSpPr>
        <p:spPr>
          <a:xfrm>
            <a:off x="1981200" y="2741528"/>
            <a:ext cx="12181388" cy="5986191"/>
          </a:xfrm>
          <a:prstGeom prst="rect">
            <a:avLst/>
          </a:prstGeom>
        </p:spPr>
        <p:txBody>
          <a:bodyPr lIns="0" tIns="0" rIns="0" bIns="0" rtlCol="0" anchor="t">
            <a:spAutoFit/>
          </a:bodyPr>
          <a:lstStyle/>
          <a:p>
            <a:pPr algn="just">
              <a:lnSpc>
                <a:spcPts val="3640"/>
              </a:lnSpc>
              <a:spcBef>
                <a:spcPct val="0"/>
              </a:spcBef>
            </a:pPr>
            <a:r>
              <a:rPr lang="en-GB" sz="2600" dirty="0">
                <a:solidFill>
                  <a:srgbClr val="121212"/>
                </a:solidFill>
                <a:latin typeface="HK Grotesk Light"/>
              </a:rPr>
              <a:t>Embracing interdisciplinary projects within flipped classrooms opens avenues for holistic education, transcending traditional subject boundaries to foster real-world skills and collaboration. </a:t>
            </a:r>
          </a:p>
          <a:p>
            <a:pPr algn="just">
              <a:lnSpc>
                <a:spcPts val="3640"/>
              </a:lnSpc>
              <a:spcBef>
                <a:spcPct val="0"/>
              </a:spcBef>
            </a:pPr>
            <a:endParaRPr lang="en-GB" sz="2600" dirty="0">
              <a:solidFill>
                <a:srgbClr val="121212"/>
              </a:solidFill>
              <a:latin typeface="HK Grotesk Light"/>
            </a:endParaRPr>
          </a:p>
          <a:p>
            <a:pPr algn="just">
              <a:lnSpc>
                <a:spcPts val="3640"/>
              </a:lnSpc>
              <a:spcBef>
                <a:spcPct val="0"/>
              </a:spcBef>
            </a:pPr>
            <a:r>
              <a:rPr lang="en-GB" sz="2600" dirty="0">
                <a:solidFill>
                  <a:srgbClr val="121212"/>
                </a:solidFill>
                <a:latin typeface="HK Grotesk Light"/>
              </a:rPr>
              <a:t>By integrating concepts from diverse fields, students engage in comprehensive projects that mimic the interconnected nature of knowledge in the professional world. This approach encourages teamwork, as students from varied academic backgrounds bring unique perspectives and expertise to the table. Projects may include designing a sustainable community garden (combining biology, environmental science, and urban planning) or developing a business plan for a startup (merging economics, technology, and creative arts). These collaborative endeavours not only enhance learning outcomes but also prepare students for the complexity and collaboration required in modern careers.</a:t>
            </a:r>
            <a:endParaRPr lang="en-US" sz="2600" dirty="0">
              <a:solidFill>
                <a:srgbClr val="121212"/>
              </a:solidFill>
              <a:latin typeface="HK Grotesk Light"/>
            </a:endParaRPr>
          </a:p>
        </p:txBody>
      </p:sp>
      <p:sp>
        <p:nvSpPr>
          <p:cNvPr id="9" name="Freeform 9"/>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0" name="Freeform 10"/>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1" name="TextBox 11"/>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2" name="AutoShape 12"/>
          <p:cNvSpPr/>
          <p:nvPr/>
        </p:nvSpPr>
        <p:spPr>
          <a:xfrm rot="5400000">
            <a:off x="9139238" y="173356"/>
            <a:ext cx="9525" cy="17270948"/>
          </a:xfrm>
          <a:prstGeom prst="rect">
            <a:avLst/>
          </a:prstGeom>
          <a:solidFill>
            <a:srgbClr val="FB8709"/>
          </a:solidFill>
        </p:spPr>
        <p:txBody>
          <a:bodyPr/>
          <a:lstStyle/>
          <a:p>
            <a:endParaRPr lang="en-IE"/>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a:extLst>
            <a:ext uri="{FF2B5EF4-FFF2-40B4-BE49-F238E27FC236}">
              <a16:creationId xmlns:a16="http://schemas.microsoft.com/office/drawing/2014/main" id="{230C1E0D-8A69-918A-431B-A4EB09521E8D}"/>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3F021277-C2F8-0EDA-561D-B969B35F2CCB}"/>
              </a:ext>
            </a:extLst>
          </p:cNvPr>
          <p:cNvSpPr txBox="1"/>
          <p:nvPr/>
        </p:nvSpPr>
        <p:spPr>
          <a:xfrm>
            <a:off x="1028700" y="827483"/>
            <a:ext cx="6990285" cy="832857"/>
          </a:xfrm>
          <a:prstGeom prst="rect">
            <a:avLst/>
          </a:prstGeom>
        </p:spPr>
        <p:txBody>
          <a:bodyPr lIns="0" tIns="0" rIns="0" bIns="0" rtlCol="0" anchor="t">
            <a:spAutoFit/>
          </a:bodyPr>
          <a:lstStyle/>
          <a:p>
            <a:pPr algn="ctr">
              <a:lnSpc>
                <a:spcPts val="7699"/>
              </a:lnSpc>
            </a:pPr>
            <a:r>
              <a:rPr lang="en-GB" sz="2400" spc="-69" dirty="0">
                <a:solidFill>
                  <a:srgbClr val="033C5B"/>
                </a:solidFill>
                <a:latin typeface="HK Grotesk Bold"/>
              </a:rPr>
              <a:t>Expert Guest Contributions in Flipped Learning</a:t>
            </a:r>
          </a:p>
        </p:txBody>
      </p:sp>
      <p:sp>
        <p:nvSpPr>
          <p:cNvPr id="3" name="TextBox 3">
            <a:extLst>
              <a:ext uri="{FF2B5EF4-FFF2-40B4-BE49-F238E27FC236}">
                <a16:creationId xmlns:a16="http://schemas.microsoft.com/office/drawing/2014/main" id="{07764FB7-7C10-F502-D25C-9D4E3909534C}"/>
              </a:ext>
            </a:extLst>
          </p:cNvPr>
          <p:cNvSpPr txBox="1"/>
          <p:nvPr/>
        </p:nvSpPr>
        <p:spPr>
          <a:xfrm>
            <a:off x="220922" y="3055891"/>
            <a:ext cx="8605840" cy="5468741"/>
          </a:xfrm>
          <a:prstGeom prst="rect">
            <a:avLst/>
          </a:prstGeom>
        </p:spPr>
        <p:txBody>
          <a:bodyPr wrap="square" lIns="0" tIns="0" rIns="0" bIns="0" rtlCol="0" anchor="t">
            <a:spAutoFit/>
          </a:bodyPr>
          <a:lstStyle/>
          <a:p>
            <a:pPr marL="302259" lvl="1" algn="just">
              <a:lnSpc>
                <a:spcPts val="3919"/>
              </a:lnSpc>
            </a:pPr>
            <a:r>
              <a:rPr lang="en-GB" sz="2400" dirty="0">
                <a:solidFill>
                  <a:srgbClr val="121212"/>
                </a:solidFill>
                <a:latin typeface="HK Grotesk Light"/>
              </a:rPr>
              <a:t>Incorporating expert guest contributions into flipped classroom content significantly enriches the curriculum with practical insights and industry relevance. This can be achieved through recorded interviews, live Q&amp;A sessions, and guest-curated content that offer students exposure to real-world applications of theoretical knowledge. Experts provide diverse perspectives, update learners on current trends, and share experiences that bridge the gap between academia and industry. Facilitating these engagements encourages students to connect course material with its practical applications, fostering a deeper understanding and appreciation for the subject matter.</a:t>
            </a:r>
          </a:p>
        </p:txBody>
      </p:sp>
      <p:sp>
        <p:nvSpPr>
          <p:cNvPr id="4" name="AutoShape 4">
            <a:extLst>
              <a:ext uri="{FF2B5EF4-FFF2-40B4-BE49-F238E27FC236}">
                <a16:creationId xmlns:a16="http://schemas.microsoft.com/office/drawing/2014/main" id="{C197AB2C-1272-6D6E-1AE0-AAD19FA201B8}"/>
              </a:ext>
            </a:extLst>
          </p:cNvPr>
          <p:cNvSpPr/>
          <p:nvPr/>
        </p:nvSpPr>
        <p:spPr>
          <a:xfrm>
            <a:off x="9144000" y="3783991"/>
            <a:ext cx="9144000" cy="6503009"/>
          </a:xfrm>
          <a:prstGeom prst="rect">
            <a:avLst/>
          </a:prstGeom>
          <a:solidFill>
            <a:srgbClr val="FB8709"/>
          </a:solidFill>
        </p:spPr>
        <p:txBody>
          <a:bodyPr/>
          <a:lstStyle/>
          <a:p>
            <a:endParaRPr lang="en-IE"/>
          </a:p>
        </p:txBody>
      </p:sp>
      <p:sp>
        <p:nvSpPr>
          <p:cNvPr id="5" name="AutoShape 5">
            <a:extLst>
              <a:ext uri="{FF2B5EF4-FFF2-40B4-BE49-F238E27FC236}">
                <a16:creationId xmlns:a16="http://schemas.microsoft.com/office/drawing/2014/main" id="{C71E7797-7CD7-76AF-F64F-1B6A0DD92CCF}"/>
              </a:ext>
            </a:extLst>
          </p:cNvPr>
          <p:cNvSpPr/>
          <p:nvPr/>
        </p:nvSpPr>
        <p:spPr>
          <a:xfrm>
            <a:off x="9144000" y="0"/>
            <a:ext cx="9144000" cy="5143500"/>
          </a:xfrm>
          <a:prstGeom prst="rect">
            <a:avLst/>
          </a:prstGeom>
          <a:solidFill>
            <a:srgbClr val="053249"/>
          </a:solidFill>
        </p:spPr>
        <p:txBody>
          <a:bodyPr/>
          <a:lstStyle/>
          <a:p>
            <a:endParaRPr lang="en-IE"/>
          </a:p>
        </p:txBody>
      </p:sp>
      <p:sp>
        <p:nvSpPr>
          <p:cNvPr id="6" name="Freeform 6">
            <a:extLst>
              <a:ext uri="{FF2B5EF4-FFF2-40B4-BE49-F238E27FC236}">
                <a16:creationId xmlns:a16="http://schemas.microsoft.com/office/drawing/2014/main" id="{06FEF451-89E9-CAAD-6FBC-BB17476AC99E}"/>
              </a:ext>
            </a:extLst>
          </p:cNvPr>
          <p:cNvSpPr/>
          <p:nvPr/>
        </p:nvSpPr>
        <p:spPr>
          <a:xfrm rot="5400000">
            <a:off x="9144000" y="7702914"/>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7" name="Freeform 7">
            <a:extLst>
              <a:ext uri="{FF2B5EF4-FFF2-40B4-BE49-F238E27FC236}">
                <a16:creationId xmlns:a16="http://schemas.microsoft.com/office/drawing/2014/main" id="{943D2A9E-3354-D35E-1577-8A66C4481888}"/>
              </a:ext>
            </a:extLst>
          </p:cNvPr>
          <p:cNvSpPr/>
          <p:nvPr/>
        </p:nvSpPr>
        <p:spPr>
          <a:xfrm rot="-5400000">
            <a:off x="15703914" y="0"/>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8" name="Freeform 8">
            <a:extLst>
              <a:ext uri="{FF2B5EF4-FFF2-40B4-BE49-F238E27FC236}">
                <a16:creationId xmlns:a16="http://schemas.microsoft.com/office/drawing/2014/main" id="{4A7B82CC-A8A4-F242-697D-240FE7E415CF}"/>
              </a:ext>
            </a:extLst>
          </p:cNvPr>
          <p:cNvSpPr/>
          <p:nvPr/>
        </p:nvSpPr>
        <p:spPr>
          <a:xfrm>
            <a:off x="11243339" y="2258982"/>
            <a:ext cx="4945322" cy="5769036"/>
          </a:xfrm>
          <a:custGeom>
            <a:avLst/>
            <a:gdLst/>
            <a:ahLst/>
            <a:cxnLst/>
            <a:rect l="l" t="t" r="r" b="b"/>
            <a:pathLst>
              <a:path w="4945322" h="5769036">
                <a:moveTo>
                  <a:pt x="0" y="0"/>
                </a:moveTo>
                <a:lnTo>
                  <a:pt x="4945322" y="0"/>
                </a:lnTo>
                <a:lnTo>
                  <a:pt x="4945322" y="5769036"/>
                </a:lnTo>
                <a:lnTo>
                  <a:pt x="0" y="5769036"/>
                </a:lnTo>
                <a:lnTo>
                  <a:pt x="0" y="0"/>
                </a:lnTo>
                <a:close/>
              </a:path>
            </a:pathLst>
          </a:custGeom>
          <a:blipFill>
            <a:blip r:embed="rId6"/>
            <a:stretch>
              <a:fillRect l="-37492" r="-37492"/>
            </a:stretch>
          </a:blipFill>
        </p:spPr>
        <p:txBody>
          <a:bodyPr/>
          <a:lstStyle/>
          <a:p>
            <a:endParaRPr lang="en-IE"/>
          </a:p>
        </p:txBody>
      </p:sp>
      <p:sp>
        <p:nvSpPr>
          <p:cNvPr id="9" name="Freeform 9">
            <a:extLst>
              <a:ext uri="{FF2B5EF4-FFF2-40B4-BE49-F238E27FC236}">
                <a16:creationId xmlns:a16="http://schemas.microsoft.com/office/drawing/2014/main" id="{9FEB2771-9978-1ABC-FF4A-ED5B85A016A4}"/>
              </a:ext>
            </a:extLst>
          </p:cNvPr>
          <p:cNvSpPr/>
          <p:nvPr/>
        </p:nvSpPr>
        <p:spPr>
          <a:xfrm>
            <a:off x="385759" y="8288550"/>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IE"/>
          </a:p>
        </p:txBody>
      </p:sp>
      <p:sp>
        <p:nvSpPr>
          <p:cNvPr id="10" name="Freeform 10">
            <a:extLst>
              <a:ext uri="{FF2B5EF4-FFF2-40B4-BE49-F238E27FC236}">
                <a16:creationId xmlns:a16="http://schemas.microsoft.com/office/drawing/2014/main" id="{8E9BE874-5B7F-286D-ACAA-97D4E345938B}"/>
              </a:ext>
            </a:extLst>
          </p:cNvPr>
          <p:cNvSpPr/>
          <p:nvPr/>
        </p:nvSpPr>
        <p:spPr>
          <a:xfrm>
            <a:off x="2874251" y="91043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IE"/>
          </a:p>
        </p:txBody>
      </p:sp>
    </p:spTree>
    <p:extLst>
      <p:ext uri="{BB962C8B-B14F-4D97-AF65-F5344CB8AC3E}">
        <p14:creationId xmlns:p14="http://schemas.microsoft.com/office/powerpoint/2010/main" val="3901030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7086600" y="791922"/>
            <a:ext cx="13265244" cy="832857"/>
          </a:xfrm>
          <a:prstGeom prst="rect">
            <a:avLst/>
          </a:prstGeom>
        </p:spPr>
        <p:txBody>
          <a:bodyPr lIns="0" tIns="0" rIns="0" bIns="0" rtlCol="0" anchor="t">
            <a:spAutoFit/>
          </a:bodyPr>
          <a:lstStyle/>
          <a:p>
            <a:pPr>
              <a:lnSpc>
                <a:spcPts val="7699"/>
              </a:lnSpc>
            </a:pPr>
            <a:r>
              <a:rPr lang="en-GB" sz="2400" spc="-69" dirty="0">
                <a:solidFill>
                  <a:srgbClr val="033C5B"/>
                </a:solidFill>
                <a:latin typeface="HK Grotesk Bold"/>
              </a:rPr>
              <a:t>Sustainable Practices in Flipped Classroom Design</a:t>
            </a:r>
            <a:endParaRPr lang="en-US" sz="2400" spc="-69" dirty="0">
              <a:solidFill>
                <a:srgbClr val="033C5B"/>
              </a:solidFill>
              <a:latin typeface="HK Grotesk Bold"/>
            </a:endParaRPr>
          </a:p>
        </p:txBody>
      </p:sp>
      <p:sp>
        <p:nvSpPr>
          <p:cNvPr id="3" name="AutoShape 3"/>
          <p:cNvSpPr/>
          <p:nvPr/>
        </p:nvSpPr>
        <p:spPr>
          <a:xfrm>
            <a:off x="-130877" y="-38241"/>
            <a:ext cx="2766824" cy="5218616"/>
          </a:xfrm>
          <a:prstGeom prst="rect">
            <a:avLst/>
          </a:prstGeom>
          <a:solidFill>
            <a:srgbClr val="FB8709"/>
          </a:solidFill>
        </p:spPr>
        <p:txBody>
          <a:bodyPr/>
          <a:lstStyle/>
          <a:p>
            <a:endParaRPr lang="en-IE"/>
          </a:p>
        </p:txBody>
      </p:sp>
      <p:sp>
        <p:nvSpPr>
          <p:cNvPr id="4" name="Freeform 4"/>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p:cNvSpPr/>
          <p:nvPr/>
        </p:nvSpPr>
        <p:spPr>
          <a:xfrm>
            <a:off x="-130877" y="5143500"/>
            <a:ext cx="2766824" cy="3665330"/>
          </a:xfrm>
          <a:prstGeom prst="rect">
            <a:avLst/>
          </a:prstGeom>
          <a:solidFill>
            <a:srgbClr val="053249"/>
          </a:solidFill>
        </p:spPr>
        <p:txBody>
          <a:bodyPr/>
          <a:lstStyle/>
          <a:p>
            <a:endParaRPr lang="en-IE"/>
          </a:p>
        </p:txBody>
      </p:sp>
      <p:sp>
        <p:nvSpPr>
          <p:cNvPr id="6" name="Freeform 6"/>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TextBox 7"/>
          <p:cNvSpPr txBox="1"/>
          <p:nvPr/>
        </p:nvSpPr>
        <p:spPr>
          <a:xfrm>
            <a:off x="6019800" y="2137089"/>
            <a:ext cx="8447503" cy="5516831"/>
          </a:xfrm>
          <a:prstGeom prst="rect">
            <a:avLst/>
          </a:prstGeom>
        </p:spPr>
        <p:txBody>
          <a:bodyPr wrap="square" lIns="0" tIns="0" rIns="0" bIns="0" rtlCol="0" anchor="t">
            <a:spAutoFit/>
          </a:bodyPr>
          <a:lstStyle/>
          <a:p>
            <a:pPr algn="just">
              <a:lnSpc>
                <a:spcPts val="3639"/>
              </a:lnSpc>
              <a:spcBef>
                <a:spcPct val="0"/>
              </a:spcBef>
            </a:pPr>
            <a:r>
              <a:rPr lang="en-GB" sz="2400" dirty="0">
                <a:solidFill>
                  <a:srgbClr val="121212"/>
                </a:solidFill>
                <a:latin typeface="HK Grotesk Light"/>
              </a:rPr>
              <a:t>In flipped classroom design, adopting sustainable practices involves the mindful selection of digital tools and resources to minimize environmental impact. This entails utilizing energy-efficient technologies, promoting paperless materials, and encouraging the reuse and sharing of digital content. Educators can foster environmental awareness among students by integrating eco-friendly topics into the curriculum and highlighting the importance of sustainability in digital literacy. By modelling and advocating for responsible consumption of digital resources, flipped classrooms can contribute to broader environmental sustainability goals, preparing students to be conscientious digital citizens.</a:t>
            </a:r>
            <a:endParaRPr lang="en-US" sz="2400" dirty="0">
              <a:solidFill>
                <a:srgbClr val="121212"/>
              </a:solidFill>
              <a:latin typeface="HK Grotesk Light"/>
            </a:endParaRPr>
          </a:p>
        </p:txBody>
      </p:sp>
      <p:sp>
        <p:nvSpPr>
          <p:cNvPr id="8" name="Freeform 8"/>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p:cNvSpPr/>
          <p:nvPr/>
        </p:nvSpPr>
        <p:spPr>
          <a:xfrm rot="5400000">
            <a:off x="9139238" y="173356"/>
            <a:ext cx="9525" cy="17270948"/>
          </a:xfrm>
          <a:prstGeom prst="rect">
            <a:avLst/>
          </a:prstGeom>
          <a:solidFill>
            <a:srgbClr val="FB8709"/>
          </a:solidFill>
        </p:spPr>
        <p:txBody>
          <a:bodyPr/>
          <a:lstStyle/>
          <a:p>
            <a:endParaRPr lang="en-IE"/>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5547876" y="867107"/>
            <a:ext cx="11834641" cy="832857"/>
          </a:xfrm>
          <a:prstGeom prst="rect">
            <a:avLst/>
          </a:prstGeom>
        </p:spPr>
        <p:txBody>
          <a:bodyPr lIns="0" tIns="0" rIns="0" bIns="0" rtlCol="0" anchor="t">
            <a:spAutoFit/>
          </a:bodyPr>
          <a:lstStyle/>
          <a:p>
            <a:pPr>
              <a:lnSpc>
                <a:spcPts val="7699"/>
              </a:lnSpc>
            </a:pPr>
            <a:r>
              <a:rPr lang="en-GB" sz="2400" b="0" i="0" dirty="0">
                <a:solidFill>
                  <a:srgbClr val="0D0D0D"/>
                </a:solidFill>
                <a:effectLst/>
                <a:latin typeface="HK Grotesk Bold" panose="020B0604020202020204" charset="0"/>
              </a:rPr>
              <a:t>Community Engagement and Flipped Classrooms</a:t>
            </a:r>
            <a:endParaRPr lang="en-US" sz="2400" spc="-69" dirty="0">
              <a:solidFill>
                <a:srgbClr val="033C5B"/>
              </a:solidFill>
              <a:latin typeface="HK Grotesk Bold" panose="020B0604020202020204" charset="0"/>
            </a:endParaRPr>
          </a:p>
        </p:txBody>
      </p:sp>
      <p:sp>
        <p:nvSpPr>
          <p:cNvPr id="3" name="TextBox 3"/>
          <p:cNvSpPr txBox="1"/>
          <p:nvPr/>
        </p:nvSpPr>
        <p:spPr>
          <a:xfrm>
            <a:off x="3139212" y="2717303"/>
            <a:ext cx="12041056" cy="4601196"/>
          </a:xfrm>
          <a:prstGeom prst="rect">
            <a:avLst/>
          </a:prstGeom>
        </p:spPr>
        <p:txBody>
          <a:bodyPr wrap="square" lIns="0" tIns="0" rIns="0" bIns="0" rtlCol="0" anchor="t">
            <a:spAutoFit/>
          </a:bodyPr>
          <a:lstStyle/>
          <a:p>
            <a:pPr algn="just">
              <a:lnSpc>
                <a:spcPts val="3640"/>
              </a:lnSpc>
              <a:spcBef>
                <a:spcPct val="0"/>
              </a:spcBef>
            </a:pPr>
            <a:r>
              <a:rPr lang="en-GB" sz="2600" dirty="0">
                <a:solidFill>
                  <a:srgbClr val="121212"/>
                </a:solidFill>
                <a:latin typeface="HK Grotesk Light"/>
              </a:rPr>
              <a:t>Integrating community engagement with flipped classroom activities fosters a learning environment that extends beyond academic knowledge, directly impacting societal well-being. Strategies include partnering with local organizations for service-learning projects, where students apply course concepts to address community issues. Encouraging students to lead initiatives based on course topics promotes active learning and civic responsibility. Additionally, leveraging community experts as part of the flipped content provides real-world perspectives, enriching the learning experience. This approach not only enhances academic outcomes but also strengthens the community's fabric, creating a mutually beneficial learning ecosystem.</a:t>
            </a:r>
            <a:endParaRPr lang="en-US" sz="2600" dirty="0">
              <a:solidFill>
                <a:srgbClr val="121212"/>
              </a:solidFill>
              <a:latin typeface="HK Grotesk Light"/>
            </a:endParaRPr>
          </a:p>
        </p:txBody>
      </p:sp>
      <p:sp>
        <p:nvSpPr>
          <p:cNvPr id="4" name="AutoShape 4"/>
          <p:cNvSpPr/>
          <p:nvPr/>
        </p:nvSpPr>
        <p:spPr>
          <a:xfrm>
            <a:off x="17259300" y="-150232"/>
            <a:ext cx="1032201" cy="8963824"/>
          </a:xfrm>
          <a:prstGeom prst="rect">
            <a:avLst/>
          </a:prstGeom>
          <a:solidFill>
            <a:srgbClr val="FB8709"/>
          </a:solidFill>
        </p:spPr>
        <p:txBody>
          <a:bodyPr/>
          <a:lstStyle/>
          <a:p>
            <a:endParaRPr lang="en-IE"/>
          </a:p>
        </p:txBody>
      </p:sp>
      <p:sp>
        <p:nvSpPr>
          <p:cNvPr id="5" name="AutoShape 5"/>
          <p:cNvSpPr/>
          <p:nvPr/>
        </p:nvSpPr>
        <p:spPr>
          <a:xfrm>
            <a:off x="0" y="-75116"/>
            <a:ext cx="1028700" cy="8888709"/>
          </a:xfrm>
          <a:prstGeom prst="rect">
            <a:avLst/>
          </a:prstGeom>
          <a:solidFill>
            <a:srgbClr val="FB8709"/>
          </a:solidFill>
        </p:spPr>
        <p:txBody>
          <a:bodyPr/>
          <a:lstStyle/>
          <a:p>
            <a:endParaRPr lang="en-IE"/>
          </a:p>
        </p:txBody>
      </p:sp>
      <p:grpSp>
        <p:nvGrpSpPr>
          <p:cNvPr id="6" name="Group 6"/>
          <p:cNvGrpSpPr/>
          <p:nvPr/>
        </p:nvGrpSpPr>
        <p:grpSpPr>
          <a:xfrm rot="5400000">
            <a:off x="-824" y="824"/>
            <a:ext cx="1030349" cy="1028700"/>
            <a:chOff x="0" y="0"/>
            <a:chExt cx="6350000" cy="6339840"/>
          </a:xfrm>
        </p:grpSpPr>
        <p:sp>
          <p:nvSpPr>
            <p:cNvPr id="7" name="Freeform 7"/>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8" name="AutoShape 8"/>
          <p:cNvSpPr/>
          <p:nvPr/>
        </p:nvSpPr>
        <p:spPr>
          <a:xfrm>
            <a:off x="0" y="5257590"/>
            <a:ext cx="1028700" cy="3556002"/>
          </a:xfrm>
          <a:prstGeom prst="rect">
            <a:avLst/>
          </a:prstGeom>
          <a:solidFill>
            <a:srgbClr val="053249"/>
          </a:solidFill>
        </p:spPr>
        <p:txBody>
          <a:bodyPr/>
          <a:lstStyle/>
          <a:p>
            <a:endParaRPr lang="en-IE"/>
          </a:p>
        </p:txBody>
      </p:sp>
      <p:sp>
        <p:nvSpPr>
          <p:cNvPr id="9" name="AutoShape 9"/>
          <p:cNvSpPr/>
          <p:nvPr/>
        </p:nvSpPr>
        <p:spPr>
          <a:xfrm>
            <a:off x="17259300" y="5257590"/>
            <a:ext cx="1028700" cy="3556002"/>
          </a:xfrm>
          <a:prstGeom prst="rect">
            <a:avLst/>
          </a:prstGeom>
          <a:solidFill>
            <a:srgbClr val="053249"/>
          </a:solidFill>
        </p:spPr>
        <p:txBody>
          <a:bodyPr/>
          <a:lstStyle/>
          <a:p>
            <a:endParaRPr lang="en-IE"/>
          </a:p>
        </p:txBody>
      </p:sp>
      <p:grpSp>
        <p:nvGrpSpPr>
          <p:cNvPr id="10" name="Group 10"/>
          <p:cNvGrpSpPr/>
          <p:nvPr/>
        </p:nvGrpSpPr>
        <p:grpSpPr>
          <a:xfrm rot="-10800000">
            <a:off x="17257651" y="1649"/>
            <a:ext cx="1030349" cy="1028700"/>
            <a:chOff x="0" y="0"/>
            <a:chExt cx="6350000" cy="6339840"/>
          </a:xfrm>
        </p:grpSpPr>
        <p:sp>
          <p:nvSpPr>
            <p:cNvPr id="11" name="Freeform 11"/>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grpSp>
        <p:nvGrpSpPr>
          <p:cNvPr id="12" name="Group 12"/>
          <p:cNvGrpSpPr>
            <a:grpSpLocks noChangeAspect="1"/>
          </p:cNvGrpSpPr>
          <p:nvPr/>
        </p:nvGrpSpPr>
        <p:grpSpPr>
          <a:xfrm>
            <a:off x="310962" y="9525000"/>
            <a:ext cx="406777" cy="406777"/>
            <a:chOff x="0" y="0"/>
            <a:chExt cx="6350000" cy="6350000"/>
          </a:xfrm>
        </p:grpSpPr>
        <p:sp>
          <p:nvSpPr>
            <p:cNvPr id="13" name="Freeform 13"/>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grpSp>
        <p:nvGrpSpPr>
          <p:cNvPr id="14" name="Group 14"/>
          <p:cNvGrpSpPr>
            <a:grpSpLocks noChangeAspect="1"/>
          </p:cNvGrpSpPr>
          <p:nvPr/>
        </p:nvGrpSpPr>
        <p:grpSpPr>
          <a:xfrm>
            <a:off x="17572012" y="9525000"/>
            <a:ext cx="406777" cy="406777"/>
            <a:chOff x="0" y="0"/>
            <a:chExt cx="6350000" cy="6350000"/>
          </a:xfrm>
        </p:grpSpPr>
        <p:sp>
          <p:nvSpPr>
            <p:cNvPr id="15" name="Freeform 15"/>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7" name="Freeform 17"/>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8" name="Freeform 18"/>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9" name="TextBox 19"/>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20" name="AutoShape 20"/>
          <p:cNvSpPr/>
          <p:nvPr/>
        </p:nvSpPr>
        <p:spPr>
          <a:xfrm rot="5400000">
            <a:off x="9139238" y="173356"/>
            <a:ext cx="9525" cy="17270948"/>
          </a:xfrm>
          <a:prstGeom prst="rect">
            <a:avLst/>
          </a:prstGeom>
          <a:solidFill>
            <a:srgbClr val="FB8709"/>
          </a:solidFill>
        </p:spPr>
        <p:txBody>
          <a:bodyPr/>
          <a:lstStyle/>
          <a:p>
            <a:endParaRPr lang="en-IE"/>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9CEA58-542F-7DD4-3034-236C40B50165}"/>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2C3F711E-AEC0-74C2-EFA2-0ADC97EB30AF}"/>
              </a:ext>
            </a:extLst>
          </p:cNvPr>
          <p:cNvSpPr/>
          <p:nvPr/>
        </p:nvSpPr>
        <p:spPr>
          <a:xfrm>
            <a:off x="17041242" y="-2062956"/>
            <a:ext cx="1246758" cy="10437232"/>
          </a:xfrm>
          <a:prstGeom prst="rect">
            <a:avLst/>
          </a:prstGeom>
          <a:solidFill>
            <a:srgbClr val="FB8709"/>
          </a:solidFill>
        </p:spPr>
        <p:txBody>
          <a:bodyPr/>
          <a:lstStyle/>
          <a:p>
            <a:endParaRPr lang="en-IE"/>
          </a:p>
        </p:txBody>
      </p:sp>
      <p:sp>
        <p:nvSpPr>
          <p:cNvPr id="3" name="AutoShape 3">
            <a:extLst>
              <a:ext uri="{FF2B5EF4-FFF2-40B4-BE49-F238E27FC236}">
                <a16:creationId xmlns:a16="http://schemas.microsoft.com/office/drawing/2014/main" id="{57274CDF-4811-D8F9-83F3-A3E420721EB6}"/>
              </a:ext>
            </a:extLst>
          </p:cNvPr>
          <p:cNvSpPr/>
          <p:nvPr/>
        </p:nvSpPr>
        <p:spPr>
          <a:xfrm>
            <a:off x="-213919" y="-2717471"/>
            <a:ext cx="623379" cy="14348459"/>
          </a:xfrm>
          <a:prstGeom prst="rect">
            <a:avLst/>
          </a:prstGeom>
          <a:solidFill>
            <a:srgbClr val="FB8709"/>
          </a:solidFill>
        </p:spPr>
        <p:txBody>
          <a:bodyPr/>
          <a:lstStyle/>
          <a:p>
            <a:endParaRPr lang="en-IE"/>
          </a:p>
        </p:txBody>
      </p:sp>
      <p:sp>
        <p:nvSpPr>
          <p:cNvPr id="4" name="AutoShape 4">
            <a:extLst>
              <a:ext uri="{FF2B5EF4-FFF2-40B4-BE49-F238E27FC236}">
                <a16:creationId xmlns:a16="http://schemas.microsoft.com/office/drawing/2014/main" id="{182F66F6-A03F-84A1-6DF6-1CA4607F0B69}"/>
              </a:ext>
            </a:extLst>
          </p:cNvPr>
          <p:cNvSpPr/>
          <p:nvPr/>
        </p:nvSpPr>
        <p:spPr>
          <a:xfrm rot="-5400000">
            <a:off x="8522371" y="-8522371"/>
            <a:ext cx="1246758" cy="18291501"/>
          </a:xfrm>
          <a:prstGeom prst="rect">
            <a:avLst/>
          </a:prstGeom>
          <a:solidFill>
            <a:srgbClr val="053249"/>
          </a:solidFill>
        </p:spPr>
        <p:txBody>
          <a:bodyPr/>
          <a:lstStyle/>
          <a:p>
            <a:endParaRPr lang="en-IE"/>
          </a:p>
        </p:txBody>
      </p:sp>
      <p:sp>
        <p:nvSpPr>
          <p:cNvPr id="5" name="Freeform 5">
            <a:extLst>
              <a:ext uri="{FF2B5EF4-FFF2-40B4-BE49-F238E27FC236}">
                <a16:creationId xmlns:a16="http://schemas.microsoft.com/office/drawing/2014/main" id="{39E74827-DE3E-43DF-CAA4-C61E4EE3786E}"/>
              </a:ext>
            </a:extLst>
          </p:cNvPr>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6" name="Freeform 6">
            <a:extLst>
              <a:ext uri="{FF2B5EF4-FFF2-40B4-BE49-F238E27FC236}">
                <a16:creationId xmlns:a16="http://schemas.microsoft.com/office/drawing/2014/main" id="{1D60DE3C-F7FB-BABB-6249-42A32750B7A5}"/>
              </a:ext>
            </a:extLst>
          </p:cNvPr>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grpSp>
        <p:nvGrpSpPr>
          <p:cNvPr id="7" name="Group 7">
            <a:extLst>
              <a:ext uri="{FF2B5EF4-FFF2-40B4-BE49-F238E27FC236}">
                <a16:creationId xmlns:a16="http://schemas.microsoft.com/office/drawing/2014/main" id="{A18FF05D-9347-4CD1-AF96-1C33A6FA9372}"/>
              </a:ext>
            </a:extLst>
          </p:cNvPr>
          <p:cNvGrpSpPr>
            <a:grpSpLocks noChangeAspect="1"/>
          </p:cNvGrpSpPr>
          <p:nvPr/>
        </p:nvGrpSpPr>
        <p:grpSpPr>
          <a:xfrm>
            <a:off x="385667" y="409460"/>
            <a:ext cx="433253" cy="433253"/>
            <a:chOff x="0" y="0"/>
            <a:chExt cx="6350000" cy="6350000"/>
          </a:xfrm>
        </p:grpSpPr>
        <p:sp>
          <p:nvSpPr>
            <p:cNvPr id="8" name="Freeform 8">
              <a:extLst>
                <a:ext uri="{FF2B5EF4-FFF2-40B4-BE49-F238E27FC236}">
                  <a16:creationId xmlns:a16="http://schemas.microsoft.com/office/drawing/2014/main" id="{A1E672DB-D11C-4DF4-77A5-746E5AAD8AF5}"/>
                </a:ext>
              </a:extLst>
            </p:cNvPr>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grpSp>
        <p:nvGrpSpPr>
          <p:cNvPr id="9" name="Group 9">
            <a:extLst>
              <a:ext uri="{FF2B5EF4-FFF2-40B4-BE49-F238E27FC236}">
                <a16:creationId xmlns:a16="http://schemas.microsoft.com/office/drawing/2014/main" id="{E1B8B263-62AB-6502-76D8-E5E9A29A51AB}"/>
              </a:ext>
            </a:extLst>
          </p:cNvPr>
          <p:cNvGrpSpPr>
            <a:grpSpLocks noChangeAspect="1"/>
          </p:cNvGrpSpPr>
          <p:nvPr/>
        </p:nvGrpSpPr>
        <p:grpSpPr>
          <a:xfrm>
            <a:off x="17469080" y="9464579"/>
            <a:ext cx="433253" cy="433253"/>
            <a:chOff x="0" y="0"/>
            <a:chExt cx="6350000" cy="6350000"/>
          </a:xfrm>
        </p:grpSpPr>
        <p:sp>
          <p:nvSpPr>
            <p:cNvPr id="10" name="Freeform 10">
              <a:extLst>
                <a:ext uri="{FF2B5EF4-FFF2-40B4-BE49-F238E27FC236}">
                  <a16:creationId xmlns:a16="http://schemas.microsoft.com/office/drawing/2014/main" id="{268E1F36-7973-FDAB-368F-F6D55A714CBA}"/>
                </a:ext>
              </a:extLst>
            </p:cNvPr>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TextBox 11">
            <a:extLst>
              <a:ext uri="{FF2B5EF4-FFF2-40B4-BE49-F238E27FC236}">
                <a16:creationId xmlns:a16="http://schemas.microsoft.com/office/drawing/2014/main" id="{8F020E1C-FAAE-FA0B-E917-1014E815BEC4}"/>
              </a:ext>
            </a:extLst>
          </p:cNvPr>
          <p:cNvSpPr txBox="1"/>
          <p:nvPr/>
        </p:nvSpPr>
        <p:spPr>
          <a:xfrm>
            <a:off x="4856353" y="1569391"/>
            <a:ext cx="12181388" cy="1025217"/>
          </a:xfrm>
          <a:prstGeom prst="rect">
            <a:avLst/>
          </a:prstGeom>
        </p:spPr>
        <p:txBody>
          <a:bodyPr lIns="0" tIns="0" rIns="0" bIns="0" rtlCol="0" anchor="t">
            <a:spAutoFit/>
          </a:bodyPr>
          <a:lstStyle/>
          <a:p>
            <a:pPr>
              <a:lnSpc>
                <a:spcPts val="9679"/>
              </a:lnSpc>
            </a:pPr>
            <a:r>
              <a:rPr lang="en-GB" sz="2400" spc="-87" dirty="0">
                <a:solidFill>
                  <a:srgbClr val="033C5B"/>
                </a:solidFill>
                <a:latin typeface="HK Grotesk Bold"/>
              </a:rPr>
              <a:t>Evaluating and Evolving Flipped Classroom Practices</a:t>
            </a:r>
            <a:endParaRPr lang="en-US" sz="2400" spc="-87" dirty="0">
              <a:solidFill>
                <a:srgbClr val="033C5B"/>
              </a:solidFill>
              <a:latin typeface="HK Grotesk Bold"/>
            </a:endParaRPr>
          </a:p>
        </p:txBody>
      </p:sp>
      <p:sp>
        <p:nvSpPr>
          <p:cNvPr id="12" name="TextBox 12">
            <a:extLst>
              <a:ext uri="{FF2B5EF4-FFF2-40B4-BE49-F238E27FC236}">
                <a16:creationId xmlns:a16="http://schemas.microsoft.com/office/drawing/2014/main" id="{89154740-25D3-7698-017A-99F13F10394E}"/>
              </a:ext>
            </a:extLst>
          </p:cNvPr>
          <p:cNvSpPr txBox="1"/>
          <p:nvPr/>
        </p:nvSpPr>
        <p:spPr>
          <a:xfrm>
            <a:off x="2634657" y="3155660"/>
            <a:ext cx="12181388" cy="4131837"/>
          </a:xfrm>
          <a:prstGeom prst="rect">
            <a:avLst/>
          </a:prstGeom>
        </p:spPr>
        <p:txBody>
          <a:bodyPr lIns="0" tIns="0" rIns="0" bIns="0" rtlCol="0" anchor="t">
            <a:spAutoFit/>
          </a:bodyPr>
          <a:lstStyle/>
          <a:p>
            <a:pPr algn="just">
              <a:lnSpc>
                <a:spcPts val="3640"/>
              </a:lnSpc>
              <a:spcBef>
                <a:spcPct val="0"/>
              </a:spcBef>
            </a:pPr>
            <a:r>
              <a:rPr lang="en-GB" sz="2400" dirty="0">
                <a:solidFill>
                  <a:srgbClr val="121212"/>
                </a:solidFill>
                <a:latin typeface="HK Grotesk Light"/>
              </a:rPr>
              <a:t>To continuously improve flipped classroom practices, educators should adopt a systematic evaluation process using both quantitative and qualitative metrics. This involves analysing student performance data, engagement analytics, and feedback through surveys, focus groups, and one-on-one interviews. Stakeholder feedback, including from students, parents, and faculty, is crucial for identifying strengths and areas for improvement. Implementing a cycle of reflective practice—plan, act, observe, reflect—enables educators to make informed adjustments to teaching strategies, content delivery, and technology use, ensuring that flipped classroom methodologies remain effective, responsive, and aligned with educational goals.</a:t>
            </a:r>
            <a:endParaRPr lang="en-GB" sz="2600" dirty="0">
              <a:solidFill>
                <a:srgbClr val="121212"/>
              </a:solidFill>
              <a:latin typeface="HK Grotesk Light"/>
            </a:endParaRPr>
          </a:p>
        </p:txBody>
      </p:sp>
      <p:sp>
        <p:nvSpPr>
          <p:cNvPr id="13" name="Freeform 13">
            <a:extLst>
              <a:ext uri="{FF2B5EF4-FFF2-40B4-BE49-F238E27FC236}">
                <a16:creationId xmlns:a16="http://schemas.microsoft.com/office/drawing/2014/main" id="{4A830BC7-A383-1673-F490-FA105BB00821}"/>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4" name="Freeform 14">
            <a:extLst>
              <a:ext uri="{FF2B5EF4-FFF2-40B4-BE49-F238E27FC236}">
                <a16:creationId xmlns:a16="http://schemas.microsoft.com/office/drawing/2014/main" id="{193C6405-FE91-CAB5-5E5F-A09A40D22976}"/>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5" name="TextBox 15">
            <a:extLst>
              <a:ext uri="{FF2B5EF4-FFF2-40B4-BE49-F238E27FC236}">
                <a16:creationId xmlns:a16="http://schemas.microsoft.com/office/drawing/2014/main" id="{FA354A24-3B84-D7D7-84E3-C5C2D16527BB}"/>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a:extLst>
              <a:ext uri="{FF2B5EF4-FFF2-40B4-BE49-F238E27FC236}">
                <a16:creationId xmlns:a16="http://schemas.microsoft.com/office/drawing/2014/main" id="{A2822DA3-EC59-FF71-B3C0-E7C18F5DAE4C}"/>
              </a:ext>
            </a:extLst>
          </p:cNvPr>
          <p:cNvSpPr/>
          <p:nvPr/>
        </p:nvSpPr>
        <p:spPr>
          <a:xfrm rot="5400000">
            <a:off x="9139238" y="173356"/>
            <a:ext cx="9525" cy="17270948"/>
          </a:xfrm>
          <a:prstGeom prst="rect">
            <a:avLst/>
          </a:prstGeom>
          <a:solidFill>
            <a:srgbClr val="FB8709"/>
          </a:solidFill>
        </p:spPr>
        <p:txBody>
          <a:bodyPr/>
          <a:lstStyle/>
          <a:p>
            <a:endParaRPr lang="en-IE"/>
          </a:p>
        </p:txBody>
      </p:sp>
    </p:spTree>
    <p:extLst>
      <p:ext uri="{BB962C8B-B14F-4D97-AF65-F5344CB8AC3E}">
        <p14:creationId xmlns:p14="http://schemas.microsoft.com/office/powerpoint/2010/main" val="3102134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a:extLst>
            <a:ext uri="{FF2B5EF4-FFF2-40B4-BE49-F238E27FC236}">
              <a16:creationId xmlns:a16="http://schemas.microsoft.com/office/drawing/2014/main" id="{A38EAA6F-218D-61AC-E8DE-F67500FFDC8C}"/>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B8FC733-7EA7-DC02-52A7-38B32922D51F}"/>
              </a:ext>
            </a:extLst>
          </p:cNvPr>
          <p:cNvSpPr txBox="1"/>
          <p:nvPr/>
        </p:nvSpPr>
        <p:spPr>
          <a:xfrm>
            <a:off x="5029200" y="1758641"/>
            <a:ext cx="14177966" cy="1025217"/>
          </a:xfrm>
          <a:prstGeom prst="rect">
            <a:avLst/>
          </a:prstGeom>
        </p:spPr>
        <p:txBody>
          <a:bodyPr lIns="0" tIns="0" rIns="0" bIns="0" rtlCol="0" anchor="t">
            <a:spAutoFit/>
          </a:bodyPr>
          <a:lstStyle/>
          <a:p>
            <a:pPr>
              <a:lnSpc>
                <a:spcPts val="9680"/>
              </a:lnSpc>
            </a:pPr>
            <a:r>
              <a:rPr lang="en-GB" sz="2400" spc="-87" dirty="0">
                <a:solidFill>
                  <a:srgbClr val="033C5B"/>
                </a:solidFill>
                <a:latin typeface="HK Grotesk Bold"/>
              </a:rPr>
              <a:t>Future Directions in Flipped Learning</a:t>
            </a:r>
            <a:endParaRPr lang="en-US" sz="2400" spc="-87" dirty="0">
              <a:solidFill>
                <a:srgbClr val="033C5B"/>
              </a:solidFill>
              <a:latin typeface="HK Grotesk Bold"/>
            </a:endParaRPr>
          </a:p>
        </p:txBody>
      </p:sp>
      <p:sp>
        <p:nvSpPr>
          <p:cNvPr id="3" name="AutoShape 3">
            <a:extLst>
              <a:ext uri="{FF2B5EF4-FFF2-40B4-BE49-F238E27FC236}">
                <a16:creationId xmlns:a16="http://schemas.microsoft.com/office/drawing/2014/main" id="{0680EF53-3CB7-6369-6D2F-443C55879E51}"/>
              </a:ext>
            </a:extLst>
          </p:cNvPr>
          <p:cNvSpPr/>
          <p:nvPr/>
        </p:nvSpPr>
        <p:spPr>
          <a:xfrm>
            <a:off x="17044742" y="-150232"/>
            <a:ext cx="1246758" cy="8954299"/>
          </a:xfrm>
          <a:prstGeom prst="rect">
            <a:avLst/>
          </a:prstGeom>
          <a:solidFill>
            <a:srgbClr val="FB8709"/>
          </a:solidFill>
        </p:spPr>
        <p:txBody>
          <a:bodyPr/>
          <a:lstStyle/>
          <a:p>
            <a:endParaRPr lang="en-IE"/>
          </a:p>
        </p:txBody>
      </p:sp>
      <p:sp>
        <p:nvSpPr>
          <p:cNvPr id="4" name="AutoShape 4">
            <a:extLst>
              <a:ext uri="{FF2B5EF4-FFF2-40B4-BE49-F238E27FC236}">
                <a16:creationId xmlns:a16="http://schemas.microsoft.com/office/drawing/2014/main" id="{01C15DBF-C443-EE6A-10C2-A16BD229F374}"/>
              </a:ext>
            </a:extLst>
          </p:cNvPr>
          <p:cNvSpPr/>
          <p:nvPr/>
        </p:nvSpPr>
        <p:spPr>
          <a:xfrm rot="-5400000">
            <a:off x="8522371" y="-8522371"/>
            <a:ext cx="1246758" cy="18291501"/>
          </a:xfrm>
          <a:prstGeom prst="rect">
            <a:avLst/>
          </a:prstGeom>
          <a:solidFill>
            <a:srgbClr val="FB8709"/>
          </a:solidFill>
        </p:spPr>
        <p:txBody>
          <a:bodyPr/>
          <a:lstStyle/>
          <a:p>
            <a:endParaRPr lang="en-IE"/>
          </a:p>
        </p:txBody>
      </p:sp>
      <p:grpSp>
        <p:nvGrpSpPr>
          <p:cNvPr id="5" name="Group 5">
            <a:extLst>
              <a:ext uri="{FF2B5EF4-FFF2-40B4-BE49-F238E27FC236}">
                <a16:creationId xmlns:a16="http://schemas.microsoft.com/office/drawing/2014/main" id="{AB5D63E4-C147-8ECE-C226-64AEAE52C805}"/>
              </a:ext>
            </a:extLst>
          </p:cNvPr>
          <p:cNvGrpSpPr/>
          <p:nvPr/>
        </p:nvGrpSpPr>
        <p:grpSpPr>
          <a:xfrm rot="-10800000">
            <a:off x="13961765" y="-1849"/>
            <a:ext cx="4329736" cy="4322808"/>
            <a:chOff x="0" y="0"/>
            <a:chExt cx="6350000" cy="6339840"/>
          </a:xfrm>
        </p:grpSpPr>
        <p:sp>
          <p:nvSpPr>
            <p:cNvPr id="6" name="Freeform 6">
              <a:extLst>
                <a:ext uri="{FF2B5EF4-FFF2-40B4-BE49-F238E27FC236}">
                  <a16:creationId xmlns:a16="http://schemas.microsoft.com/office/drawing/2014/main" id="{B710EE15-CA05-F1ED-4B01-21868977924D}"/>
                </a:ext>
              </a:extLst>
            </p:cNvPr>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7" name="Freeform 7">
            <a:extLst>
              <a:ext uri="{FF2B5EF4-FFF2-40B4-BE49-F238E27FC236}">
                <a16:creationId xmlns:a16="http://schemas.microsoft.com/office/drawing/2014/main" id="{DFA695CE-DED1-A45F-BFEE-BA282A88B37A}"/>
              </a:ext>
            </a:extLst>
          </p:cNvPr>
          <p:cNvSpPr/>
          <p:nvPr/>
        </p:nvSpPr>
        <p:spPr>
          <a:xfrm rot="-10800000" flipH="1">
            <a:off x="16406647" y="0"/>
            <a:ext cx="1884854" cy="1884854"/>
          </a:xfrm>
          <a:custGeom>
            <a:avLst/>
            <a:gdLst/>
            <a:ahLst/>
            <a:cxnLst/>
            <a:rect l="l" t="t" r="r" b="b"/>
            <a:pathLst>
              <a:path w="1884854" h="1884854">
                <a:moveTo>
                  <a:pt x="1884854" y="0"/>
                </a:moveTo>
                <a:lnTo>
                  <a:pt x="0" y="0"/>
                </a:lnTo>
                <a:lnTo>
                  <a:pt x="0" y="1884854"/>
                </a:lnTo>
                <a:lnTo>
                  <a:pt x="1884854" y="1884854"/>
                </a:lnTo>
                <a:lnTo>
                  <a:pt x="188485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8" name="TextBox 8">
            <a:extLst>
              <a:ext uri="{FF2B5EF4-FFF2-40B4-BE49-F238E27FC236}">
                <a16:creationId xmlns:a16="http://schemas.microsoft.com/office/drawing/2014/main" id="{AE92C9DE-A617-0C6A-C31F-912C3A1E46BA}"/>
              </a:ext>
            </a:extLst>
          </p:cNvPr>
          <p:cNvSpPr txBox="1"/>
          <p:nvPr/>
        </p:nvSpPr>
        <p:spPr>
          <a:xfrm>
            <a:off x="1780376" y="3488170"/>
            <a:ext cx="12181388" cy="4139531"/>
          </a:xfrm>
          <a:prstGeom prst="rect">
            <a:avLst/>
          </a:prstGeom>
        </p:spPr>
        <p:txBody>
          <a:bodyPr lIns="0" tIns="0" rIns="0" bIns="0" rtlCol="0" anchor="t">
            <a:spAutoFit/>
          </a:bodyPr>
          <a:lstStyle/>
          <a:p>
            <a:pPr algn="just">
              <a:lnSpc>
                <a:spcPts val="3640"/>
              </a:lnSpc>
              <a:spcBef>
                <a:spcPct val="0"/>
              </a:spcBef>
            </a:pPr>
            <a:r>
              <a:rPr lang="en-GB" sz="2600" dirty="0">
                <a:solidFill>
                  <a:srgbClr val="121212"/>
                </a:solidFill>
                <a:latin typeface="HK Grotesk Light"/>
              </a:rPr>
              <a:t>As flipped learning evolves, educators can anticipate innovations in adaptive learning technologies, augmented and virtual reality (AR/VR) for immersive learning experiences, and AI-driven personalized learning paths. The integration of global collaboration platforms will further enhance cross-cultural learning opportunities. Moreover, the development of blockchain for secure, transparent educational records and credentialing offers new possibilities in recognizing and transferring learning achievements. Educators are encouraged to stay abreast of these trends to leverage emerging technologies, preparing students for a future where digital fluency and adaptive learning are paramount.</a:t>
            </a:r>
            <a:endParaRPr lang="en-US" sz="2600" dirty="0">
              <a:solidFill>
                <a:srgbClr val="121212"/>
              </a:solidFill>
              <a:latin typeface="HK Grotesk Light"/>
            </a:endParaRPr>
          </a:p>
        </p:txBody>
      </p:sp>
      <p:sp>
        <p:nvSpPr>
          <p:cNvPr id="9" name="Freeform 9">
            <a:extLst>
              <a:ext uri="{FF2B5EF4-FFF2-40B4-BE49-F238E27FC236}">
                <a16:creationId xmlns:a16="http://schemas.microsoft.com/office/drawing/2014/main" id="{D1A88A5D-3206-780B-592D-3D5FA4C8FE09}"/>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0" name="Freeform 10">
            <a:extLst>
              <a:ext uri="{FF2B5EF4-FFF2-40B4-BE49-F238E27FC236}">
                <a16:creationId xmlns:a16="http://schemas.microsoft.com/office/drawing/2014/main" id="{2B3C99AA-B161-F07A-B231-962FD80FB0C1}"/>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1" name="TextBox 11">
            <a:extLst>
              <a:ext uri="{FF2B5EF4-FFF2-40B4-BE49-F238E27FC236}">
                <a16:creationId xmlns:a16="http://schemas.microsoft.com/office/drawing/2014/main" id="{D97040EE-B53C-BBB6-E875-164B82326CD6}"/>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2" name="AutoShape 12">
            <a:extLst>
              <a:ext uri="{FF2B5EF4-FFF2-40B4-BE49-F238E27FC236}">
                <a16:creationId xmlns:a16="http://schemas.microsoft.com/office/drawing/2014/main" id="{CF111505-270A-95D2-4E34-35259D223EAE}"/>
              </a:ext>
            </a:extLst>
          </p:cNvPr>
          <p:cNvSpPr/>
          <p:nvPr/>
        </p:nvSpPr>
        <p:spPr>
          <a:xfrm rot="5400000">
            <a:off x="9139238" y="173356"/>
            <a:ext cx="9525" cy="17270948"/>
          </a:xfrm>
          <a:prstGeom prst="rect">
            <a:avLst/>
          </a:prstGeom>
          <a:solidFill>
            <a:srgbClr val="FB8709"/>
          </a:solidFill>
        </p:spPr>
        <p:txBody>
          <a:bodyPr/>
          <a:lstStyle/>
          <a:p>
            <a:endParaRPr lang="en-IE"/>
          </a:p>
        </p:txBody>
      </p:sp>
    </p:spTree>
    <p:extLst>
      <p:ext uri="{BB962C8B-B14F-4D97-AF65-F5344CB8AC3E}">
        <p14:creationId xmlns:p14="http://schemas.microsoft.com/office/powerpoint/2010/main" val="12527822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1720</Words>
  <Application>Microsoft Office PowerPoint</Application>
  <PresentationFormat>Custom</PresentationFormat>
  <Paragraphs>39</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HK Grotesk Bold</vt:lpstr>
      <vt:lpstr>HK Grotesk Light</vt:lpstr>
      <vt:lpstr>HK Grotesk</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Anthony Carty</dc:creator>
  <cp:lastModifiedBy>Anthony Carty</cp:lastModifiedBy>
  <cp:revision>1</cp:revision>
  <dcterms:created xsi:type="dcterms:W3CDTF">2006-08-16T00:00:00Z</dcterms:created>
  <dcterms:modified xsi:type="dcterms:W3CDTF">2024-03-07T15:32:16Z</dcterms:modified>
  <dc:identifier>DAF3h6kuNAo</dc:identifier>
</cp:coreProperties>
</file>