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gNhczv4caUmhVAiJm0qn8oL7VPm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1" d="100"/>
          <a:sy n="61" d="100"/>
        </p:scale>
        <p:origin x="102" y="2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51" Type="http://schemas.openxmlformats.org/officeDocument/2006/relationships/theme" Target="theme/theme1.xml"/><Relationship Id="rId3" Type="http://schemas.openxmlformats.org/officeDocument/2006/relationships/slide" Target="slides/slide2.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49" Type="http://schemas.openxmlformats.org/officeDocument/2006/relationships/presProps" Target="presProps.xml"/><Relationship Id="rId10" Type="http://schemas.openxmlformats.org/officeDocument/2006/relationships/slide" Target="slides/slide9.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4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0" name="Google Shape;240;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7" name="Google Shape;257;p1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4" name="Google Shape;274;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1" name="Google Shape;291;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8" name="Google Shape;308;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5" name="Google Shape;325;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7" name="Google Shape;347;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 name="Google Shape;108;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3" name="Google Shape;223;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4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4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4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5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5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5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4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4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4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4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4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4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4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4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4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4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4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4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4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4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5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5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5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5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5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5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5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5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52"/>
          <p:cNvSpPr>
            <a:spLocks noGrp="1"/>
          </p:cNvSpPr>
          <p:nvPr>
            <p:ph type="pic" idx="2"/>
          </p:nvPr>
        </p:nvSpPr>
        <p:spPr>
          <a:xfrm>
            <a:off x="1792288" y="612775"/>
            <a:ext cx="5486400" cy="4114800"/>
          </a:xfrm>
          <a:prstGeom prst="rect">
            <a:avLst/>
          </a:prstGeom>
          <a:noFill/>
          <a:ln>
            <a:noFill/>
          </a:ln>
        </p:spPr>
      </p:sp>
      <p:sp>
        <p:nvSpPr>
          <p:cNvPr id="64" name="Google Shape;64;p5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4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4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4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4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6.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9.jp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1028700" y="3544664"/>
            <a:ext cx="9259269" cy="33239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5400" b="1" i="0" u="none" strike="noStrike" cap="none">
                <a:solidFill>
                  <a:srgbClr val="FB8709"/>
                </a:solidFill>
                <a:latin typeface="Arial"/>
                <a:ea typeface="Arial"/>
                <a:cs typeface="Arial"/>
                <a:sym typeface="Arial"/>
              </a:rPr>
              <a:t>Module 2: Key Components of the Flipped Classroom</a:t>
            </a:r>
            <a:endParaRPr sz="5400" b="1">
              <a:solidFill>
                <a:srgbClr val="FB8709"/>
              </a:solidFill>
              <a:latin typeface="Arial"/>
              <a:ea typeface="Arial"/>
              <a:cs typeface="Arial"/>
              <a:sym typeface="Arial"/>
            </a:endParaRPr>
          </a:p>
        </p:txBody>
      </p:sp>
      <p:sp>
        <p:nvSpPr>
          <p:cNvPr id="85" name="Google Shape;85;p1"/>
          <p:cNvSpPr/>
          <p:nvPr/>
        </p:nvSpPr>
        <p:spPr>
          <a:xfrm rot="10800000">
            <a:off x="9673884" y="-1920219"/>
            <a:ext cx="10305338" cy="10262060"/>
          </a:xfrm>
          <a:custGeom>
            <a:avLst/>
            <a:gdLst/>
            <a:ahLst/>
            <a:cxnLst/>
            <a:rect l="l" t="t" r="r" b="b"/>
            <a:pathLst>
              <a:path w="6350000" h="6323333" extrusionOk="0">
                <a:moveTo>
                  <a:pt x="6350000" y="6323333"/>
                </a:moveTo>
                <a:lnTo>
                  <a:pt x="0" y="6323333"/>
                </a:lnTo>
                <a:lnTo>
                  <a:pt x="0" y="0"/>
                </a:lnTo>
                <a:lnTo>
                  <a:pt x="6350000" y="6323333"/>
                </a:lnTo>
                <a:close/>
              </a:path>
            </a:pathLst>
          </a:cu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6" name="Google Shape;86;p1"/>
          <p:cNvSpPr/>
          <p:nvPr/>
        </p:nvSpPr>
        <p:spPr>
          <a:xfrm rot="-5400000">
            <a:off x="13579297" y="5173799"/>
            <a:ext cx="5050689" cy="5175713"/>
          </a:xfrm>
          <a:custGeom>
            <a:avLst/>
            <a:gdLst/>
            <a:ahLst/>
            <a:cxnLst/>
            <a:rect l="l" t="t" r="r" b="b"/>
            <a:pathLst>
              <a:path w="6350000" h="6507187" extrusionOk="0">
                <a:moveTo>
                  <a:pt x="6350000" y="6507187"/>
                </a:moveTo>
                <a:lnTo>
                  <a:pt x="0" y="6507187"/>
                </a:lnTo>
                <a:lnTo>
                  <a:pt x="0" y="0"/>
                </a:lnTo>
                <a:lnTo>
                  <a:pt x="6350000" y="6507187"/>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7" name="Google Shape;87;p1"/>
          <p:cNvSpPr/>
          <p:nvPr/>
        </p:nvSpPr>
        <p:spPr>
          <a:xfrm>
            <a:off x="685288" y="6503003"/>
            <a:ext cx="3367356" cy="3367356"/>
          </a:xfrm>
          <a:custGeom>
            <a:avLst/>
            <a:gdLst/>
            <a:ahLst/>
            <a:cxnLst/>
            <a:rect l="l" t="t" r="r" b="b"/>
            <a:pathLst>
              <a:path w="3367356" h="3367356" extrusionOk="0">
                <a:moveTo>
                  <a:pt x="0" y="0"/>
                </a:moveTo>
                <a:lnTo>
                  <a:pt x="3367356" y="0"/>
                </a:lnTo>
                <a:lnTo>
                  <a:pt x="3367356" y="3367356"/>
                </a:lnTo>
                <a:lnTo>
                  <a:pt x="0" y="336735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8" name="Google Shape;88;p1"/>
          <p:cNvSpPr/>
          <p:nvPr/>
        </p:nvSpPr>
        <p:spPr>
          <a:xfrm>
            <a:off x="685288" y="8961260"/>
            <a:ext cx="3742515" cy="1010479"/>
          </a:xfrm>
          <a:custGeom>
            <a:avLst/>
            <a:gdLst/>
            <a:ahLst/>
            <a:cxnLst/>
            <a:rect l="l" t="t" r="r" b="b"/>
            <a:pathLst>
              <a:path w="3742515" h="1010479" extrusionOk="0">
                <a:moveTo>
                  <a:pt x="0" y="0"/>
                </a:moveTo>
                <a:lnTo>
                  <a:pt x="3742515" y="0"/>
                </a:lnTo>
                <a:lnTo>
                  <a:pt x="3742515" y="1010479"/>
                </a:lnTo>
                <a:lnTo>
                  <a:pt x="0" y="1010479"/>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89" name="Google Shape;89;p1"/>
          <p:cNvSpPr txBox="1"/>
          <p:nvPr/>
        </p:nvSpPr>
        <p:spPr>
          <a:xfrm>
            <a:off x="1028700" y="1501381"/>
            <a:ext cx="11295250" cy="10718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3499">
                <a:solidFill>
                  <a:srgbClr val="053249"/>
                </a:solidFill>
                <a:latin typeface="Arial"/>
                <a:ea typeface="Arial"/>
                <a:cs typeface="Arial"/>
                <a:sym typeface="Arial"/>
              </a:rPr>
              <a:t>CollaboratiVET Curriculum for VET teachers/trainers/educators </a:t>
            </a:r>
            <a:endParaRPr/>
          </a:p>
        </p:txBody>
      </p:sp>
      <p:sp>
        <p:nvSpPr>
          <p:cNvPr id="90" name="Google Shape;90;p1"/>
          <p:cNvSpPr/>
          <p:nvPr/>
        </p:nvSpPr>
        <p:spPr>
          <a:xfrm>
            <a:off x="11148434" y="560351"/>
            <a:ext cx="6110866" cy="9166299"/>
          </a:xfrm>
          <a:custGeom>
            <a:avLst/>
            <a:gdLst/>
            <a:ahLst/>
            <a:cxnLst/>
            <a:rect l="l" t="t" r="r" b="b"/>
            <a:pathLst>
              <a:path w="6350000" h="9525000" extrusionOk="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rotWithShape="1">
            <a:blip r:embed="rId5">
              <a:alphaModFix/>
            </a:blip>
            <a:stretch>
              <a:fillRect l="-62460" r="-62460"/>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1" name="Google Shape;91;p1"/>
          <p:cNvSpPr txBox="1"/>
          <p:nvPr/>
        </p:nvSpPr>
        <p:spPr>
          <a:xfrm>
            <a:off x="4325513" y="9144970"/>
            <a:ext cx="6720632" cy="83629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2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a:p>
            <a:pPr marL="0" marR="0" lvl="0" indent="0" algn="just" rtl="0">
              <a:lnSpc>
                <a:spcPct val="140000"/>
              </a:lnSpc>
              <a:spcBef>
                <a:spcPts val="0"/>
              </a:spcBef>
              <a:spcAft>
                <a:spcPts val="0"/>
              </a:spcAft>
              <a:buNone/>
            </a:pPr>
            <a:endParaRPr sz="1200">
              <a:solidFill>
                <a:srgbClr val="12121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0"/>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3" name="Google Shape;243;p10"/>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4" name="Google Shape;244;p10"/>
          <p:cNvSpPr/>
          <p:nvPr/>
        </p:nvSpPr>
        <p:spPr>
          <a:xfrm rot="-5400000">
            <a:off x="8413662" y="-8678982"/>
            <a:ext cx="1246758" cy="18501918"/>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5" name="Google Shape;245;p10"/>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6" name="Google Shape;246;p10"/>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10"/>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10"/>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9" name="Google Shape;249;p10"/>
          <p:cNvSpPr txBox="1"/>
          <p:nvPr/>
        </p:nvSpPr>
        <p:spPr>
          <a:xfrm>
            <a:off x="792000" y="1548000"/>
            <a:ext cx="12181388"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Strategies</a:t>
            </a:r>
            <a:endParaRPr sz="4000">
              <a:solidFill>
                <a:srgbClr val="033C5B"/>
              </a:solidFill>
              <a:latin typeface="Arial"/>
              <a:ea typeface="Arial"/>
              <a:cs typeface="Arial"/>
              <a:sym typeface="Arial"/>
            </a:endParaRPr>
          </a:p>
        </p:txBody>
      </p:sp>
      <p:sp>
        <p:nvSpPr>
          <p:cNvPr id="250" name="Google Shape;250;p10"/>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1" name="Google Shape;251;p10"/>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2" name="Google Shape;252;p10"/>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53" name="Google Shape;253;p10"/>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54" name="Google Shape;254;p10"/>
          <p:cNvSpPr txBox="1"/>
          <p:nvPr/>
        </p:nvSpPr>
        <p:spPr>
          <a:xfrm>
            <a:off x="792000" y="2506763"/>
            <a:ext cx="15948000" cy="5809237"/>
          </a:xfrm>
          <a:prstGeom prst="rect">
            <a:avLst/>
          </a:prstGeom>
          <a:noFill/>
          <a:ln>
            <a:noFill/>
          </a:ln>
        </p:spPr>
        <p:txBody>
          <a:bodyPr spcFirstLastPara="1" wrap="square" lIns="91425" tIns="45700" rIns="91425" bIns="45700" anchor="t" anchorCtr="0">
            <a:noAutofit/>
          </a:bodyPr>
          <a:lstStyle/>
          <a:p>
            <a:pPr marL="171450" marR="0" lvl="0" indent="-17145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 Incorporate formative assessments such as quizzes, reflections, or online discussions to ensure students engage with pre-class materials.</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Set deadlines and provide incentives for completing pre-class assignments to promote accountability and motivation.</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Plan interactive and collaborative activities that build upon pre-class materials and encourage active participation.</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Use a variety of instructional strategies such as group discussions, case studies, problem-solving tasks, and hands-on exercises to promote deeper learning.</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Offer individualized support during in-class sessions through targeted interventions and differentiated instruction.</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Provide timely feedback on student progress and performance to address misconceptions and guide further learning.</a:t>
            </a:r>
            <a:endParaRPr/>
          </a:p>
          <a:p>
            <a:pPr marL="342900" marR="0" lvl="0" indent="-342900" algn="l" rtl="0">
              <a:lnSpc>
                <a:spcPct val="1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Foster a supportive learning environment where students feel comfortable seeking help and participating actively in discussions.</a:t>
            </a:r>
            <a:endParaRPr sz="2400">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1"/>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0" name="Google Shape;260;p11"/>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1" name="Google Shape;261;p11"/>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2" name="Google Shape;262;p11"/>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3" name="Google Shape;263;p11"/>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4" name="Google Shape;264;p11"/>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5" name="Google Shape;265;p11"/>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6" name="Google Shape;266;p11"/>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Advantages  (over traditional methods)</a:t>
            </a:r>
            <a:endParaRPr/>
          </a:p>
        </p:txBody>
      </p:sp>
      <p:sp>
        <p:nvSpPr>
          <p:cNvPr id="267" name="Google Shape;267;p11"/>
          <p:cNvSpPr txBox="1"/>
          <p:nvPr/>
        </p:nvSpPr>
        <p:spPr>
          <a:xfrm>
            <a:off x="792000" y="2506763"/>
            <a:ext cx="15948000" cy="6297303"/>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Flipped courses promote active engagement by requiring students to interact with pre-class materials before attending class WHEN traditional courses often rely on passive listening during lectures, whereas flipped courses encourage students to take an active role in their learning process.</a:t>
            </a:r>
            <a:endParaRPr/>
          </a:p>
          <a:p>
            <a:pPr marL="457200" marR="0" lvl="0" indent="-304800" algn="l" rtl="0">
              <a:spcBef>
                <a:spcPts val="0"/>
              </a:spcBef>
              <a:spcAft>
                <a:spcPts val="0"/>
              </a:spcAft>
              <a:buClr>
                <a:schemeClr val="dk1"/>
              </a:buClr>
              <a:buSzPts val="2400"/>
              <a:buFont typeface="Noto Sans Symbols"/>
              <a:buNone/>
            </a:pPr>
            <a:endParaRPr sz="2400">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2400"/>
              <a:buFont typeface="Noto Sans Symbols"/>
              <a:buChar char="▪"/>
            </a:pPr>
            <a:r>
              <a:rPr lang="en-GB" sz="2400">
                <a:solidFill>
                  <a:srgbClr val="121212"/>
                </a:solidFill>
                <a:latin typeface="Arial"/>
                <a:ea typeface="Arial"/>
                <a:cs typeface="Arial"/>
                <a:sym typeface="Arial"/>
              </a:rPr>
              <a:t>Flipped courses allow students to progress through materials at their own pace, accessing pre-class materials asynchronously WHEN traditional courses typically follow a fixed schedule, with all students receiving the same content at the same time, regardless of individual learning needs.</a:t>
            </a:r>
            <a:endParaRPr/>
          </a:p>
          <a:p>
            <a:pPr marL="457200" marR="0" lvl="0" indent="-304800" algn="l" rtl="0">
              <a:spcBef>
                <a:spcPts val="0"/>
              </a:spcBef>
              <a:spcAft>
                <a:spcPts val="0"/>
              </a:spcAft>
              <a:buClr>
                <a:schemeClr val="dk1"/>
              </a:buClr>
              <a:buSzPts val="2400"/>
              <a:buFont typeface="Noto Sans Symbols"/>
              <a:buNone/>
            </a:pPr>
            <a:endParaRPr sz="2400">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2400"/>
              <a:buFont typeface="Noto Sans Symbols"/>
              <a:buChar char="▪"/>
            </a:pPr>
            <a:r>
              <a:rPr lang="en-GB" sz="2400">
                <a:solidFill>
                  <a:srgbClr val="121212"/>
                </a:solidFill>
                <a:latin typeface="Arial"/>
                <a:ea typeface="Arial"/>
                <a:cs typeface="Arial"/>
                <a:sym typeface="Arial"/>
              </a:rPr>
              <a:t>By engaging with pre-class materials independently and participating in active learning activities during class, students develop a deeper understanding of the content and are better able to retain information over time.</a:t>
            </a:r>
            <a:endParaRPr/>
          </a:p>
          <a:p>
            <a:pPr marL="457200" marR="0" lvl="0" indent="-304800" algn="l" rtl="0">
              <a:spcBef>
                <a:spcPts val="0"/>
              </a:spcBef>
              <a:spcAft>
                <a:spcPts val="0"/>
              </a:spcAft>
              <a:buClr>
                <a:schemeClr val="dk1"/>
              </a:buClr>
              <a:buSzPts val="2400"/>
              <a:buFont typeface="Noto Sans Symbols"/>
              <a:buNone/>
            </a:pPr>
            <a:endParaRPr sz="2400">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2400"/>
              <a:buFont typeface="Noto Sans Symbols"/>
              <a:buChar char="▪"/>
            </a:pPr>
            <a:r>
              <a:rPr lang="en-GB" sz="2400">
                <a:solidFill>
                  <a:srgbClr val="121212"/>
                </a:solidFill>
                <a:latin typeface="Arial"/>
                <a:ea typeface="Arial"/>
                <a:cs typeface="Arial"/>
                <a:sym typeface="Arial"/>
              </a:rPr>
              <a:t>Flipped courses foster deeper comprehension of course material by allowing students to engage with concepts multiple times, both before and during class. This iterative approach to learning promotes deeper understanding and mastery of the material compared to traditional lecture-based instruction.</a:t>
            </a:r>
            <a:endParaRPr sz="2400">
              <a:solidFill>
                <a:srgbClr val="121212"/>
              </a:solidFill>
              <a:latin typeface="Arial"/>
              <a:ea typeface="Arial"/>
              <a:cs typeface="Arial"/>
              <a:sym typeface="Arial"/>
            </a:endParaRPr>
          </a:p>
        </p:txBody>
      </p:sp>
      <p:sp>
        <p:nvSpPr>
          <p:cNvPr id="268" name="Google Shape;268;p11"/>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9" name="Google Shape;269;p11"/>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0" name="Google Shape;270;p11"/>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71" name="Google Shape;271;p11"/>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12"/>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7" name="Google Shape;277;p12"/>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8" name="Google Shape;278;p12"/>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9" name="Google Shape;279;p12"/>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0" name="Google Shape;280;p12"/>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1" name="Google Shape;281;p12"/>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2" name="Google Shape;282;p12"/>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3" name="Google Shape;283;p12"/>
          <p:cNvSpPr txBox="1"/>
          <p:nvPr/>
        </p:nvSpPr>
        <p:spPr>
          <a:xfrm>
            <a:off x="792000" y="1548000"/>
            <a:ext cx="15948000"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Advantages  (over traditional methods)</a:t>
            </a:r>
            <a:endParaRPr/>
          </a:p>
        </p:txBody>
      </p:sp>
      <p:sp>
        <p:nvSpPr>
          <p:cNvPr id="284" name="Google Shape;284;p12"/>
          <p:cNvSpPr txBox="1"/>
          <p:nvPr/>
        </p:nvSpPr>
        <p:spPr>
          <a:xfrm>
            <a:off x="792000" y="3319241"/>
            <a:ext cx="15948000" cy="5484825"/>
          </a:xfrm>
          <a:prstGeom prst="rect">
            <a:avLst/>
          </a:prstGeom>
          <a:noFill/>
          <a:ln>
            <a:noFill/>
          </a:ln>
        </p:spPr>
        <p:txBody>
          <a:bodyPr spcFirstLastPara="1" wrap="square" lIns="0" tIns="0" rIns="0" bIns="0" anchor="t" anchorCtr="0">
            <a:noAutofit/>
          </a:bodyPr>
          <a:lstStyle/>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The active engagement and interactive nature of flipped courses promote better retention of information.</a:t>
            </a:r>
            <a:endParaRPr/>
          </a:p>
          <a:p>
            <a:pPr marL="457200" marR="0" lvl="0" indent="-3048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Students are more likely to remember and apply what they have learned when they have actively participated in the learning process.</a:t>
            </a:r>
            <a:endParaRPr/>
          </a:p>
          <a:p>
            <a:pPr marL="457200" marR="0" lvl="0" indent="-3048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rgbClr val="121212"/>
              </a:buClr>
              <a:buSzPts val="2400"/>
              <a:buFont typeface="Noto Sans Symbols"/>
              <a:buChar char="▪"/>
            </a:pPr>
            <a:r>
              <a:rPr lang="en-GB" sz="2400">
                <a:solidFill>
                  <a:srgbClr val="121212"/>
                </a:solidFill>
                <a:latin typeface="Arial"/>
                <a:ea typeface="Arial"/>
                <a:cs typeface="Arial"/>
                <a:sym typeface="Arial"/>
              </a:rPr>
              <a:t>Flipped courses accommodate diverse learning styles by providing flexibility in how students access and engage with course materials.</a:t>
            </a:r>
            <a:endParaRPr/>
          </a:p>
          <a:p>
            <a:pPr marL="457200" marR="0" lvl="0" indent="-304800" algn="l" rtl="0">
              <a:spcBef>
                <a:spcPts val="0"/>
              </a:spcBef>
              <a:spcAft>
                <a:spcPts val="0"/>
              </a:spcAft>
              <a:buClr>
                <a:schemeClr val="dk1"/>
              </a:buClr>
              <a:buSzPts val="2400"/>
              <a:buFont typeface="Noto Sans Symbols"/>
              <a:buNone/>
            </a:pPr>
            <a:endParaRPr sz="2400">
              <a:solidFill>
                <a:srgbClr val="121212"/>
              </a:solidFill>
              <a:latin typeface="Arial"/>
              <a:ea typeface="Arial"/>
              <a:cs typeface="Arial"/>
              <a:sym typeface="Arial"/>
            </a:endParaRPr>
          </a:p>
          <a:p>
            <a:pPr marL="457200" marR="0" lvl="0" indent="-457200" algn="l" rtl="0">
              <a:spcBef>
                <a:spcPts val="0"/>
              </a:spcBef>
              <a:spcAft>
                <a:spcPts val="0"/>
              </a:spcAft>
              <a:buClr>
                <a:srgbClr val="121212"/>
              </a:buClr>
              <a:buSzPts val="2400"/>
              <a:buFont typeface="Noto Sans Symbols"/>
              <a:buChar char="▪"/>
            </a:pPr>
            <a:r>
              <a:rPr lang="en-GB" sz="2400">
                <a:solidFill>
                  <a:srgbClr val="121212"/>
                </a:solidFill>
                <a:latin typeface="Arial"/>
                <a:ea typeface="Arial"/>
                <a:cs typeface="Arial"/>
                <a:sym typeface="Arial"/>
              </a:rPr>
              <a:t>Students can choose the format and pace of their learning, allowing them to tailor their learning experience to suit their individual preferences and needs.</a:t>
            </a:r>
            <a:endParaRPr sz="2400">
              <a:solidFill>
                <a:srgbClr val="121212"/>
              </a:solidFill>
              <a:latin typeface="Arial"/>
              <a:ea typeface="Arial"/>
              <a:cs typeface="Arial"/>
              <a:sym typeface="Arial"/>
            </a:endParaRPr>
          </a:p>
        </p:txBody>
      </p:sp>
      <p:sp>
        <p:nvSpPr>
          <p:cNvPr id="285" name="Google Shape;285;p1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6" name="Google Shape;286;p1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7" name="Google Shape;287;p1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88" name="Google Shape;288;p1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13"/>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4" name="Google Shape;294;p13"/>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5" name="Google Shape;295;p13"/>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6" name="Google Shape;296;p13"/>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7" name="Google Shape;297;p13"/>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8" name="Google Shape;298;p13"/>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9" name="Google Shape;299;p13"/>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0" name="Google Shape;300;p13"/>
          <p:cNvSpPr txBox="1"/>
          <p:nvPr/>
        </p:nvSpPr>
        <p:spPr>
          <a:xfrm>
            <a:off x="792000" y="1548000"/>
            <a:ext cx="15948000" cy="80558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Benefits</a:t>
            </a:r>
            <a:endParaRPr/>
          </a:p>
        </p:txBody>
      </p:sp>
      <p:sp>
        <p:nvSpPr>
          <p:cNvPr id="301" name="Google Shape;301;p13"/>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2" name="Google Shape;302;p13"/>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3" name="Google Shape;303;p13"/>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04" name="Google Shape;304;p13"/>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13"/>
          <p:cNvSpPr txBox="1"/>
          <p:nvPr/>
        </p:nvSpPr>
        <p:spPr>
          <a:xfrm>
            <a:off x="792000" y="3132000"/>
            <a:ext cx="15948000" cy="4893647"/>
          </a:xfrm>
          <a:prstGeom prst="rect">
            <a:avLst/>
          </a:prstGeom>
          <a:noFill/>
          <a:ln>
            <a:noFill/>
          </a:ln>
        </p:spPr>
        <p:txBody>
          <a:bodyPr spcFirstLastPara="1" wrap="square" lIns="91425" tIns="45700" rIns="91425" bIns="45700" anchor="t" anchorCtr="0">
            <a:noAutofit/>
          </a:bodyPr>
          <a:lstStyle/>
          <a:p>
            <a:pPr marL="342900" marR="0" lvl="0" indent="-342900" algn="l" rtl="0">
              <a:lnSpc>
                <a:spcPct val="2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Reframing Classroom Dynamics</a:t>
            </a:r>
            <a:endParaRPr/>
          </a:p>
          <a:p>
            <a:pPr marL="342900" marR="0" lvl="0" indent="-342900" algn="l" rtl="0">
              <a:lnSpc>
                <a:spcPct val="2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Enhanced Student Engagement</a:t>
            </a:r>
            <a:endParaRPr/>
          </a:p>
          <a:p>
            <a:pPr marL="342900" marR="0" lvl="0" indent="-342900" algn="l" rtl="0">
              <a:lnSpc>
                <a:spcPct val="2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Deeper Conceptual Understanding</a:t>
            </a:r>
            <a:endParaRPr/>
          </a:p>
          <a:p>
            <a:pPr marL="342900" marR="0" lvl="0" indent="-342900" algn="l" rtl="0">
              <a:lnSpc>
                <a:spcPct val="2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Flexibility and Accessibility</a:t>
            </a:r>
            <a:endParaRPr sz="2400">
              <a:solidFill>
                <a:schemeClr val="dk1"/>
              </a:solidFill>
              <a:latin typeface="Arial"/>
              <a:ea typeface="Arial"/>
              <a:cs typeface="Arial"/>
              <a:sym typeface="Arial"/>
            </a:endParaRPr>
          </a:p>
          <a:p>
            <a:pPr marL="342900" marR="0" lvl="0" indent="-342900" algn="l" rtl="0">
              <a:lnSpc>
                <a:spcPct val="250000"/>
              </a:lnSpc>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Optimized Teacher-Student Interactions</a:t>
            </a:r>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a:p>
            <a:pPr marL="342900" marR="0" lvl="0" indent="-190500" algn="l" rtl="0">
              <a:spcBef>
                <a:spcPts val="0"/>
              </a:spcBef>
              <a:spcAft>
                <a:spcPts val="0"/>
              </a:spcAft>
              <a:buClr>
                <a:schemeClr val="dk1"/>
              </a:buClr>
              <a:buSzPts val="2400"/>
              <a:buFont typeface="Noto Sans Symbols"/>
              <a:buNone/>
            </a:pPr>
            <a:endParaRPr sz="2400">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1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1" name="Google Shape;311;p14"/>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2" name="Google Shape;312;p1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3" name="Google Shape;313;p1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4" name="Google Shape;314;p1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1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6" name="Google Shape;316;p1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7" name="Google Shape;317;p14"/>
          <p:cNvSpPr txBox="1"/>
          <p:nvPr/>
        </p:nvSpPr>
        <p:spPr>
          <a:xfrm>
            <a:off x="792000" y="1548000"/>
            <a:ext cx="15948000" cy="49244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Importance of communication with </a:t>
            </a:r>
            <a:r>
              <a:rPr lang="en-GB" sz="4000" b="1">
                <a:solidFill>
                  <a:srgbClr val="033C5B"/>
                </a:solidFill>
                <a:latin typeface="Arial"/>
                <a:ea typeface="Arial"/>
                <a:cs typeface="Arial"/>
                <a:sym typeface="Arial"/>
              </a:rPr>
              <a:t>learners </a:t>
            </a:r>
            <a:r>
              <a:rPr lang="en-GB" sz="4000">
                <a:solidFill>
                  <a:srgbClr val="033C5B"/>
                </a:solidFill>
                <a:latin typeface="Arial"/>
                <a:ea typeface="Arial"/>
                <a:cs typeface="Arial"/>
                <a:sym typeface="Arial"/>
              </a:rPr>
              <a:t>in the context of assessment </a:t>
            </a:r>
            <a:endParaRPr/>
          </a:p>
        </p:txBody>
      </p:sp>
      <p:sp>
        <p:nvSpPr>
          <p:cNvPr id="318" name="Google Shape;318;p14"/>
          <p:cNvSpPr txBox="1"/>
          <p:nvPr/>
        </p:nvSpPr>
        <p:spPr>
          <a:xfrm>
            <a:off x="792000" y="3132000"/>
            <a:ext cx="15948000" cy="553997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2400" b="1">
                <a:solidFill>
                  <a:schemeClr val="dk1"/>
                </a:solidFill>
                <a:latin typeface="Arial"/>
                <a:ea typeface="Arial"/>
                <a:cs typeface="Arial"/>
                <a:sym typeface="Arial"/>
              </a:rPr>
              <a:t>Communication with students about assessment results in flipped classroom learning is of great importance. Here are some reasons:</a:t>
            </a:r>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GB" sz="2400" b="1" u="sng">
                <a:solidFill>
                  <a:schemeClr val="dk1"/>
                </a:solidFill>
                <a:latin typeface="Arial"/>
                <a:ea typeface="Arial"/>
                <a:cs typeface="Arial"/>
                <a:sym typeface="Arial"/>
              </a:rPr>
              <a:t>1 Feedback and reflection: </a:t>
            </a:r>
            <a:r>
              <a:rPr lang="en-GB" sz="2400">
                <a:solidFill>
                  <a:schemeClr val="dk1"/>
                </a:solidFill>
                <a:latin typeface="Arial"/>
                <a:ea typeface="Arial"/>
                <a:cs typeface="Arial"/>
                <a:sym typeface="Arial"/>
              </a:rPr>
              <a:t>Communication about assessment results enables students to receive feedback and reflect on their performance. </a:t>
            </a:r>
            <a:endParaRPr/>
          </a:p>
          <a:p>
            <a:pPr marL="0" marR="0" lvl="0" indent="0" algn="l" rtl="0">
              <a:spcBef>
                <a:spcPts val="0"/>
              </a:spcBef>
              <a:spcAft>
                <a:spcPts val="0"/>
              </a:spcAft>
              <a:buNone/>
            </a:pPr>
            <a:endParaRPr sz="1000">
              <a:solidFill>
                <a:schemeClr val="dk1"/>
              </a:solidFill>
              <a:latin typeface="Arial"/>
              <a:ea typeface="Arial"/>
              <a:cs typeface="Arial"/>
              <a:sym typeface="Arial"/>
            </a:endParaRPr>
          </a:p>
          <a:p>
            <a:pPr marL="0" marR="0" lvl="0" indent="0" algn="l" rtl="0">
              <a:spcBef>
                <a:spcPts val="0"/>
              </a:spcBef>
              <a:spcAft>
                <a:spcPts val="0"/>
              </a:spcAft>
              <a:buNone/>
            </a:pPr>
            <a:r>
              <a:rPr lang="en-GB" sz="2400" b="1" u="sng">
                <a:solidFill>
                  <a:schemeClr val="dk1"/>
                </a:solidFill>
                <a:latin typeface="Arial"/>
                <a:ea typeface="Arial"/>
                <a:cs typeface="Arial"/>
                <a:sym typeface="Arial"/>
              </a:rPr>
              <a:t>2. clarification of expectations: </a:t>
            </a:r>
            <a:r>
              <a:rPr lang="en-GB" sz="2400">
                <a:solidFill>
                  <a:schemeClr val="dk1"/>
                </a:solidFill>
                <a:latin typeface="Arial"/>
                <a:ea typeface="Arial"/>
                <a:cs typeface="Arial"/>
                <a:sym typeface="Arial"/>
              </a:rPr>
              <a:t>By communicating about assessment results, teachers can clarify their expectations of students. They can explain what criteria were used in the assessment and what goals should be achieved.</a:t>
            </a:r>
            <a:endParaRPr/>
          </a:p>
          <a:p>
            <a:pPr marL="0" marR="0" lvl="0" indent="0" algn="l" rtl="0">
              <a:spcBef>
                <a:spcPts val="0"/>
              </a:spcBef>
              <a:spcAft>
                <a:spcPts val="0"/>
              </a:spcAft>
              <a:buNone/>
            </a:pPr>
            <a:endParaRPr sz="1000">
              <a:solidFill>
                <a:schemeClr val="dk1"/>
              </a:solidFill>
              <a:latin typeface="Arial"/>
              <a:ea typeface="Arial"/>
              <a:cs typeface="Arial"/>
              <a:sym typeface="Arial"/>
            </a:endParaRPr>
          </a:p>
          <a:p>
            <a:pPr marL="0" marR="0" lvl="0" indent="0" algn="l" rtl="0">
              <a:spcBef>
                <a:spcPts val="0"/>
              </a:spcBef>
              <a:spcAft>
                <a:spcPts val="0"/>
              </a:spcAft>
              <a:buNone/>
            </a:pPr>
            <a:r>
              <a:rPr lang="en-GB" sz="2400" b="1" u="sng">
                <a:solidFill>
                  <a:schemeClr val="dk1"/>
                </a:solidFill>
                <a:latin typeface="Arial"/>
                <a:ea typeface="Arial"/>
                <a:cs typeface="Arial"/>
                <a:sym typeface="Arial"/>
              </a:rPr>
              <a:t>3. motivation and recognition: </a:t>
            </a:r>
            <a:r>
              <a:rPr lang="en-GB" sz="2400">
                <a:solidFill>
                  <a:schemeClr val="dk1"/>
                </a:solidFill>
                <a:latin typeface="Arial"/>
                <a:ea typeface="Arial"/>
                <a:cs typeface="Arial"/>
                <a:sym typeface="Arial"/>
              </a:rPr>
              <a:t>Communication about assessment results enables teachers to recognise and acknowledge students' achievements. to continue their learning.</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GB"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en-GB" sz="2400" b="1" u="sng">
                <a:solidFill>
                  <a:schemeClr val="dk1"/>
                </a:solidFill>
                <a:latin typeface="Arial"/>
                <a:ea typeface="Arial"/>
                <a:cs typeface="Arial"/>
                <a:sym typeface="Arial"/>
              </a:rPr>
              <a:t>4. goal setting support: </a:t>
            </a:r>
            <a:r>
              <a:rPr lang="en-GB" sz="2400">
                <a:solidFill>
                  <a:schemeClr val="dk1"/>
                </a:solidFill>
                <a:latin typeface="Arial"/>
                <a:ea typeface="Arial"/>
                <a:cs typeface="Arial"/>
                <a:sym typeface="Arial"/>
              </a:rPr>
              <a:t>communicating assessment results helps students to set their goals and track their progress.</a:t>
            </a:r>
            <a:endParaRPr sz="2400">
              <a:solidFill>
                <a:schemeClr val="dk1"/>
              </a:solidFill>
              <a:latin typeface="Arial"/>
              <a:ea typeface="Arial"/>
              <a:cs typeface="Arial"/>
              <a:sym typeface="Arial"/>
            </a:endParaRPr>
          </a:p>
          <a:p>
            <a:pPr marL="0" marR="0" lvl="0" indent="0" algn="l" rtl="0">
              <a:spcBef>
                <a:spcPts val="0"/>
              </a:spcBef>
              <a:spcAft>
                <a:spcPts val="0"/>
              </a:spcAft>
              <a:buNone/>
            </a:pPr>
            <a:r>
              <a:rPr lang="en-GB" sz="1000">
                <a:solidFill>
                  <a:schemeClr val="dk1"/>
                </a:solidFill>
                <a:latin typeface="Arial"/>
                <a:ea typeface="Arial"/>
                <a:cs typeface="Arial"/>
                <a:sym typeface="Arial"/>
              </a:rPr>
              <a:t> </a:t>
            </a:r>
            <a:endParaRPr sz="1000">
              <a:solidFill>
                <a:schemeClr val="dk1"/>
              </a:solidFill>
              <a:latin typeface="Arial"/>
              <a:ea typeface="Arial"/>
              <a:cs typeface="Arial"/>
              <a:sym typeface="Arial"/>
            </a:endParaRPr>
          </a:p>
          <a:p>
            <a:pPr marL="0" marR="0" lvl="0" indent="0" algn="l" rtl="0">
              <a:spcBef>
                <a:spcPts val="0"/>
              </a:spcBef>
              <a:spcAft>
                <a:spcPts val="0"/>
              </a:spcAft>
              <a:buNone/>
            </a:pPr>
            <a:r>
              <a:rPr lang="en-GB" sz="2400" b="1" u="sng">
                <a:solidFill>
                  <a:schemeClr val="dk1"/>
                </a:solidFill>
                <a:latin typeface="Arial"/>
                <a:ea typeface="Arial"/>
                <a:cs typeface="Arial"/>
                <a:sym typeface="Arial"/>
              </a:rPr>
              <a:t>5 Individual support: </a:t>
            </a:r>
            <a:r>
              <a:rPr lang="en-GB" sz="2400">
                <a:solidFill>
                  <a:schemeClr val="dk1"/>
                </a:solidFill>
                <a:latin typeface="Arial"/>
                <a:ea typeface="Arial"/>
                <a:cs typeface="Arial"/>
                <a:sym typeface="Arial"/>
              </a:rPr>
              <a:t>Teachers can offer individual support by communicating assessment results. </a:t>
            </a:r>
            <a:endParaRPr sz="2400">
              <a:solidFill>
                <a:schemeClr val="dk1"/>
              </a:solidFill>
              <a:latin typeface="Arial"/>
              <a:ea typeface="Arial"/>
              <a:cs typeface="Arial"/>
              <a:sym typeface="Arial"/>
            </a:endParaRPr>
          </a:p>
        </p:txBody>
      </p:sp>
      <p:sp>
        <p:nvSpPr>
          <p:cNvPr id="319" name="Google Shape;319;p1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0" name="Google Shape;320;p1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1" name="Google Shape;321;p1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22" name="Google Shape;322;p1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8" name="Google Shape;328;p1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9" name="Google Shape;329;p1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0" name="Google Shape;330;p1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1" name="Google Shape;331;p1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2" name="Google Shape;332;p1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3" name="Google Shape;333;p1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4" name="Google Shape;334;p15"/>
          <p:cNvSpPr txBox="1"/>
          <p:nvPr/>
        </p:nvSpPr>
        <p:spPr>
          <a:xfrm>
            <a:off x="792000" y="1548000"/>
            <a:ext cx="15948000" cy="492443"/>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GB" sz="4000">
                <a:solidFill>
                  <a:srgbClr val="033C5B"/>
                </a:solidFill>
                <a:latin typeface="Arial"/>
                <a:ea typeface="Arial"/>
                <a:cs typeface="Arial"/>
                <a:sym typeface="Arial"/>
              </a:rPr>
              <a:t>Student – Teacher </a:t>
            </a:r>
            <a:endParaRPr/>
          </a:p>
        </p:txBody>
      </p:sp>
      <p:sp>
        <p:nvSpPr>
          <p:cNvPr id="335" name="Google Shape;335;p15"/>
          <p:cNvSpPr txBox="1"/>
          <p:nvPr/>
        </p:nvSpPr>
        <p:spPr>
          <a:xfrm>
            <a:off x="818920" y="2408345"/>
            <a:ext cx="6523200" cy="633065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26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lnSpc>
                <a:spcPct val="140000"/>
              </a:lnSpc>
              <a:spcBef>
                <a:spcPts val="0"/>
              </a:spcBef>
              <a:spcAft>
                <a:spcPts val="0"/>
              </a:spcAft>
              <a:buNone/>
            </a:pPr>
            <a:endParaRPr sz="2600">
              <a:solidFill>
                <a:srgbClr val="121212"/>
              </a:solidFill>
              <a:latin typeface="Arial"/>
              <a:ea typeface="Arial"/>
              <a:cs typeface="Arial"/>
              <a:sym typeface="Arial"/>
            </a:endParaRPr>
          </a:p>
        </p:txBody>
      </p:sp>
      <p:sp>
        <p:nvSpPr>
          <p:cNvPr id="336" name="Google Shape;336;p1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7" name="Google Shape;337;p1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8" name="Google Shape;338;p1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39" name="Google Shape;339;p15"/>
          <p:cNvSpPr/>
          <p:nvPr/>
        </p:nvSpPr>
        <p:spPr>
          <a:xfrm rot="5400000">
            <a:off x="9286810" y="1201770"/>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0" name="Google Shape;340;p15"/>
          <p:cNvSpPr txBox="1"/>
          <p:nvPr/>
        </p:nvSpPr>
        <p:spPr>
          <a:xfrm>
            <a:off x="971320" y="2560745"/>
            <a:ext cx="6523200" cy="633065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26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lnSpc>
                <a:spcPct val="140000"/>
              </a:lnSpc>
              <a:spcBef>
                <a:spcPts val="0"/>
              </a:spcBef>
              <a:spcAft>
                <a:spcPts val="0"/>
              </a:spcAft>
              <a:buNone/>
            </a:pPr>
            <a:endParaRPr sz="2600">
              <a:solidFill>
                <a:srgbClr val="121212"/>
              </a:solidFill>
              <a:latin typeface="Arial"/>
              <a:ea typeface="Arial"/>
              <a:cs typeface="Arial"/>
              <a:sym typeface="Arial"/>
            </a:endParaRPr>
          </a:p>
        </p:txBody>
      </p:sp>
      <p:sp>
        <p:nvSpPr>
          <p:cNvPr id="341" name="Google Shape;341;p15"/>
          <p:cNvSpPr txBox="1"/>
          <p:nvPr/>
        </p:nvSpPr>
        <p:spPr>
          <a:xfrm>
            <a:off x="1123720" y="2713145"/>
            <a:ext cx="6523200" cy="633065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endParaRPr sz="2600">
              <a:solidFill>
                <a:schemeClr val="dk1"/>
              </a:solidFill>
              <a:latin typeface="Arial"/>
              <a:ea typeface="Arial"/>
              <a:cs typeface="Arial"/>
              <a:sym typeface="Arial"/>
            </a:endParaRPr>
          </a:p>
          <a:p>
            <a:pPr marL="0" marR="0" lvl="0" indent="0" algn="l" rtl="0">
              <a:spcBef>
                <a:spcPts val="0"/>
              </a:spcBef>
              <a:spcAft>
                <a:spcPts val="0"/>
              </a:spcAft>
              <a:buNone/>
            </a:pPr>
            <a:endParaRPr sz="2400">
              <a:solidFill>
                <a:schemeClr val="dk1"/>
              </a:solidFill>
              <a:latin typeface="Arial"/>
              <a:ea typeface="Arial"/>
              <a:cs typeface="Arial"/>
              <a:sym typeface="Arial"/>
            </a:endParaRPr>
          </a:p>
          <a:p>
            <a:pPr marL="0" marR="0" lvl="0" indent="0" algn="l" rtl="0">
              <a:lnSpc>
                <a:spcPct val="140000"/>
              </a:lnSpc>
              <a:spcBef>
                <a:spcPts val="0"/>
              </a:spcBef>
              <a:spcAft>
                <a:spcPts val="0"/>
              </a:spcAft>
              <a:buNone/>
            </a:pPr>
            <a:endParaRPr sz="2600">
              <a:solidFill>
                <a:srgbClr val="121212"/>
              </a:solidFill>
              <a:latin typeface="Arial"/>
              <a:ea typeface="Arial"/>
              <a:cs typeface="Arial"/>
              <a:sym typeface="Arial"/>
            </a:endParaRPr>
          </a:p>
        </p:txBody>
      </p:sp>
      <p:sp>
        <p:nvSpPr>
          <p:cNvPr id="342" name="Google Shape;342;p15"/>
          <p:cNvSpPr txBox="1"/>
          <p:nvPr/>
        </p:nvSpPr>
        <p:spPr>
          <a:xfrm>
            <a:off x="1123720" y="2408345"/>
            <a:ext cx="6218400" cy="585205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endParaRPr sz="18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sz="18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GB" sz="2400">
                <a:solidFill>
                  <a:schemeClr val="dk1"/>
                </a:solidFill>
                <a:latin typeface="Calibri"/>
                <a:ea typeface="Calibri"/>
                <a:cs typeface="Calibri"/>
                <a:sym typeface="Calibri"/>
              </a:rPr>
              <a:t>Personalized Support: Teachers provide tailored guidance, clarifications, and encouragement, fostering deeper understanding</a:t>
            </a:r>
            <a:endParaRPr/>
          </a:p>
          <a:p>
            <a:pPr marL="0" marR="0" lvl="0" indent="0" algn="l" rtl="0">
              <a:lnSpc>
                <a:spcPct val="150000"/>
              </a:lnSpc>
              <a:spcBef>
                <a:spcPts val="0"/>
              </a:spcBef>
              <a:spcAft>
                <a:spcPts val="0"/>
              </a:spcAft>
              <a:buNone/>
            </a:pPr>
            <a:endParaRPr sz="24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GB" sz="2400">
                <a:solidFill>
                  <a:schemeClr val="dk1"/>
                </a:solidFill>
                <a:latin typeface="Calibri"/>
                <a:ea typeface="Calibri"/>
                <a:cs typeface="Calibri"/>
                <a:sym typeface="Calibri"/>
              </a:rPr>
              <a:t>Empowerment: Students take ownership of their learning journey, exploring interests and engaging in self-directed learning</a:t>
            </a:r>
            <a:endParaRPr/>
          </a:p>
          <a:p>
            <a:pPr marL="0" marR="0" lvl="0" indent="0" algn="l" rtl="0">
              <a:lnSpc>
                <a:spcPct val="150000"/>
              </a:lnSpc>
              <a:spcBef>
                <a:spcPts val="0"/>
              </a:spcBef>
              <a:spcAft>
                <a:spcPts val="0"/>
              </a:spcAft>
              <a:buNone/>
            </a:pPr>
            <a:endParaRPr sz="24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endParaRPr sz="2400">
              <a:solidFill>
                <a:schemeClr val="dk1"/>
              </a:solidFill>
              <a:latin typeface="Calibri"/>
              <a:ea typeface="Calibri"/>
              <a:cs typeface="Calibri"/>
              <a:sym typeface="Calibri"/>
            </a:endParaRPr>
          </a:p>
        </p:txBody>
      </p:sp>
      <p:sp>
        <p:nvSpPr>
          <p:cNvPr id="343" name="Google Shape;343;p15"/>
          <p:cNvSpPr txBox="1"/>
          <p:nvPr/>
        </p:nvSpPr>
        <p:spPr>
          <a:xfrm>
            <a:off x="9480234" y="2560745"/>
            <a:ext cx="6218400" cy="543655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endParaRPr sz="18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GB" sz="2400">
                <a:solidFill>
                  <a:schemeClr val="dk1"/>
                </a:solidFill>
                <a:latin typeface="Calibri"/>
                <a:ea typeface="Calibri"/>
                <a:cs typeface="Calibri"/>
                <a:sym typeface="Calibri"/>
              </a:rPr>
              <a:t>Mutual Respect: The student-teacher relationship evolves into a partnership of shared responsibility and mutual respect</a:t>
            </a:r>
            <a:endParaRPr/>
          </a:p>
          <a:p>
            <a:pPr marL="0" marR="0" lvl="0" indent="0" algn="l" rtl="0">
              <a:lnSpc>
                <a:spcPct val="150000"/>
              </a:lnSpc>
              <a:spcBef>
                <a:spcPts val="0"/>
              </a:spcBef>
              <a:spcAft>
                <a:spcPts val="0"/>
              </a:spcAft>
              <a:buNone/>
            </a:pPr>
            <a:endParaRPr sz="2400">
              <a:solidFill>
                <a:schemeClr val="dk1"/>
              </a:solidFill>
              <a:latin typeface="Calibri"/>
              <a:ea typeface="Calibri"/>
              <a:cs typeface="Calibri"/>
              <a:sym typeface="Calibri"/>
            </a:endParaRPr>
          </a:p>
          <a:p>
            <a:pPr marL="0" marR="0" lvl="0" indent="0" algn="l" rtl="0">
              <a:lnSpc>
                <a:spcPct val="150000"/>
              </a:lnSpc>
              <a:spcBef>
                <a:spcPts val="0"/>
              </a:spcBef>
              <a:spcAft>
                <a:spcPts val="0"/>
              </a:spcAft>
              <a:buNone/>
            </a:pPr>
            <a:r>
              <a:rPr lang="en-GB" sz="2400">
                <a:solidFill>
                  <a:schemeClr val="dk1"/>
                </a:solidFill>
                <a:latin typeface="Calibri"/>
                <a:ea typeface="Calibri"/>
                <a:cs typeface="Calibri"/>
                <a:sym typeface="Calibri"/>
              </a:rPr>
              <a:t>Enhanced Learning: Experience the transformative power of flipped learning in enriching student-teacher connections and enhancing academic success</a:t>
            </a:r>
            <a:endParaRPr/>
          </a:p>
          <a:p>
            <a:pPr marL="0" marR="0" lvl="0" indent="0" algn="l" rtl="0">
              <a:lnSpc>
                <a:spcPct val="150000"/>
              </a:lnSpc>
              <a:spcBef>
                <a:spcPts val="0"/>
              </a:spcBef>
              <a:spcAft>
                <a:spcPts val="0"/>
              </a:spcAft>
              <a:buNone/>
            </a:pPr>
            <a:endParaRPr sz="2400">
              <a:solidFill>
                <a:schemeClr val="dk1"/>
              </a:solidFill>
              <a:latin typeface="Calibri"/>
              <a:ea typeface="Calibri"/>
              <a:cs typeface="Calibri"/>
              <a:sym typeface="Calibri"/>
            </a:endParaRPr>
          </a:p>
        </p:txBody>
      </p:sp>
      <p:sp>
        <p:nvSpPr>
          <p:cNvPr id="344" name="Google Shape;344;p15"/>
          <p:cNvSpPr/>
          <p:nvPr/>
        </p:nvSpPr>
        <p:spPr>
          <a:xfrm>
            <a:off x="7965054" y="4225780"/>
            <a:ext cx="1219200" cy="1835440"/>
          </a:xfrm>
          <a:prstGeom prst="rightArrow">
            <a:avLst>
              <a:gd name="adj1" fmla="val 50000"/>
              <a:gd name="adj2" fmla="val 50000"/>
            </a:avLst>
          </a:prstGeom>
          <a:solidFill>
            <a:schemeClr val="accent6">
              <a:alpha val="95686"/>
            </a:schemeClr>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1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0" name="Google Shape;350;p1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1" name="Google Shape;351;p1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2" name="Google Shape;352;p1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3" name="Google Shape;353;p1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4" name="Google Shape;354;p1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5" name="Google Shape;355;p1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6" name="Google Shape;356;p16"/>
          <p:cNvSpPr txBox="1"/>
          <p:nvPr/>
        </p:nvSpPr>
        <p:spPr>
          <a:xfrm>
            <a:off x="792000" y="1548000"/>
            <a:ext cx="15812862" cy="41157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Challenges in Implementing a Flipped Classroom Model</a:t>
            </a:r>
            <a:endParaRPr sz="4000">
              <a:solidFill>
                <a:srgbClr val="033C5B"/>
              </a:solidFill>
              <a:latin typeface="Arial"/>
              <a:ea typeface="Arial"/>
              <a:cs typeface="Arial"/>
              <a:sym typeface="Arial"/>
            </a:endParaRPr>
          </a:p>
        </p:txBody>
      </p:sp>
      <p:sp>
        <p:nvSpPr>
          <p:cNvPr id="357" name="Google Shape;357;p1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8" name="Google Shape;358;p1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9" name="Google Shape;359;p1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360" name="Google Shape;360;p1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1" name="Google Shape;361;p16"/>
          <p:cNvSpPr txBox="1"/>
          <p:nvPr/>
        </p:nvSpPr>
        <p:spPr>
          <a:xfrm>
            <a:off x="11520000" y="3636000"/>
            <a:ext cx="5292000" cy="451708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Students and educators accustomed to traditional teaching methods may resist the shift to flipped learning.</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Some students prefer passive instruction methods, while educators may struggle with new technologies.</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Overcoming resistance involves fostering a culture of innovation and providing robust professional development opportunities.</a:t>
            </a:r>
            <a:endParaRPr sz="2400">
              <a:solidFill>
                <a:srgbClr val="000000"/>
              </a:solidFill>
              <a:latin typeface="Arial"/>
              <a:ea typeface="Arial"/>
              <a:cs typeface="Arial"/>
              <a:sym typeface="Arial"/>
            </a:endParaRPr>
          </a:p>
          <a:p>
            <a:pPr marL="0" marR="0" lvl="0" indent="0" algn="ctr" rtl="0">
              <a:spcBef>
                <a:spcPts val="0"/>
              </a:spcBef>
              <a:spcAft>
                <a:spcPts val="0"/>
              </a:spcAft>
              <a:buNone/>
            </a:pPr>
            <a:endParaRPr sz="2400">
              <a:solidFill>
                <a:srgbClr val="000000"/>
              </a:solidFill>
              <a:latin typeface="Arial"/>
              <a:ea typeface="Arial"/>
              <a:cs typeface="Arial"/>
              <a:sym typeface="Arial"/>
            </a:endParaRPr>
          </a:p>
        </p:txBody>
      </p:sp>
      <p:sp>
        <p:nvSpPr>
          <p:cNvPr id="362" name="Google Shape;362;p16"/>
          <p:cNvSpPr txBox="1"/>
          <p:nvPr/>
        </p:nvSpPr>
        <p:spPr>
          <a:xfrm>
            <a:off x="6156000" y="3635999"/>
            <a:ext cx="5292000" cy="4517081"/>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Students and educators accustomed to traditional teaching methods may resist the shift to flipped learning.</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Some students prefer passive instruction methods, while educators may struggle with new technologies.</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Overcoming resistance involves fostering a culture of innovation and providing robust professional development opportunities.</a:t>
            </a:r>
            <a:endParaRPr sz="2400">
              <a:solidFill>
                <a:srgbClr val="000000"/>
              </a:solidFill>
              <a:latin typeface="Arial"/>
              <a:ea typeface="Arial"/>
              <a:cs typeface="Arial"/>
              <a:sym typeface="Arial"/>
            </a:endParaRPr>
          </a:p>
        </p:txBody>
      </p:sp>
      <p:sp>
        <p:nvSpPr>
          <p:cNvPr id="363" name="Google Shape;363;p16"/>
          <p:cNvSpPr txBox="1"/>
          <p:nvPr/>
        </p:nvSpPr>
        <p:spPr>
          <a:xfrm>
            <a:off x="792000" y="3635999"/>
            <a:ext cx="5292000" cy="4517081"/>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68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Unequal access to technology and internet connectivity among students.</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Disparities hinder engagement with pre-class materials, impacting participation in flipped learning.</a:t>
            </a:r>
            <a:endParaRPr/>
          </a:p>
          <a:p>
            <a:pPr marL="0" marR="0" lvl="0" indent="0" algn="ctr" rtl="0">
              <a:spcBef>
                <a:spcPts val="0"/>
              </a:spcBef>
              <a:spcAft>
                <a:spcPts val="0"/>
              </a:spcAft>
              <a:buNone/>
            </a:pPr>
            <a:r>
              <a:rPr lang="en-GB" sz="2400">
                <a:solidFill>
                  <a:srgbClr val="000000"/>
                </a:solidFill>
                <a:latin typeface="Arial"/>
                <a:ea typeface="Arial"/>
                <a:cs typeface="Arial"/>
                <a:sym typeface="Arial"/>
              </a:rPr>
              <a:t>Mitigation requires schools to ensure equitable access to necessary resources for all students.</a:t>
            </a:r>
            <a:endParaRPr/>
          </a:p>
        </p:txBody>
      </p:sp>
      <p:sp>
        <p:nvSpPr>
          <p:cNvPr id="364" name="Google Shape;364;p16"/>
          <p:cNvSpPr/>
          <p:nvPr/>
        </p:nvSpPr>
        <p:spPr>
          <a:xfrm>
            <a:off x="791999"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1. Digital Divide:</a:t>
            </a:r>
            <a:endParaRPr/>
          </a:p>
        </p:txBody>
      </p:sp>
      <p:sp>
        <p:nvSpPr>
          <p:cNvPr id="365" name="Google Shape;365;p16"/>
          <p:cNvSpPr/>
          <p:nvPr/>
        </p:nvSpPr>
        <p:spPr>
          <a:xfrm>
            <a:off x="6156000"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2. Resistance to Change: </a:t>
            </a:r>
            <a:endParaRPr sz="2600" b="1">
              <a:solidFill>
                <a:schemeClr val="dk1"/>
              </a:solidFill>
              <a:latin typeface="Arial"/>
              <a:ea typeface="Arial"/>
              <a:cs typeface="Arial"/>
              <a:sym typeface="Arial"/>
            </a:endParaRPr>
          </a:p>
        </p:txBody>
      </p:sp>
      <p:sp>
        <p:nvSpPr>
          <p:cNvPr id="366" name="Google Shape;366;p16"/>
          <p:cNvSpPr/>
          <p:nvPr/>
        </p:nvSpPr>
        <p:spPr>
          <a:xfrm>
            <a:off x="11520000" y="3132000"/>
            <a:ext cx="5292000" cy="936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 3. Resistance to Change:</a:t>
            </a:r>
            <a:endParaRPr sz="2600" b="1">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95"/>
        <p:cNvGrpSpPr/>
        <p:nvPr/>
      </p:nvGrpSpPr>
      <p:grpSpPr>
        <a:xfrm>
          <a:off x="0" y="0"/>
          <a:ext cx="0" cy="0"/>
          <a:chOff x="0" y="0"/>
          <a:chExt cx="0" cy="0"/>
        </a:xfrm>
      </p:grpSpPr>
      <p:sp>
        <p:nvSpPr>
          <p:cNvPr id="96" name="Google Shape;96;p2"/>
          <p:cNvSpPr/>
          <p:nvPr/>
        </p:nvSpPr>
        <p:spPr>
          <a:xfrm>
            <a:off x="0" y="0"/>
            <a:ext cx="9144000" cy="880406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7" name="Google Shape;97;p2"/>
          <p:cNvSpPr/>
          <p:nvPr/>
        </p:nvSpPr>
        <p:spPr>
          <a:xfrm>
            <a:off x="0" y="1157630"/>
            <a:ext cx="9144000" cy="7646437"/>
          </a:xfrm>
          <a:custGeom>
            <a:avLst/>
            <a:gdLst/>
            <a:ahLst/>
            <a:cxnLst/>
            <a:rect l="l" t="t" r="r" b="b"/>
            <a:pathLst>
              <a:path w="6350000" h="5310026" extrusionOk="0">
                <a:moveTo>
                  <a:pt x="6350000" y="5310026"/>
                </a:moveTo>
                <a:lnTo>
                  <a:pt x="0" y="5310026"/>
                </a:lnTo>
                <a:lnTo>
                  <a:pt x="0" y="0"/>
                </a:lnTo>
                <a:lnTo>
                  <a:pt x="6350000" y="5310026"/>
                </a:lnTo>
                <a:close/>
              </a:path>
            </a:pathLst>
          </a:cu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8" name="Google Shape;98;p2"/>
          <p:cNvSpPr/>
          <p:nvPr/>
        </p:nvSpPr>
        <p:spPr>
          <a:xfrm flipH="1">
            <a:off x="-117412" y="6453106"/>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9" name="Google Shape;99;p2"/>
          <p:cNvSpPr/>
          <p:nvPr/>
        </p:nvSpPr>
        <p:spPr>
          <a:xfrm rot="10800000" flipH="1">
            <a:off x="5310106" y="0"/>
            <a:ext cx="3833894" cy="3833894"/>
          </a:xfrm>
          <a:custGeom>
            <a:avLst/>
            <a:gdLst/>
            <a:ahLst/>
            <a:cxnLst/>
            <a:rect l="l" t="t" r="r" b="b"/>
            <a:pathLst>
              <a:path w="3833894" h="3833894" extrusionOk="0">
                <a:moveTo>
                  <a:pt x="3833894" y="0"/>
                </a:moveTo>
                <a:lnTo>
                  <a:pt x="0" y="0"/>
                </a:lnTo>
                <a:lnTo>
                  <a:pt x="0" y="3833894"/>
                </a:lnTo>
                <a:lnTo>
                  <a:pt x="3833894" y="3833894"/>
                </a:lnTo>
                <a:lnTo>
                  <a:pt x="3833894"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0" name="Google Shape;100;p2"/>
          <p:cNvSpPr/>
          <p:nvPr/>
        </p:nvSpPr>
        <p:spPr>
          <a:xfrm>
            <a:off x="2055984" y="2208406"/>
            <a:ext cx="5032033" cy="5870189"/>
          </a:xfrm>
          <a:custGeom>
            <a:avLst/>
            <a:gdLst/>
            <a:ahLst/>
            <a:cxnLst/>
            <a:rect l="l" t="t" r="r" b="b"/>
            <a:pathLst>
              <a:path w="5032033" h="5870189" extrusionOk="0">
                <a:moveTo>
                  <a:pt x="0" y="0"/>
                </a:moveTo>
                <a:lnTo>
                  <a:pt x="5032032" y="0"/>
                </a:lnTo>
                <a:lnTo>
                  <a:pt x="5032032" y="5870188"/>
                </a:lnTo>
                <a:lnTo>
                  <a:pt x="0" y="5870188"/>
                </a:lnTo>
                <a:lnTo>
                  <a:pt x="0" y="0"/>
                </a:lnTo>
                <a:close/>
              </a:path>
            </a:pathLst>
          </a:custGeom>
          <a:blipFill rotWithShape="1">
            <a:blip r:embed="rId5">
              <a:alphaModFix/>
            </a:blip>
            <a:stretch>
              <a:fillRect l="-37541" r="-37541"/>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1" name="Google Shape;101;p2"/>
          <p:cNvSpPr txBox="1"/>
          <p:nvPr/>
        </p:nvSpPr>
        <p:spPr>
          <a:xfrm>
            <a:off x="9613816" y="685839"/>
            <a:ext cx="7759784" cy="7789355"/>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Unit 2.1</a:t>
            </a:r>
            <a:endParaRPr sz="7000">
              <a:solidFill>
                <a:srgbClr val="033C5B"/>
              </a:solidFill>
              <a:latin typeface="Arial"/>
              <a:ea typeface="Arial"/>
              <a:cs typeface="Arial"/>
              <a:sym typeface="Arial"/>
            </a:endParaRPr>
          </a:p>
          <a:p>
            <a:pPr marL="0" marR="0" lvl="0" indent="0" algn="ctr" rtl="0">
              <a:spcBef>
                <a:spcPts val="0"/>
              </a:spcBef>
              <a:spcAft>
                <a:spcPts val="0"/>
              </a:spcAft>
              <a:buClr>
                <a:schemeClr val="dk1"/>
              </a:buClr>
              <a:buSzPts val="7000"/>
              <a:buFont typeface="Calibri"/>
              <a:buNone/>
            </a:pPr>
            <a:endParaRPr sz="7000" b="0" i="0" u="none" strike="noStrike" cap="none">
              <a:solidFill>
                <a:srgbClr val="033C5B"/>
              </a:solidFill>
              <a:latin typeface="Arial"/>
              <a:ea typeface="Arial"/>
              <a:cs typeface="Arial"/>
              <a:sym typeface="Arial"/>
            </a:endParaRPr>
          </a:p>
          <a:p>
            <a:pPr marL="0" marR="0" lvl="0" indent="0" algn="ctr" rtl="0">
              <a:spcBef>
                <a:spcPts val="0"/>
              </a:spcBef>
              <a:spcAft>
                <a:spcPts val="0"/>
              </a:spcAft>
              <a:buClr>
                <a:srgbClr val="033C5B"/>
              </a:buClr>
              <a:buSzPts val="7000"/>
              <a:buFont typeface="Arial"/>
              <a:buNone/>
            </a:pPr>
            <a:r>
              <a:rPr lang="en-GB" sz="7000" b="0" i="0" u="none" strike="noStrike" cap="none">
                <a:solidFill>
                  <a:srgbClr val="033C5B"/>
                </a:solidFill>
                <a:latin typeface="Arial"/>
                <a:ea typeface="Arial"/>
                <a:cs typeface="Arial"/>
                <a:sym typeface="Arial"/>
              </a:rPr>
              <a:t>Introduction to the Flipped Classroom Model </a:t>
            </a:r>
            <a:endParaRPr sz="7000" b="0" i="0" u="none" strike="noStrike" cap="none">
              <a:solidFill>
                <a:srgbClr val="033C5B"/>
              </a:solidFill>
              <a:latin typeface="Arial"/>
              <a:ea typeface="Arial"/>
              <a:cs typeface="Arial"/>
              <a:sym typeface="Arial"/>
            </a:endParaRPr>
          </a:p>
        </p:txBody>
      </p:sp>
      <p:sp>
        <p:nvSpPr>
          <p:cNvPr id="102" name="Google Shape;102;p2"/>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3" name="Google Shape;103;p2"/>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 name="Google Shape;104;p2"/>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05" name="Google Shape;105;p2"/>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Shape 109"/>
        <p:cNvGrpSpPr/>
        <p:nvPr/>
      </p:nvGrpSpPr>
      <p:grpSpPr>
        <a:xfrm>
          <a:off x="0" y="0"/>
          <a:ext cx="0" cy="0"/>
          <a:chOff x="0" y="0"/>
          <a:chExt cx="0" cy="0"/>
        </a:xfrm>
      </p:grpSpPr>
      <p:sp>
        <p:nvSpPr>
          <p:cNvPr id="110" name="Google Shape;110;p3"/>
          <p:cNvSpPr txBox="1"/>
          <p:nvPr/>
        </p:nvSpPr>
        <p:spPr>
          <a:xfrm>
            <a:off x="791999" y="827483"/>
            <a:ext cx="7632000" cy="1960191"/>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GB" sz="6999">
                <a:solidFill>
                  <a:srgbClr val="033C5B"/>
                </a:solidFill>
                <a:latin typeface="Arial"/>
                <a:ea typeface="Arial"/>
                <a:cs typeface="Arial"/>
                <a:sym typeface="Arial"/>
              </a:rPr>
              <a:t>Learning Objectives</a:t>
            </a:r>
            <a:endParaRPr/>
          </a:p>
        </p:txBody>
      </p:sp>
      <p:sp>
        <p:nvSpPr>
          <p:cNvPr id="111" name="Google Shape;111;p3"/>
          <p:cNvSpPr txBox="1"/>
          <p:nvPr/>
        </p:nvSpPr>
        <p:spPr>
          <a:xfrm>
            <a:off x="791999" y="3456000"/>
            <a:ext cx="7668000" cy="1471930"/>
          </a:xfrm>
          <a:prstGeom prst="rect">
            <a:avLst/>
          </a:prstGeom>
          <a:noFill/>
          <a:ln>
            <a:noFill/>
          </a:ln>
        </p:spPr>
        <p:txBody>
          <a:bodyPr spcFirstLastPara="1" wrap="square" lIns="0" tIns="0" rIns="0" bIns="0" anchor="t" anchorCtr="0">
            <a:noAutofit/>
          </a:bodyPr>
          <a:lstStyle/>
          <a:p>
            <a:pPr marL="645159" marR="0" lvl="1" indent="-342900" algn="l" rtl="0">
              <a:spcBef>
                <a:spcPts val="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L.O1: To understand the concept and principles of Flipped Classroom.</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L.O2: To recognize the educational value where flipped learning is most effective and the factors influencing its effectiveness.</a:t>
            </a:r>
            <a:endParaRPr/>
          </a:p>
          <a:p>
            <a:pPr marL="645159" marR="0" lvl="1" indent="-342900" algn="l" rtl="0">
              <a:spcBef>
                <a:spcPts val="1200"/>
              </a:spcBef>
              <a:spcAft>
                <a:spcPts val="0"/>
              </a:spcAft>
              <a:buClr>
                <a:srgbClr val="121212"/>
              </a:buClr>
              <a:buSzPts val="2400"/>
              <a:buFont typeface="Noto Sans Symbols"/>
              <a:buChar char="▪"/>
            </a:pPr>
            <a:r>
              <a:rPr lang="en-GB" sz="2400" b="0" i="0" u="none" strike="noStrike" cap="none">
                <a:solidFill>
                  <a:srgbClr val="121212"/>
                </a:solidFill>
                <a:latin typeface="Arial"/>
                <a:ea typeface="Arial"/>
                <a:cs typeface="Arial"/>
                <a:sym typeface="Arial"/>
              </a:rPr>
              <a:t>L.O3: To recognize the value of digital tools and creative thinking in the Flipped Classroom but the challenges that have to be faced as well.  </a:t>
            </a:r>
            <a:endParaRPr/>
          </a:p>
          <a:p>
            <a:pPr marL="645159" marR="0" lvl="1" indent="-190500" algn="l" rtl="0">
              <a:spcBef>
                <a:spcPts val="1200"/>
              </a:spcBef>
              <a:spcAft>
                <a:spcPts val="0"/>
              </a:spcAft>
              <a:buClr>
                <a:schemeClr val="dk1"/>
              </a:buClr>
              <a:buSzPts val="2400"/>
              <a:buFont typeface="Noto Sans Symbols"/>
              <a:buNone/>
            </a:pPr>
            <a:endParaRPr sz="2400" b="0" i="0" u="none" strike="noStrike" cap="none">
              <a:solidFill>
                <a:srgbClr val="121212"/>
              </a:solidFill>
              <a:latin typeface="Arial"/>
              <a:ea typeface="Arial"/>
              <a:cs typeface="Arial"/>
              <a:sym typeface="Arial"/>
            </a:endParaRPr>
          </a:p>
        </p:txBody>
      </p:sp>
      <p:sp>
        <p:nvSpPr>
          <p:cNvPr id="112" name="Google Shape;112;p3"/>
          <p:cNvSpPr/>
          <p:nvPr/>
        </p:nvSpPr>
        <p:spPr>
          <a:xfrm>
            <a:off x="9144000" y="3783991"/>
            <a:ext cx="9144000" cy="650300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3" name="Google Shape;113;p3"/>
          <p:cNvSpPr/>
          <p:nvPr/>
        </p:nvSpPr>
        <p:spPr>
          <a:xfrm>
            <a:off x="9144000" y="0"/>
            <a:ext cx="9144000" cy="5143500"/>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3"/>
          <p:cNvSpPr/>
          <p:nvPr/>
        </p:nvSpPr>
        <p:spPr>
          <a:xfrm rot="5400000">
            <a:off x="9144000" y="7702914"/>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5" name="Google Shape;115;p3"/>
          <p:cNvSpPr/>
          <p:nvPr/>
        </p:nvSpPr>
        <p:spPr>
          <a:xfrm rot="-5400000">
            <a:off x="15703914" y="0"/>
            <a:ext cx="2584086" cy="2584086"/>
          </a:xfrm>
          <a:custGeom>
            <a:avLst/>
            <a:gdLst/>
            <a:ahLst/>
            <a:cxnLst/>
            <a:rect l="l" t="t" r="r" b="b"/>
            <a:pathLst>
              <a:path w="2584086" h="2584086" extrusionOk="0">
                <a:moveTo>
                  <a:pt x="0" y="0"/>
                </a:moveTo>
                <a:lnTo>
                  <a:pt x="2584086" y="0"/>
                </a:lnTo>
                <a:lnTo>
                  <a:pt x="2584086" y="2584086"/>
                </a:lnTo>
                <a:lnTo>
                  <a:pt x="0" y="2584086"/>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6" name="Google Shape;116;p3"/>
          <p:cNvSpPr/>
          <p:nvPr/>
        </p:nvSpPr>
        <p:spPr>
          <a:xfrm>
            <a:off x="11243339" y="2258982"/>
            <a:ext cx="4945322" cy="5769036"/>
          </a:xfrm>
          <a:custGeom>
            <a:avLst/>
            <a:gdLst/>
            <a:ahLst/>
            <a:cxnLst/>
            <a:rect l="l" t="t" r="r" b="b"/>
            <a:pathLst>
              <a:path w="4945322" h="5769036" extrusionOk="0">
                <a:moveTo>
                  <a:pt x="0" y="0"/>
                </a:moveTo>
                <a:lnTo>
                  <a:pt x="4945322" y="0"/>
                </a:lnTo>
                <a:lnTo>
                  <a:pt x="4945322" y="5769036"/>
                </a:lnTo>
                <a:lnTo>
                  <a:pt x="0" y="5769036"/>
                </a:lnTo>
                <a:lnTo>
                  <a:pt x="0" y="0"/>
                </a:lnTo>
                <a:close/>
              </a:path>
            </a:pathLst>
          </a:custGeom>
          <a:blipFill rotWithShape="1">
            <a:blip r:embed="rId5">
              <a:alphaModFix/>
            </a:blip>
            <a:stretch>
              <a:fillRect l="-37489" r="-37489"/>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3"/>
          <p:cNvSpPr/>
          <p:nvPr/>
        </p:nvSpPr>
        <p:spPr>
          <a:xfrm>
            <a:off x="385759" y="8288550"/>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6">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8" name="Google Shape;118;p3"/>
          <p:cNvSpPr/>
          <p:nvPr/>
        </p:nvSpPr>
        <p:spPr>
          <a:xfrm>
            <a:off x="2874251" y="91043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7">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4" name="Google Shape;124;p4"/>
          <p:cNvSpPr/>
          <p:nvPr/>
        </p:nvSpPr>
        <p:spPr>
          <a:xfrm>
            <a:off x="-167105" y="-3643058"/>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4"/>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6" name="Google Shape;126;p4"/>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7" name="Google Shape;127;p4"/>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8" name="Google Shape;128;p4"/>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29" name="Google Shape;129;p4"/>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0" name="Google Shape;130;p4"/>
          <p:cNvSpPr txBox="1"/>
          <p:nvPr/>
        </p:nvSpPr>
        <p:spPr>
          <a:xfrm>
            <a:off x="792000" y="1548000"/>
            <a:ext cx="15948000" cy="615553"/>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Understanding the Flipped Classroom Approach</a:t>
            </a:r>
            <a:endParaRPr sz="4000">
              <a:solidFill>
                <a:srgbClr val="033C5B"/>
              </a:solidFill>
              <a:latin typeface="Arial"/>
              <a:ea typeface="Arial"/>
              <a:cs typeface="Arial"/>
              <a:sym typeface="Arial"/>
            </a:endParaRPr>
          </a:p>
        </p:txBody>
      </p:sp>
      <p:sp>
        <p:nvSpPr>
          <p:cNvPr id="131" name="Google Shape;131;p4"/>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2" name="Google Shape;132;p4"/>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3" name="Google Shape;133;p4"/>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34" name="Google Shape;134;p4"/>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35" name="Google Shape;135;p4"/>
          <p:cNvSpPr/>
          <p:nvPr/>
        </p:nvSpPr>
        <p:spPr>
          <a:xfrm>
            <a:off x="1152000" y="3132000"/>
            <a:ext cx="15588000" cy="108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The Flipped Classroom Approach reverses the traditional classroom structure by shifting content delivery outside of class time</a:t>
            </a:r>
            <a:endParaRPr sz="2400" b="0" i="0" u="none" strike="noStrike" cap="none">
              <a:solidFill>
                <a:srgbClr val="000000"/>
              </a:solidFill>
              <a:latin typeface="Arial"/>
              <a:ea typeface="Arial"/>
              <a:cs typeface="Arial"/>
              <a:sym typeface="Arial"/>
            </a:endParaRPr>
          </a:p>
        </p:txBody>
      </p:sp>
      <p:sp>
        <p:nvSpPr>
          <p:cNvPr id="136" name="Google Shape;136;p4"/>
          <p:cNvSpPr/>
          <p:nvPr/>
        </p:nvSpPr>
        <p:spPr>
          <a:xfrm>
            <a:off x="792000" y="331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1</a:t>
            </a:r>
            <a:endParaRPr/>
          </a:p>
        </p:txBody>
      </p:sp>
      <p:sp>
        <p:nvSpPr>
          <p:cNvPr id="137" name="Google Shape;137;p4"/>
          <p:cNvSpPr/>
          <p:nvPr/>
        </p:nvSpPr>
        <p:spPr>
          <a:xfrm>
            <a:off x="1152000" y="4392000"/>
            <a:ext cx="15588000" cy="108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Detailed breakdown of the reversed classroom structure, highlighting pre-class preparation and in-class engagement</a:t>
            </a:r>
            <a:endParaRPr sz="2400" b="0" i="0" u="none" strike="noStrike" cap="none">
              <a:solidFill>
                <a:srgbClr val="000000"/>
              </a:solidFill>
              <a:latin typeface="Arial"/>
              <a:ea typeface="Arial"/>
              <a:cs typeface="Arial"/>
              <a:sym typeface="Arial"/>
            </a:endParaRPr>
          </a:p>
        </p:txBody>
      </p:sp>
      <p:sp>
        <p:nvSpPr>
          <p:cNvPr id="138" name="Google Shape;138;p4"/>
          <p:cNvSpPr/>
          <p:nvPr/>
        </p:nvSpPr>
        <p:spPr>
          <a:xfrm>
            <a:off x="792000" y="457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2</a:t>
            </a:r>
            <a:endParaRPr/>
          </a:p>
        </p:txBody>
      </p:sp>
      <p:sp>
        <p:nvSpPr>
          <p:cNvPr id="139" name="Google Shape;139;p4"/>
          <p:cNvSpPr/>
          <p:nvPr/>
        </p:nvSpPr>
        <p:spPr>
          <a:xfrm>
            <a:off x="1152000" y="5652000"/>
            <a:ext cx="15588000" cy="144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Analysis of the impact of shifting passive learning activities outside the classroom to promote interactive and engaging in-class experiences</a:t>
            </a:r>
            <a:endParaRPr sz="2400" b="0" i="0" u="none" strike="noStrike" cap="none">
              <a:solidFill>
                <a:srgbClr val="000000"/>
              </a:solidFill>
              <a:latin typeface="Arial"/>
              <a:ea typeface="Arial"/>
              <a:cs typeface="Arial"/>
              <a:sym typeface="Arial"/>
            </a:endParaRPr>
          </a:p>
        </p:txBody>
      </p:sp>
      <p:sp>
        <p:nvSpPr>
          <p:cNvPr id="140" name="Google Shape;140;p4"/>
          <p:cNvSpPr/>
          <p:nvPr/>
        </p:nvSpPr>
        <p:spPr>
          <a:xfrm>
            <a:off x="792000" y="601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3</a:t>
            </a:r>
            <a:endParaRPr/>
          </a:p>
        </p:txBody>
      </p:sp>
      <p:sp>
        <p:nvSpPr>
          <p:cNvPr id="141" name="Google Shape;141;p4"/>
          <p:cNvSpPr/>
          <p:nvPr/>
        </p:nvSpPr>
        <p:spPr>
          <a:xfrm>
            <a:off x="1152000" y="7272000"/>
            <a:ext cx="15588000" cy="1440000"/>
          </a:xfrm>
          <a:prstGeom prst="roundRect">
            <a:avLst>
              <a:gd name="adj" fmla="val 16667"/>
            </a:avLst>
          </a:prstGeom>
          <a:gradFill>
            <a:gsLst>
              <a:gs pos="0">
                <a:srgbClr val="F4F8FB"/>
              </a:gs>
              <a:gs pos="74000">
                <a:srgbClr val="AEC5E1"/>
              </a:gs>
              <a:gs pos="83000">
                <a:srgbClr val="AEC5E1"/>
              </a:gs>
              <a:gs pos="100000">
                <a:srgbClr val="C8D8EB"/>
              </a:gs>
            </a:gsLst>
            <a:lin ang="5400000" scaled="0"/>
          </a:gradFill>
          <a:ln w="25400" cap="flat" cmpd="sng">
            <a:solidFill>
              <a:srgbClr val="21364F"/>
            </a:solidFill>
            <a:prstDash val="solid"/>
            <a:round/>
            <a:headEnd type="none" w="sm" len="sm"/>
            <a:tailEnd type="none" w="sm" len="sm"/>
          </a:ln>
        </p:spPr>
        <p:txBody>
          <a:bodyPr spcFirstLastPara="1" wrap="square" lIns="540000"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a:solidFill>
                  <a:srgbClr val="000000"/>
                </a:solidFill>
                <a:latin typeface="Arial"/>
                <a:ea typeface="Arial"/>
                <a:cs typeface="Arial"/>
                <a:sym typeface="Arial"/>
              </a:rPr>
              <a:t>Explanation of the role of technology in facilitating flipped learning and its importance in fostering flexibility and adaptability</a:t>
            </a:r>
            <a:endParaRPr sz="2400" b="0" i="0" u="none" strike="noStrike" cap="none">
              <a:solidFill>
                <a:srgbClr val="000000"/>
              </a:solidFill>
              <a:latin typeface="Arial"/>
              <a:ea typeface="Arial"/>
              <a:cs typeface="Arial"/>
              <a:sym typeface="Arial"/>
            </a:endParaRPr>
          </a:p>
        </p:txBody>
      </p:sp>
      <p:sp>
        <p:nvSpPr>
          <p:cNvPr id="142" name="Google Shape;142;p4"/>
          <p:cNvSpPr/>
          <p:nvPr/>
        </p:nvSpPr>
        <p:spPr>
          <a:xfrm>
            <a:off x="792000" y="7632000"/>
            <a:ext cx="720000" cy="720000"/>
          </a:xfrm>
          <a:prstGeom prst="ellipse">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chemeClr val="lt1"/>
                </a:solidFill>
                <a:latin typeface="Arial"/>
                <a:ea typeface="Arial"/>
                <a:cs typeface="Arial"/>
                <a:sym typeface="Arial"/>
              </a:rPr>
              <a:t>4</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5"/>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8" name="Google Shape;148;p5"/>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49" name="Google Shape;149;p5"/>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0" name="Google Shape;150;p5"/>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1" name="Google Shape;151;p5"/>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2" name="Google Shape;152;p5"/>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3" name="Google Shape;153;p5"/>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4" name="Google Shape;154;p5"/>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How does it work? </a:t>
            </a:r>
            <a:endParaRPr/>
          </a:p>
        </p:txBody>
      </p:sp>
      <p:sp>
        <p:nvSpPr>
          <p:cNvPr id="155" name="Google Shape;155;p5"/>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6" name="Google Shape;156;p5"/>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7" name="Google Shape;157;p5"/>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58" name="Google Shape;158;p5"/>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59" name="Google Shape;159;p5"/>
          <p:cNvSpPr txBox="1"/>
          <p:nvPr/>
        </p:nvSpPr>
        <p:spPr>
          <a:xfrm>
            <a:off x="1009465" y="2587303"/>
            <a:ext cx="16020000" cy="2325387"/>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u="sng">
                <a:solidFill>
                  <a:schemeClr val="dk1"/>
                </a:solidFill>
                <a:latin typeface="Arial"/>
                <a:ea typeface="Arial"/>
                <a:cs typeface="Arial"/>
                <a:sym typeface="Arial"/>
              </a:rPr>
              <a:t>1. Pre-Class Preparation:</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Students are provided with instructional materials before class. These materials can include pre-recorded lectures, readings, videos, or online modules.</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Students engage with these materials independently, typically outside of class time.</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The aim is for students to gain exposure to foundational concepts and content at their own pace, preparing them for in-class activities.</a:t>
            </a:r>
            <a:endParaRPr sz="2400">
              <a:solidFill>
                <a:schemeClr val="dk1"/>
              </a:solidFill>
              <a:latin typeface="Arial"/>
              <a:ea typeface="Arial"/>
              <a:cs typeface="Arial"/>
              <a:sym typeface="Arial"/>
            </a:endParaRPr>
          </a:p>
        </p:txBody>
      </p:sp>
      <p:sp>
        <p:nvSpPr>
          <p:cNvPr id="160" name="Google Shape;160;p5"/>
          <p:cNvSpPr txBox="1"/>
          <p:nvPr/>
        </p:nvSpPr>
        <p:spPr>
          <a:xfrm>
            <a:off x="997688" y="4912690"/>
            <a:ext cx="16020000" cy="3386832"/>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u="sng">
                <a:solidFill>
                  <a:schemeClr val="dk1"/>
                </a:solidFill>
                <a:latin typeface="Arial"/>
                <a:ea typeface="Arial"/>
                <a:cs typeface="Arial"/>
                <a:sym typeface="Arial"/>
              </a:rPr>
              <a:t>2. In-Class Activities:</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Class time is dedicated to active learning experiences, such as problem-solving tasks, group discussions, and project work.</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Instead of passively receiving lectures, students apply their learning through hands-on activities and collaborative exercises.</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The teacher serves as a facilitator, guiding students through these activities and providing feedback as they work through concepts and solve problems together. </a:t>
            </a:r>
            <a:endParaRPr sz="2400">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6"/>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6" name="Google Shape;166;p6"/>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7" name="Google Shape;167;p6"/>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8" name="Google Shape;168;p6"/>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69" name="Google Shape;169;p6"/>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0" name="Google Shape;170;p6"/>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1" name="Google Shape;171;p6"/>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2" name="Google Shape;172;p6"/>
          <p:cNvSpPr txBox="1"/>
          <p:nvPr/>
        </p:nvSpPr>
        <p:spPr>
          <a:xfrm>
            <a:off x="792000" y="1548000"/>
            <a:ext cx="15948000" cy="43088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How does it work? </a:t>
            </a:r>
            <a:endParaRPr/>
          </a:p>
        </p:txBody>
      </p:sp>
      <p:sp>
        <p:nvSpPr>
          <p:cNvPr id="173" name="Google Shape;173;p6"/>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4" name="Google Shape;174;p6"/>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5" name="Google Shape;175;p6"/>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76" name="Google Shape;176;p6"/>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77" name="Google Shape;177;p6"/>
          <p:cNvSpPr txBox="1"/>
          <p:nvPr/>
        </p:nvSpPr>
        <p:spPr>
          <a:xfrm>
            <a:off x="830952" y="2463268"/>
            <a:ext cx="16020000" cy="2680231"/>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u="sng">
                <a:solidFill>
                  <a:schemeClr val="dk1"/>
                </a:solidFill>
                <a:latin typeface="Arial"/>
                <a:ea typeface="Arial"/>
                <a:cs typeface="Arial"/>
                <a:sym typeface="Arial"/>
              </a:rPr>
              <a:t>3. Technology Integration:</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Technology plays a crucial role in the Flipped Classroom model, facilitating access to instructional materials and enabling interactive learning experiences.</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Students often access pre-class materials through digital platforms or learning management systems.</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Technology also allows for flexibility in delivering content, as teachers can utilize a variety of multimedia resources to cater to different learning styles.</a:t>
            </a:r>
            <a:endParaRPr sz="2400">
              <a:solidFill>
                <a:schemeClr val="dk1"/>
              </a:solidFill>
              <a:latin typeface="Arial"/>
              <a:ea typeface="Arial"/>
              <a:cs typeface="Arial"/>
              <a:sym typeface="Arial"/>
            </a:endParaRPr>
          </a:p>
        </p:txBody>
      </p:sp>
      <p:sp>
        <p:nvSpPr>
          <p:cNvPr id="178" name="Google Shape;178;p6"/>
          <p:cNvSpPr txBox="1"/>
          <p:nvPr/>
        </p:nvSpPr>
        <p:spPr>
          <a:xfrm>
            <a:off x="792000" y="5143498"/>
            <a:ext cx="16020000" cy="2752329"/>
          </a:xfrm>
          <a:prstGeom prst="rect">
            <a:avLst/>
          </a:prstGeom>
          <a:gradFill>
            <a:gsLst>
              <a:gs pos="0">
                <a:srgbClr val="DAE5F1"/>
              </a:gs>
              <a:gs pos="35000">
                <a:srgbClr val="B7CCE4"/>
              </a:gs>
              <a:gs pos="100000">
                <a:srgbClr val="DAE5F1"/>
              </a:gs>
            </a:gsLst>
            <a:lin ang="16200000" scaled="0"/>
          </a:gradFill>
          <a:ln w="9525" cap="flat" cmpd="sng">
            <a:solidFill>
              <a:schemeClr val="dk1"/>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t" anchorCtr="0">
            <a:noAutofit/>
          </a:bodyPr>
          <a:lstStyle/>
          <a:p>
            <a:pPr marL="0" marR="0" lvl="0" indent="0" algn="l" rtl="0">
              <a:spcBef>
                <a:spcPts val="0"/>
              </a:spcBef>
              <a:spcAft>
                <a:spcPts val="0"/>
              </a:spcAft>
              <a:buNone/>
            </a:pPr>
            <a:r>
              <a:rPr lang="en-GB" sz="2400" b="1" u="sng">
                <a:solidFill>
                  <a:schemeClr val="dk1"/>
                </a:solidFill>
                <a:latin typeface="Arial"/>
                <a:ea typeface="Arial"/>
                <a:cs typeface="Arial"/>
                <a:sym typeface="Arial"/>
              </a:rPr>
              <a:t>4. Feedback and Assessment:</a:t>
            </a:r>
            <a:endParaRPr sz="2400" b="1" u="sng">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In-class activities provide opportunities for immediate feedback from the teacher and peers.</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Assessment in a flipped classroom may involve formative assessments during class sessions and summative assessments to evaluate student understanding over time.</a:t>
            </a:r>
            <a:endParaRPr/>
          </a:p>
          <a:p>
            <a:pPr marL="457200" marR="0" lvl="0" indent="-457200" algn="l" rtl="0">
              <a:spcBef>
                <a:spcPts val="0"/>
              </a:spcBef>
              <a:spcAft>
                <a:spcPts val="0"/>
              </a:spcAft>
              <a:buClr>
                <a:schemeClr val="dk1"/>
              </a:buClr>
              <a:buSzPts val="2400"/>
              <a:buFont typeface="Noto Sans Symbols"/>
              <a:buChar char="▪"/>
            </a:pPr>
            <a:r>
              <a:rPr lang="en-GB" sz="2400">
                <a:solidFill>
                  <a:schemeClr val="dk1"/>
                </a:solidFill>
                <a:latin typeface="Arial"/>
                <a:ea typeface="Arial"/>
                <a:cs typeface="Arial"/>
                <a:sym typeface="Arial"/>
              </a:rPr>
              <a:t>Continuous feedback loops help teachers gauge student progress and adjust instruction as needed to address learning gaps.</a:t>
            </a:r>
            <a:endParaRPr sz="24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7"/>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4" name="Google Shape;184;p7"/>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5" name="Google Shape;185;p7"/>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6" name="Google Shape;186;p7"/>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7" name="Google Shape;187;p7"/>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8" name="Google Shape;188;p7"/>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89" name="Google Shape;189;p7"/>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0" name="Google Shape;190;p7"/>
          <p:cNvSpPr txBox="1"/>
          <p:nvPr/>
        </p:nvSpPr>
        <p:spPr>
          <a:xfrm>
            <a:off x="818920" y="1368706"/>
            <a:ext cx="15948000" cy="307777"/>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33C5B"/>
              </a:buClr>
              <a:buSzPts val="4000"/>
              <a:buFont typeface="Arial"/>
              <a:buNone/>
            </a:pPr>
            <a:r>
              <a:rPr lang="en-GB" sz="4000" b="0" i="0" u="none" strike="noStrike" cap="none">
                <a:solidFill>
                  <a:srgbClr val="033C5B"/>
                </a:solidFill>
                <a:latin typeface="Arial"/>
                <a:ea typeface="Arial"/>
                <a:cs typeface="Arial"/>
                <a:sym typeface="Arial"/>
              </a:rPr>
              <a:t>Through time …</a:t>
            </a:r>
            <a:endParaRPr/>
          </a:p>
        </p:txBody>
      </p:sp>
      <p:sp>
        <p:nvSpPr>
          <p:cNvPr id="191" name="Google Shape;191;p7"/>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2" name="Google Shape;192;p7"/>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3" name="Google Shape;193;p7"/>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Clr>
                <a:srgbClr val="121212"/>
              </a:buClr>
              <a:buSzPts val="1400"/>
              <a:buFont typeface="Arial"/>
              <a:buNone/>
            </a:pPr>
            <a:r>
              <a:rPr lang="en-GB" sz="1400" b="0" i="0" u="none" strike="noStrike" cap="none">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194" name="Google Shape;194;p7"/>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5" name="Google Shape;195;p7"/>
          <p:cNvSpPr txBox="1"/>
          <p:nvPr/>
        </p:nvSpPr>
        <p:spPr>
          <a:xfrm>
            <a:off x="807000" y="2130057"/>
            <a:ext cx="7956000" cy="6639243"/>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The Flipped Classroom concept emerged in the early 2000s as educators sought innovative ways to enhance student engagement and learning outcomes.</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Initially, the model relied heavily on videos and online resources to deliver pre-class content to students.</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Teachers began recording lectures or curating online materials for students to review independently before attending class sessions.</a:t>
            </a:r>
            <a:endParaRPr/>
          </a:p>
          <a:p>
            <a:pPr marL="0" marR="0" lvl="0" indent="0" algn="l" rtl="0">
              <a:spcBef>
                <a:spcPts val="0"/>
              </a:spcBef>
              <a:spcAft>
                <a:spcPts val="0"/>
              </a:spcAft>
              <a:buClr>
                <a:schemeClr val="dk1"/>
              </a:buClr>
              <a:buSzPts val="2400"/>
              <a:buFont typeface="Arial"/>
              <a:buNone/>
            </a:pPr>
            <a:endParaRPr sz="2400" b="0" i="0">
              <a:solidFill>
                <a:srgbClr val="0D0D0D"/>
              </a:solidFill>
              <a:latin typeface="Arial"/>
              <a:ea typeface="Arial"/>
              <a:cs typeface="Arial"/>
              <a:sym typeface="Arial"/>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This early adoption laid the groundwork for the flipped classroom approach, demonstrating its potential to transform traditional teaching methods.</a:t>
            </a:r>
            <a:endParaRPr/>
          </a:p>
        </p:txBody>
      </p:sp>
      <p:sp>
        <p:nvSpPr>
          <p:cNvPr id="196" name="Google Shape;196;p7"/>
          <p:cNvSpPr txBox="1"/>
          <p:nvPr/>
        </p:nvSpPr>
        <p:spPr>
          <a:xfrm>
            <a:off x="8748000" y="2157019"/>
            <a:ext cx="7956000" cy="6581982"/>
          </a:xfrm>
          <a:prstGeom prst="rect">
            <a:avLst/>
          </a:prstGeom>
          <a:solidFill>
            <a:srgbClr val="DAE5F1"/>
          </a:solidFill>
          <a:ln w="3810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Educational technology platforms have become more sophisticated, offering a wider range of tools and resources to support flipped learning.</a:t>
            </a:r>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Teachers now have access to interactive multimedia content, adaptive learning platforms, and virtual reality experiences to enhance pre-class materials.</a:t>
            </a:r>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Additionally, educational research has provided valuable insights into the effectiveness of flipped learning across various disciplines and student populations.</a:t>
            </a:r>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Studies have highlighted the benefits of active learning and student-centered instruction, further validating the flipped classroom approach.</a:t>
            </a:r>
            <a:endParaRPr/>
          </a:p>
          <a:p>
            <a:pPr marL="0" marR="0" lvl="0" indent="-152400" algn="l" rtl="0">
              <a:spcBef>
                <a:spcPts val="0"/>
              </a:spcBef>
              <a:spcAft>
                <a:spcPts val="0"/>
              </a:spcAft>
              <a:buClr>
                <a:srgbClr val="0D0D0D"/>
              </a:buClr>
              <a:buSzPts val="2400"/>
              <a:buFont typeface="Arial"/>
              <a:buChar char="•"/>
            </a:pPr>
            <a:r>
              <a:rPr lang="en-GB" sz="2400" b="0" i="0">
                <a:solidFill>
                  <a:srgbClr val="0D0D0D"/>
                </a:solidFill>
                <a:latin typeface="Arial"/>
                <a:ea typeface="Arial"/>
                <a:cs typeface="Arial"/>
                <a:sym typeface="Arial"/>
              </a:rPr>
              <a:t>The COVID-19 pandemic further accelerated the adoption of flipped learning as schools and universities shifted to remote and hybrid learning models.</a:t>
            </a:r>
            <a:endParaRPr/>
          </a:p>
        </p:txBody>
      </p:sp>
      <p:sp>
        <p:nvSpPr>
          <p:cNvPr id="197" name="Google Shape;197;p7"/>
          <p:cNvSpPr/>
          <p:nvPr/>
        </p:nvSpPr>
        <p:spPr>
          <a:xfrm>
            <a:off x="5086800" y="7824900"/>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i="0" u="none" strike="noStrike" cap="none">
                <a:solidFill>
                  <a:schemeClr val="lt1"/>
                </a:solidFill>
                <a:latin typeface="Arial"/>
                <a:ea typeface="Arial"/>
                <a:cs typeface="Arial"/>
                <a:sym typeface="Arial"/>
              </a:rPr>
              <a:t>Historical Overview</a:t>
            </a:r>
            <a:endParaRPr sz="1800" b="1">
              <a:solidFill>
                <a:schemeClr val="lt1"/>
              </a:solidFill>
              <a:latin typeface="Calibri"/>
              <a:ea typeface="Calibri"/>
              <a:cs typeface="Calibri"/>
              <a:sym typeface="Calibri"/>
            </a:endParaRPr>
          </a:p>
        </p:txBody>
      </p:sp>
      <p:sp>
        <p:nvSpPr>
          <p:cNvPr id="198" name="Google Shape;198;p7"/>
          <p:cNvSpPr/>
          <p:nvPr/>
        </p:nvSpPr>
        <p:spPr>
          <a:xfrm>
            <a:off x="8763000" y="7787941"/>
            <a:ext cx="3600000" cy="900000"/>
          </a:xfrm>
          <a:prstGeom prst="roundRect">
            <a:avLst>
              <a:gd name="adj" fmla="val 16667"/>
            </a:avLst>
          </a:prstGeom>
          <a:solidFill>
            <a:schemeClr val="accent1"/>
          </a:solidFill>
          <a:ln w="381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i="0" u="none" strike="noStrike" cap="none">
                <a:solidFill>
                  <a:schemeClr val="lt1"/>
                </a:solidFill>
                <a:latin typeface="Arial"/>
                <a:ea typeface="Arial"/>
                <a:cs typeface="Arial"/>
                <a:sym typeface="Arial"/>
              </a:rPr>
              <a:t>Advancement</a:t>
            </a:r>
            <a:endParaRPr sz="1800" b="1">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8"/>
          <p:cNvSpPr txBox="1"/>
          <p:nvPr/>
        </p:nvSpPr>
        <p:spPr>
          <a:xfrm>
            <a:off x="11520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Associated with each variation.</a:t>
            </a:r>
            <a:endParaRPr sz="2400">
              <a:solidFill>
                <a:schemeClr val="dk1"/>
              </a:solidFill>
              <a:latin typeface="Arial"/>
              <a:ea typeface="Arial"/>
              <a:cs typeface="Arial"/>
              <a:sym typeface="Arial"/>
            </a:endParaRPr>
          </a:p>
        </p:txBody>
      </p:sp>
      <p:sp>
        <p:nvSpPr>
          <p:cNvPr id="204" name="Google Shape;204;p8"/>
          <p:cNvSpPr txBox="1"/>
          <p:nvPr/>
        </p:nvSpPr>
        <p:spPr>
          <a:xfrm>
            <a:off x="6156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Diverse educational settings, learner needs.</a:t>
            </a:r>
            <a:endParaRPr sz="2400">
              <a:solidFill>
                <a:srgbClr val="000000"/>
              </a:solidFill>
              <a:latin typeface="Arial"/>
              <a:ea typeface="Arial"/>
              <a:cs typeface="Arial"/>
              <a:sym typeface="Arial"/>
            </a:endParaRPr>
          </a:p>
        </p:txBody>
      </p:sp>
      <p:sp>
        <p:nvSpPr>
          <p:cNvPr id="205" name="Google Shape;205;p8"/>
          <p:cNvSpPr txBox="1"/>
          <p:nvPr/>
        </p:nvSpPr>
        <p:spPr>
          <a:xfrm>
            <a:off x="792000" y="3636000"/>
            <a:ext cx="5292000" cy="3204000"/>
          </a:xfrm>
          <a:prstGeom prst="rect">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324000" rIns="91425" bIns="45700" anchor="t" anchorCtr="0">
            <a:noAutofit/>
          </a:bodyPr>
          <a:lstStyle/>
          <a:p>
            <a:pPr marL="0" marR="0" lvl="0" indent="0" algn="ctr" rtl="0">
              <a:spcBef>
                <a:spcPts val="0"/>
              </a:spcBef>
              <a:spcAft>
                <a:spcPts val="0"/>
              </a:spcAft>
              <a:buNone/>
            </a:pPr>
            <a:r>
              <a:rPr lang="en-GB" sz="2400">
                <a:solidFill>
                  <a:srgbClr val="000000"/>
                </a:solidFill>
                <a:latin typeface="Arial"/>
                <a:ea typeface="Arial"/>
                <a:cs typeface="Arial"/>
                <a:sym typeface="Arial"/>
              </a:rPr>
              <a:t>Different variations, unique characteristics, applications.</a:t>
            </a:r>
            <a:endParaRPr/>
          </a:p>
        </p:txBody>
      </p:sp>
      <p:sp>
        <p:nvSpPr>
          <p:cNvPr id="206" name="Google Shape;206;p8"/>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7" name="Google Shape;207;p8"/>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8" name="Google Shape;208;p8"/>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09" name="Google Shape;209;p8"/>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0" name="Google Shape;210;p8"/>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1" name="Google Shape;211;p8"/>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2" name="Google Shape;212;p8"/>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3" name="Google Shape;213;p8"/>
          <p:cNvSpPr txBox="1"/>
          <p:nvPr/>
        </p:nvSpPr>
        <p:spPr>
          <a:xfrm>
            <a:off x="791999" y="1473407"/>
            <a:ext cx="15948000" cy="62831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Variations of Flipped Classroom Models</a:t>
            </a:r>
            <a:endParaRPr sz="4000">
              <a:solidFill>
                <a:srgbClr val="033C5B"/>
              </a:solidFill>
              <a:latin typeface="Arial"/>
              <a:ea typeface="Arial"/>
              <a:cs typeface="Arial"/>
              <a:sym typeface="Arial"/>
            </a:endParaRPr>
          </a:p>
        </p:txBody>
      </p:sp>
      <p:sp>
        <p:nvSpPr>
          <p:cNvPr id="214" name="Google Shape;214;p8"/>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5" name="Google Shape;215;p8"/>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6" name="Google Shape;216;p8"/>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17" name="Google Shape;217;p8"/>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18" name="Google Shape;218;p8"/>
          <p:cNvSpPr/>
          <p:nvPr/>
        </p:nvSpPr>
        <p:spPr>
          <a:xfrm>
            <a:off x="791999"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Comparative Analysis:</a:t>
            </a:r>
            <a:endParaRPr sz="2600" b="1">
              <a:solidFill>
                <a:schemeClr val="dk1"/>
              </a:solidFill>
              <a:latin typeface="Arial"/>
              <a:ea typeface="Arial"/>
              <a:cs typeface="Arial"/>
              <a:sym typeface="Arial"/>
            </a:endParaRPr>
          </a:p>
        </p:txBody>
      </p:sp>
      <p:sp>
        <p:nvSpPr>
          <p:cNvPr id="219" name="Google Shape;219;p8"/>
          <p:cNvSpPr/>
          <p:nvPr/>
        </p:nvSpPr>
        <p:spPr>
          <a:xfrm>
            <a:off x="6156000"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Suitability: </a:t>
            </a:r>
            <a:endParaRPr sz="2600" b="1">
              <a:solidFill>
                <a:schemeClr val="dk1"/>
              </a:solidFill>
              <a:latin typeface="Arial"/>
              <a:ea typeface="Arial"/>
              <a:cs typeface="Arial"/>
              <a:sym typeface="Arial"/>
            </a:endParaRPr>
          </a:p>
        </p:txBody>
      </p:sp>
      <p:sp>
        <p:nvSpPr>
          <p:cNvPr id="220" name="Google Shape;220;p8"/>
          <p:cNvSpPr/>
          <p:nvPr/>
        </p:nvSpPr>
        <p:spPr>
          <a:xfrm>
            <a:off x="11520000" y="3132000"/>
            <a:ext cx="5292000" cy="720000"/>
          </a:xfrm>
          <a:prstGeom prst="roundRect">
            <a:avLst>
              <a:gd name="adj" fmla="val 16667"/>
            </a:avLst>
          </a:prstGeom>
          <a:gradFill>
            <a:gsLst>
              <a:gs pos="0">
                <a:srgbClr val="9FC3FF"/>
              </a:gs>
              <a:gs pos="35000">
                <a:srgbClr val="BDD5FF"/>
              </a:gs>
              <a:gs pos="100000">
                <a:srgbClr val="E4EEFF"/>
              </a:gs>
            </a:gsLst>
            <a:lin ang="16200000" scaled="0"/>
          </a:gradFill>
          <a:ln w="9525" cap="flat" cmpd="sng">
            <a:solidFill>
              <a:srgbClr val="4A7DBA"/>
            </a:solidFill>
            <a:prstDash val="solid"/>
            <a:round/>
            <a:headEnd type="none" w="sm" len="sm"/>
            <a:tailEnd type="none" w="sm" len="sm"/>
          </a:ln>
          <a:effectLst>
            <a:outerShdw blurRad="40000" dist="20000" dir="5400000" rotWithShape="0">
              <a:srgbClr val="000000">
                <a:alpha val="37647"/>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GB" sz="2600" b="1">
                <a:solidFill>
                  <a:srgbClr val="000000"/>
                </a:solidFill>
                <a:latin typeface="Arial"/>
                <a:ea typeface="Arial"/>
                <a:cs typeface="Arial"/>
                <a:sym typeface="Arial"/>
              </a:rPr>
              <a:t>Advantages and Challenges:</a:t>
            </a:r>
            <a:endParaRPr sz="2600" b="1">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9"/>
          <p:cNvSpPr/>
          <p:nvPr/>
        </p:nvSpPr>
        <p:spPr>
          <a:xfrm>
            <a:off x="17041242" y="-2062956"/>
            <a:ext cx="1246758" cy="10437232"/>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6" name="Google Shape;226;p9"/>
          <p:cNvSpPr/>
          <p:nvPr/>
        </p:nvSpPr>
        <p:spPr>
          <a:xfrm>
            <a:off x="-213919" y="-2717471"/>
            <a:ext cx="623379" cy="14348459"/>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7" name="Google Shape;227;p9"/>
          <p:cNvSpPr/>
          <p:nvPr/>
        </p:nvSpPr>
        <p:spPr>
          <a:xfrm rot="-5400000">
            <a:off x="8522371" y="-8522371"/>
            <a:ext cx="1246758" cy="18291501"/>
          </a:xfrm>
          <a:prstGeom prst="rect">
            <a:avLst/>
          </a:prstGeom>
          <a:solidFill>
            <a:srgbClr val="05324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8" name="Google Shape;228;p9"/>
          <p:cNvSpPr/>
          <p:nvPr/>
        </p:nvSpPr>
        <p:spPr>
          <a:xfrm rot="-5400000">
            <a:off x="17469080" y="0"/>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29" name="Google Shape;229;p9"/>
          <p:cNvSpPr/>
          <p:nvPr/>
        </p:nvSpPr>
        <p:spPr>
          <a:xfrm rot="5400000">
            <a:off x="0" y="9464579"/>
            <a:ext cx="818920" cy="818920"/>
          </a:xfrm>
          <a:custGeom>
            <a:avLst/>
            <a:gdLst/>
            <a:ahLst/>
            <a:cxnLst/>
            <a:rect l="l" t="t" r="r" b="b"/>
            <a:pathLst>
              <a:path w="818920" h="818920" extrusionOk="0">
                <a:moveTo>
                  <a:pt x="0" y="0"/>
                </a:moveTo>
                <a:lnTo>
                  <a:pt x="818920" y="0"/>
                </a:lnTo>
                <a:lnTo>
                  <a:pt x="818920" y="818920"/>
                </a:lnTo>
                <a:lnTo>
                  <a:pt x="0" y="818920"/>
                </a:lnTo>
                <a:lnTo>
                  <a:pt x="0" y="0"/>
                </a:lnTo>
                <a:close/>
              </a:path>
            </a:pathLst>
          </a:custGeom>
          <a:blipFill rotWithShape="1">
            <a:blip r:embed="rId3">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0" name="Google Shape;230;p9"/>
          <p:cNvSpPr/>
          <p:nvPr/>
        </p:nvSpPr>
        <p:spPr>
          <a:xfrm>
            <a:off x="385667" y="409460"/>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1" name="Google Shape;231;p9"/>
          <p:cNvSpPr/>
          <p:nvPr/>
        </p:nvSpPr>
        <p:spPr>
          <a:xfrm>
            <a:off x="17469080" y="9464579"/>
            <a:ext cx="433253" cy="433253"/>
          </a:xfrm>
          <a:custGeom>
            <a:avLst/>
            <a:gdLst/>
            <a:ahLst/>
            <a:cxnLst/>
            <a:rect l="l" t="t" r="r" b="b"/>
            <a:pathLst>
              <a:path w="6350000" h="6350000" extrusionOk="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2" name="Google Shape;232;p9"/>
          <p:cNvSpPr txBox="1"/>
          <p:nvPr/>
        </p:nvSpPr>
        <p:spPr>
          <a:xfrm>
            <a:off x="792000" y="1548000"/>
            <a:ext cx="12181388" cy="307777"/>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GB" sz="4000">
                <a:solidFill>
                  <a:srgbClr val="033C5B"/>
                </a:solidFill>
                <a:latin typeface="Arial"/>
                <a:ea typeface="Arial"/>
                <a:cs typeface="Arial"/>
                <a:sym typeface="Arial"/>
              </a:rPr>
              <a:t>Analytical Framework</a:t>
            </a:r>
            <a:endParaRPr sz="4000">
              <a:solidFill>
                <a:srgbClr val="033C5B"/>
              </a:solidFill>
              <a:latin typeface="Arial"/>
              <a:ea typeface="Arial"/>
              <a:cs typeface="Arial"/>
              <a:sym typeface="Arial"/>
            </a:endParaRPr>
          </a:p>
        </p:txBody>
      </p:sp>
      <p:sp>
        <p:nvSpPr>
          <p:cNvPr id="233" name="Google Shape;233;p9"/>
          <p:cNvSpPr/>
          <p:nvPr/>
        </p:nvSpPr>
        <p:spPr>
          <a:xfrm>
            <a:off x="559140" y="8374275"/>
            <a:ext cx="2331172" cy="2331172"/>
          </a:xfrm>
          <a:custGeom>
            <a:avLst/>
            <a:gdLst/>
            <a:ahLst/>
            <a:cxnLst/>
            <a:rect l="l" t="t" r="r" b="b"/>
            <a:pathLst>
              <a:path w="2331172" h="2331172" extrusionOk="0">
                <a:moveTo>
                  <a:pt x="0" y="0"/>
                </a:moveTo>
                <a:lnTo>
                  <a:pt x="2331172" y="0"/>
                </a:lnTo>
                <a:lnTo>
                  <a:pt x="2331172" y="2331172"/>
                </a:lnTo>
                <a:lnTo>
                  <a:pt x="0" y="2331172"/>
                </a:lnTo>
                <a:lnTo>
                  <a:pt x="0" y="0"/>
                </a:lnTo>
                <a:close/>
              </a:path>
            </a:pathLst>
          </a:cu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4" name="Google Shape;234;p9"/>
          <p:cNvSpPr/>
          <p:nvPr/>
        </p:nvSpPr>
        <p:spPr>
          <a:xfrm>
            <a:off x="2956987" y="9142466"/>
            <a:ext cx="2590889" cy="699540"/>
          </a:xfrm>
          <a:custGeom>
            <a:avLst/>
            <a:gdLst/>
            <a:ahLst/>
            <a:cxnLst/>
            <a:rect l="l" t="t" r="r" b="b"/>
            <a:pathLst>
              <a:path w="2590889" h="699540" extrusionOk="0">
                <a:moveTo>
                  <a:pt x="0" y="0"/>
                </a:moveTo>
                <a:lnTo>
                  <a:pt x="2590889" y="0"/>
                </a:lnTo>
                <a:lnTo>
                  <a:pt x="2590889" y="699540"/>
                </a:lnTo>
                <a:lnTo>
                  <a:pt x="0" y="699540"/>
                </a:lnTo>
                <a:lnTo>
                  <a:pt x="0" y="0"/>
                </a:lnTo>
                <a:close/>
              </a:path>
            </a:pathLst>
          </a:custGeom>
          <a:blipFill rotWithShape="1">
            <a:blip r:embed="rId5">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5" name="Google Shape;235;p9"/>
          <p:cNvSpPr txBox="1"/>
          <p:nvPr/>
        </p:nvSpPr>
        <p:spPr>
          <a:xfrm>
            <a:off x="5627065" y="9243317"/>
            <a:ext cx="12041056" cy="488314"/>
          </a:xfrm>
          <a:prstGeom prst="rect">
            <a:avLst/>
          </a:prstGeom>
          <a:noFill/>
          <a:ln>
            <a:noFill/>
          </a:ln>
        </p:spPr>
        <p:txBody>
          <a:bodyPr spcFirstLastPara="1" wrap="square" lIns="0" tIns="0" rIns="0" bIns="0" anchor="t" anchorCtr="0">
            <a:spAutoFit/>
          </a:bodyPr>
          <a:lstStyle/>
          <a:p>
            <a:pPr marL="0" marR="0" lvl="0" indent="0" algn="just" rtl="0">
              <a:lnSpc>
                <a:spcPct val="140000"/>
              </a:lnSpc>
              <a:spcBef>
                <a:spcPts val="0"/>
              </a:spcBef>
              <a:spcAft>
                <a:spcPts val="0"/>
              </a:spcAft>
              <a:buNone/>
            </a:pPr>
            <a:r>
              <a:rPr lang="en-GB" sz="1400">
                <a:solidFill>
                  <a:srgbClr val="121212"/>
                </a:solidFill>
                <a:latin typeface="Arial"/>
                <a:ea typeface="Arial"/>
                <a:cs typeface="Arial"/>
                <a:sym typeface="Arial"/>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a:p>
        </p:txBody>
      </p:sp>
      <p:sp>
        <p:nvSpPr>
          <p:cNvPr id="236" name="Google Shape;236;p9"/>
          <p:cNvSpPr/>
          <p:nvPr/>
        </p:nvSpPr>
        <p:spPr>
          <a:xfrm rot="5400000">
            <a:off x="9139238" y="173356"/>
            <a:ext cx="9525" cy="17270948"/>
          </a:xfrm>
          <a:prstGeom prst="rect">
            <a:avLst/>
          </a:prstGeom>
          <a:solidFill>
            <a:srgbClr val="FB8709"/>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37" name="Google Shape;237;p9"/>
          <p:cNvSpPr txBox="1"/>
          <p:nvPr/>
        </p:nvSpPr>
        <p:spPr>
          <a:xfrm>
            <a:off x="792000" y="2506763"/>
            <a:ext cx="15948000" cy="580923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000">
                <a:solidFill>
                  <a:schemeClr val="dk1"/>
                </a:solidFill>
                <a:latin typeface="Arial"/>
                <a:ea typeface="Arial"/>
                <a:cs typeface="Arial"/>
                <a:sym typeface="Arial"/>
              </a:rPr>
              <a:t> </a:t>
            </a: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Arial"/>
              <a:buAutoNum type="arabicPeriod"/>
            </a:pPr>
            <a:r>
              <a:rPr lang="en-GB" sz="2400" b="1" u="sng">
                <a:solidFill>
                  <a:schemeClr val="dk1"/>
                </a:solidFill>
                <a:latin typeface="Arial"/>
                <a:ea typeface="Arial"/>
                <a:cs typeface="Arial"/>
                <a:sym typeface="Arial"/>
              </a:rPr>
              <a:t>Developing Compelling Pre-Class Materials: </a:t>
            </a:r>
            <a:r>
              <a:rPr lang="en-GB" sz="2400">
                <a:solidFill>
                  <a:schemeClr val="dk1"/>
                </a:solidFill>
                <a:latin typeface="Arial"/>
                <a:ea typeface="Arial"/>
                <a:cs typeface="Arial"/>
                <a:sym typeface="Arial"/>
              </a:rPr>
              <a:t>Create engaging and informative materials such as videos, readings, or interactive modules and use multimedia elements to cater to diverse learning styles and maintain student interest. </a:t>
            </a:r>
            <a:endParaRPr/>
          </a:p>
          <a:p>
            <a:pPr marL="457200" marR="0" lvl="0" indent="-304800" algn="l" rtl="0">
              <a:spcBef>
                <a:spcPts val="0"/>
              </a:spcBef>
              <a:spcAft>
                <a:spcPts val="0"/>
              </a:spcAft>
              <a:buClr>
                <a:schemeClr val="dk1"/>
              </a:buClr>
              <a:buSzPts val="2400"/>
              <a:buFont typeface="Calibri"/>
              <a:buNone/>
            </a:pPr>
            <a:endParaRPr sz="2400">
              <a:solidFill>
                <a:schemeClr val="dk1"/>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Calibri"/>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Arial"/>
              <a:buAutoNum type="arabicPeriod"/>
            </a:pPr>
            <a:r>
              <a:rPr lang="en-GB" sz="2400" b="1" u="sng">
                <a:solidFill>
                  <a:schemeClr val="dk1"/>
                </a:solidFill>
                <a:latin typeface="Arial"/>
                <a:ea typeface="Arial"/>
                <a:cs typeface="Arial"/>
                <a:sym typeface="Arial"/>
              </a:rPr>
              <a:t>Ensuring Accessibility: </a:t>
            </a:r>
            <a:r>
              <a:rPr lang="en-GB" sz="2400">
                <a:solidFill>
                  <a:schemeClr val="dk1"/>
                </a:solidFill>
                <a:latin typeface="Arial"/>
                <a:ea typeface="Arial"/>
                <a:cs typeface="Arial"/>
                <a:sym typeface="Arial"/>
              </a:rPr>
              <a:t>Provide multiple formats for accessing materials to accommodate different learning needs and ensure compatibility with various devices and internet connections to promote accessibility for all students. </a:t>
            </a:r>
            <a:endParaRPr/>
          </a:p>
          <a:p>
            <a:pPr marL="457200" marR="0" lvl="0" indent="-304800" algn="l" rtl="0">
              <a:spcBef>
                <a:spcPts val="0"/>
              </a:spcBef>
              <a:spcAft>
                <a:spcPts val="0"/>
              </a:spcAft>
              <a:buClr>
                <a:schemeClr val="dk1"/>
              </a:buClr>
              <a:buSzPts val="2400"/>
              <a:buFont typeface="Calibri"/>
              <a:buNone/>
            </a:pPr>
            <a:endParaRPr sz="2400">
              <a:solidFill>
                <a:schemeClr val="dk1"/>
              </a:solidFill>
              <a:latin typeface="Arial"/>
              <a:ea typeface="Arial"/>
              <a:cs typeface="Arial"/>
              <a:sym typeface="Arial"/>
            </a:endParaRPr>
          </a:p>
          <a:p>
            <a:pPr marL="457200" marR="0" lvl="0" indent="-304800" algn="l" rtl="0">
              <a:spcBef>
                <a:spcPts val="0"/>
              </a:spcBef>
              <a:spcAft>
                <a:spcPts val="0"/>
              </a:spcAft>
              <a:buClr>
                <a:schemeClr val="dk1"/>
              </a:buClr>
              <a:buSzPts val="2400"/>
              <a:buFont typeface="Calibri"/>
              <a:buNone/>
            </a:pPr>
            <a:endParaRPr sz="2400">
              <a:solidFill>
                <a:schemeClr val="dk1"/>
              </a:solidFill>
              <a:latin typeface="Arial"/>
              <a:ea typeface="Arial"/>
              <a:cs typeface="Arial"/>
              <a:sym typeface="Arial"/>
            </a:endParaRPr>
          </a:p>
          <a:p>
            <a:pPr marL="457200" marR="0" lvl="0" indent="-457200" algn="l" rtl="0">
              <a:spcBef>
                <a:spcPts val="0"/>
              </a:spcBef>
              <a:spcAft>
                <a:spcPts val="0"/>
              </a:spcAft>
              <a:buClr>
                <a:schemeClr val="dk1"/>
              </a:buClr>
              <a:buSzPts val="2400"/>
              <a:buFont typeface="Arial"/>
              <a:buAutoNum type="arabicPeriod"/>
            </a:pPr>
            <a:r>
              <a:rPr lang="en-GB" sz="2400" b="1" u="sng">
                <a:solidFill>
                  <a:schemeClr val="dk1"/>
                </a:solidFill>
                <a:latin typeface="Arial"/>
                <a:ea typeface="Arial"/>
                <a:cs typeface="Arial"/>
                <a:sym typeface="Arial"/>
              </a:rPr>
              <a:t>Articulating Learning Objectives: </a:t>
            </a:r>
            <a:r>
              <a:rPr lang="en-GB" sz="2400">
                <a:solidFill>
                  <a:schemeClr val="dk1"/>
                </a:solidFill>
                <a:latin typeface="Arial"/>
                <a:ea typeface="Arial"/>
                <a:cs typeface="Arial"/>
                <a:sym typeface="Arial"/>
              </a:rPr>
              <a:t>Clearly communicate learning objectives for each session to guide student engagement with pre-class materials and align objectives with course outcomes and assessments to ensure coherence and relevance. </a:t>
            </a:r>
            <a:endParaRPr sz="2400">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2338</Words>
  <Application>Microsoft Office PowerPoint</Application>
  <PresentationFormat>Custom</PresentationFormat>
  <Paragraphs>153</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Noto Sans Symbols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dc:creator>
  <cp:lastModifiedBy>Sotiria Tsalamani</cp:lastModifiedBy>
  <cp:revision>2</cp:revision>
  <dcterms:created xsi:type="dcterms:W3CDTF">2006-08-16T00:00:00Z</dcterms:created>
  <dcterms:modified xsi:type="dcterms:W3CDTF">2024-04-11T15:10:59Z</dcterms:modified>
</cp:coreProperties>
</file>