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3"/>
  </p:notesMasterIdLst>
  <p:sldIdLst>
    <p:sldId id="256" r:id="rId2"/>
    <p:sldId id="288" r:id="rId3"/>
    <p:sldId id="289" r:id="rId4"/>
    <p:sldId id="290" r:id="rId5"/>
    <p:sldId id="291" r:id="rId6"/>
    <p:sldId id="292" r:id="rId7"/>
    <p:sldId id="293" r:id="rId8"/>
    <p:sldId id="294" r:id="rId9"/>
    <p:sldId id="295" r:id="rId10"/>
    <p:sldId id="296" r:id="rId11"/>
    <p:sldId id="297" r:id="rId12"/>
  </p:sldIdLst>
  <p:sldSz cx="18288000" cy="10287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8" roundtripDataSignature="AMtx7mgNhczv4caUmhVAiJm0qn8oL7VPm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1" d="100"/>
          <a:sy n="61" d="100"/>
        </p:scale>
        <p:origin x="78" y="21"/>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51" Type="http://schemas.openxmlformats.org/officeDocument/2006/relationships/theme" Target="theme/theme1.xml"/><Relationship Id="rId3" Type="http://schemas.openxmlformats.org/officeDocument/2006/relationships/slide" Target="slides/slide2.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49" Type="http://schemas.openxmlformats.org/officeDocument/2006/relationships/presProps" Target="presProps.xml"/><Relationship Id="rId10" Type="http://schemas.openxmlformats.org/officeDocument/2006/relationships/slide" Target="slides/slide9.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48"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2"/>
        <p:cNvGrpSpPr/>
        <p:nvPr/>
      </p:nvGrpSpPr>
      <p:grpSpPr>
        <a:xfrm>
          <a:off x="0" y="0"/>
          <a:ext cx="0" cy="0"/>
          <a:chOff x="0" y="0"/>
          <a:chExt cx="0" cy="0"/>
        </a:xfrm>
      </p:grpSpPr>
      <p:sp>
        <p:nvSpPr>
          <p:cNvPr id="783" name="Google Shape;783;p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84" name="Google Shape;784;p4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4"/>
        <p:cNvGrpSpPr/>
        <p:nvPr/>
      </p:nvGrpSpPr>
      <p:grpSpPr>
        <a:xfrm>
          <a:off x="0" y="0"/>
          <a:ext cx="0" cy="0"/>
          <a:chOff x="0" y="0"/>
          <a:chExt cx="0" cy="0"/>
        </a:xfrm>
      </p:grpSpPr>
      <p:sp>
        <p:nvSpPr>
          <p:cNvPr id="805" name="Google Shape;805;p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06" name="Google Shape;806;p4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1"/>
        <p:cNvGrpSpPr/>
        <p:nvPr/>
      </p:nvGrpSpPr>
      <p:grpSpPr>
        <a:xfrm>
          <a:off x="0" y="0"/>
          <a:ext cx="0" cy="0"/>
          <a:chOff x="0" y="0"/>
          <a:chExt cx="0" cy="0"/>
        </a:xfrm>
      </p:grpSpPr>
      <p:sp>
        <p:nvSpPr>
          <p:cNvPr id="642" name="Google Shape;642;p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43" name="Google Shape;643;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5"/>
        <p:cNvGrpSpPr/>
        <p:nvPr/>
      </p:nvGrpSpPr>
      <p:grpSpPr>
        <a:xfrm>
          <a:off x="0" y="0"/>
          <a:ext cx="0" cy="0"/>
          <a:chOff x="0" y="0"/>
          <a:chExt cx="0" cy="0"/>
        </a:xfrm>
      </p:grpSpPr>
      <p:sp>
        <p:nvSpPr>
          <p:cNvPr id="656" name="Google Shape;656;p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57" name="Google Shape;657;p3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p:cNvGrpSpPr/>
        <p:nvPr/>
      </p:nvGrpSpPr>
      <p:grpSpPr>
        <a:xfrm>
          <a:off x="0" y="0"/>
          <a:ext cx="0" cy="0"/>
          <a:chOff x="0" y="0"/>
          <a:chExt cx="0" cy="0"/>
        </a:xfrm>
      </p:grpSpPr>
      <p:sp>
        <p:nvSpPr>
          <p:cNvPr id="669" name="Google Shape;669;p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70" name="Google Shape;670;p3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5"/>
        <p:cNvGrpSpPr/>
        <p:nvPr/>
      </p:nvGrpSpPr>
      <p:grpSpPr>
        <a:xfrm>
          <a:off x="0" y="0"/>
          <a:ext cx="0" cy="0"/>
          <a:chOff x="0" y="0"/>
          <a:chExt cx="0" cy="0"/>
        </a:xfrm>
      </p:grpSpPr>
      <p:sp>
        <p:nvSpPr>
          <p:cNvPr id="686" name="Google Shape;686;p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87" name="Google Shape;687;p3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2"/>
        <p:cNvGrpSpPr/>
        <p:nvPr/>
      </p:nvGrpSpPr>
      <p:grpSpPr>
        <a:xfrm>
          <a:off x="0" y="0"/>
          <a:ext cx="0" cy="0"/>
          <a:chOff x="0" y="0"/>
          <a:chExt cx="0" cy="0"/>
        </a:xfrm>
      </p:grpSpPr>
      <p:sp>
        <p:nvSpPr>
          <p:cNvPr id="703" name="Google Shape;703;p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04" name="Google Shape;704;p3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4"/>
        <p:cNvGrpSpPr/>
        <p:nvPr/>
      </p:nvGrpSpPr>
      <p:grpSpPr>
        <a:xfrm>
          <a:off x="0" y="0"/>
          <a:ext cx="0" cy="0"/>
          <a:chOff x="0" y="0"/>
          <a:chExt cx="0" cy="0"/>
        </a:xfrm>
      </p:grpSpPr>
      <p:sp>
        <p:nvSpPr>
          <p:cNvPr id="725" name="Google Shape;725;p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26" name="Google Shape;726;p3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1"/>
        <p:cNvGrpSpPr/>
        <p:nvPr/>
      </p:nvGrpSpPr>
      <p:grpSpPr>
        <a:xfrm>
          <a:off x="0" y="0"/>
          <a:ext cx="0" cy="0"/>
          <a:chOff x="0" y="0"/>
          <a:chExt cx="0" cy="0"/>
        </a:xfrm>
      </p:grpSpPr>
      <p:sp>
        <p:nvSpPr>
          <p:cNvPr id="742" name="Google Shape;742;p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43" name="Google Shape;743;p3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8"/>
        <p:cNvGrpSpPr/>
        <p:nvPr/>
      </p:nvGrpSpPr>
      <p:grpSpPr>
        <a:xfrm>
          <a:off x="0" y="0"/>
          <a:ext cx="0" cy="0"/>
          <a:chOff x="0" y="0"/>
          <a:chExt cx="0" cy="0"/>
        </a:xfrm>
      </p:grpSpPr>
      <p:sp>
        <p:nvSpPr>
          <p:cNvPr id="759" name="Google Shape;759;p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60" name="Google Shape;760;p4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4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 name="Google Shape;13;p4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4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5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53"/>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5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5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5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54"/>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54"/>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5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5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5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45"/>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45"/>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4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4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4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4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46"/>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4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4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47"/>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47"/>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4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4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4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4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48"/>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48"/>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4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4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4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4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49"/>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49"/>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49"/>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49"/>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4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4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4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5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5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5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5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51"/>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51"/>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7" name="Google Shape;57;p51"/>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8" name="Google Shape;58;p5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5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5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52"/>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52"/>
          <p:cNvSpPr>
            <a:spLocks noGrp="1"/>
          </p:cNvSpPr>
          <p:nvPr>
            <p:ph type="pic" idx="2"/>
          </p:nvPr>
        </p:nvSpPr>
        <p:spPr>
          <a:xfrm>
            <a:off x="1792288" y="612775"/>
            <a:ext cx="5486400" cy="4114800"/>
          </a:xfrm>
          <a:prstGeom prst="rect">
            <a:avLst/>
          </a:prstGeom>
          <a:noFill/>
          <a:ln>
            <a:noFill/>
          </a:ln>
        </p:spPr>
      </p:sp>
      <p:sp>
        <p:nvSpPr>
          <p:cNvPr id="64" name="Google Shape;64;p52"/>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5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5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5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4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4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4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6.jp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9.jp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p:nvPr/>
        </p:nvSpPr>
        <p:spPr>
          <a:xfrm>
            <a:off x="1028700" y="3544664"/>
            <a:ext cx="9259269" cy="332398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GB" sz="5400" b="1" i="0" u="none" strike="noStrike" cap="none">
                <a:solidFill>
                  <a:srgbClr val="FB8709"/>
                </a:solidFill>
                <a:latin typeface="Arial"/>
                <a:ea typeface="Arial"/>
                <a:cs typeface="Arial"/>
                <a:sym typeface="Arial"/>
              </a:rPr>
              <a:t>Module 2: Key Components of the Flipped Classroom</a:t>
            </a:r>
            <a:endParaRPr sz="5400" b="1">
              <a:solidFill>
                <a:srgbClr val="FB8709"/>
              </a:solidFill>
              <a:latin typeface="Arial"/>
              <a:ea typeface="Arial"/>
              <a:cs typeface="Arial"/>
              <a:sym typeface="Arial"/>
            </a:endParaRPr>
          </a:p>
        </p:txBody>
      </p:sp>
      <p:sp>
        <p:nvSpPr>
          <p:cNvPr id="85" name="Google Shape;85;p1"/>
          <p:cNvSpPr/>
          <p:nvPr/>
        </p:nvSpPr>
        <p:spPr>
          <a:xfrm rot="10800000">
            <a:off x="9673884" y="-1920219"/>
            <a:ext cx="10305338" cy="10262060"/>
          </a:xfrm>
          <a:custGeom>
            <a:avLst/>
            <a:gdLst/>
            <a:ahLst/>
            <a:cxnLst/>
            <a:rect l="l" t="t" r="r" b="b"/>
            <a:pathLst>
              <a:path w="6350000" h="6323333" extrusionOk="0">
                <a:moveTo>
                  <a:pt x="6350000" y="6323333"/>
                </a:moveTo>
                <a:lnTo>
                  <a:pt x="0" y="6323333"/>
                </a:lnTo>
                <a:lnTo>
                  <a:pt x="0" y="0"/>
                </a:lnTo>
                <a:lnTo>
                  <a:pt x="6350000" y="6323333"/>
                </a:lnTo>
                <a:close/>
              </a:path>
            </a:pathLst>
          </a:cu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6" name="Google Shape;86;p1"/>
          <p:cNvSpPr/>
          <p:nvPr/>
        </p:nvSpPr>
        <p:spPr>
          <a:xfrm rot="-5400000">
            <a:off x="13579297" y="5173799"/>
            <a:ext cx="5050689" cy="5175713"/>
          </a:xfrm>
          <a:custGeom>
            <a:avLst/>
            <a:gdLst/>
            <a:ahLst/>
            <a:cxnLst/>
            <a:rect l="l" t="t" r="r" b="b"/>
            <a:pathLst>
              <a:path w="6350000" h="6507187" extrusionOk="0">
                <a:moveTo>
                  <a:pt x="6350000" y="6507187"/>
                </a:moveTo>
                <a:lnTo>
                  <a:pt x="0" y="6507187"/>
                </a:lnTo>
                <a:lnTo>
                  <a:pt x="0" y="0"/>
                </a:lnTo>
                <a:lnTo>
                  <a:pt x="6350000" y="6507187"/>
                </a:lnTo>
                <a:close/>
              </a:path>
            </a:pathLst>
          </a:cu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7" name="Google Shape;87;p1"/>
          <p:cNvSpPr/>
          <p:nvPr/>
        </p:nvSpPr>
        <p:spPr>
          <a:xfrm>
            <a:off x="685288" y="6503003"/>
            <a:ext cx="3367356" cy="3367356"/>
          </a:xfrm>
          <a:custGeom>
            <a:avLst/>
            <a:gdLst/>
            <a:ahLst/>
            <a:cxnLst/>
            <a:rect l="l" t="t" r="r" b="b"/>
            <a:pathLst>
              <a:path w="3367356" h="3367356" extrusionOk="0">
                <a:moveTo>
                  <a:pt x="0" y="0"/>
                </a:moveTo>
                <a:lnTo>
                  <a:pt x="3367356" y="0"/>
                </a:lnTo>
                <a:lnTo>
                  <a:pt x="3367356" y="3367356"/>
                </a:lnTo>
                <a:lnTo>
                  <a:pt x="0" y="3367356"/>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8" name="Google Shape;88;p1"/>
          <p:cNvSpPr/>
          <p:nvPr/>
        </p:nvSpPr>
        <p:spPr>
          <a:xfrm>
            <a:off x="685288" y="8961260"/>
            <a:ext cx="3742515" cy="1010479"/>
          </a:xfrm>
          <a:custGeom>
            <a:avLst/>
            <a:gdLst/>
            <a:ahLst/>
            <a:cxnLst/>
            <a:rect l="l" t="t" r="r" b="b"/>
            <a:pathLst>
              <a:path w="3742515" h="1010479" extrusionOk="0">
                <a:moveTo>
                  <a:pt x="0" y="0"/>
                </a:moveTo>
                <a:lnTo>
                  <a:pt x="3742515" y="0"/>
                </a:lnTo>
                <a:lnTo>
                  <a:pt x="3742515" y="1010479"/>
                </a:lnTo>
                <a:lnTo>
                  <a:pt x="0" y="1010479"/>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9" name="Google Shape;89;p1"/>
          <p:cNvSpPr txBox="1"/>
          <p:nvPr/>
        </p:nvSpPr>
        <p:spPr>
          <a:xfrm>
            <a:off x="1028700" y="1501381"/>
            <a:ext cx="11295250" cy="107188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GB" sz="3499">
                <a:solidFill>
                  <a:srgbClr val="053249"/>
                </a:solidFill>
                <a:latin typeface="Arial"/>
                <a:ea typeface="Arial"/>
                <a:cs typeface="Arial"/>
                <a:sym typeface="Arial"/>
              </a:rPr>
              <a:t>CollaboratiVET Curriculum for VET teachers/trainers/educators </a:t>
            </a:r>
            <a:endParaRPr/>
          </a:p>
        </p:txBody>
      </p:sp>
      <p:sp>
        <p:nvSpPr>
          <p:cNvPr id="90" name="Google Shape;90;p1"/>
          <p:cNvSpPr/>
          <p:nvPr/>
        </p:nvSpPr>
        <p:spPr>
          <a:xfrm>
            <a:off x="11148434" y="560351"/>
            <a:ext cx="6110866" cy="9166299"/>
          </a:xfrm>
          <a:custGeom>
            <a:avLst/>
            <a:gdLst/>
            <a:ahLst/>
            <a:cxnLst/>
            <a:rect l="l" t="t" r="r" b="b"/>
            <a:pathLst>
              <a:path w="6350000" h="9525000" extrusionOk="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rotWithShape="1">
            <a:blip r:embed="rId5">
              <a:alphaModFix/>
            </a:blip>
            <a:stretch>
              <a:fillRect l="-62460" r="-62460"/>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1" name="Google Shape;91;p1"/>
          <p:cNvSpPr txBox="1"/>
          <p:nvPr/>
        </p:nvSpPr>
        <p:spPr>
          <a:xfrm>
            <a:off x="4325513" y="9144970"/>
            <a:ext cx="6720632" cy="83629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en-GB" sz="12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a:p>
            <a:pPr marL="0" marR="0" lvl="0" indent="0" algn="just" rtl="0">
              <a:lnSpc>
                <a:spcPct val="140000"/>
              </a:lnSpc>
              <a:spcBef>
                <a:spcPts val="0"/>
              </a:spcBef>
              <a:spcAft>
                <a:spcPts val="0"/>
              </a:spcAft>
              <a:buNone/>
            </a:pPr>
            <a:endParaRPr sz="1200">
              <a:solidFill>
                <a:srgbClr val="12121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85"/>
        <p:cNvGrpSpPr/>
        <p:nvPr/>
      </p:nvGrpSpPr>
      <p:grpSpPr>
        <a:xfrm>
          <a:off x="0" y="0"/>
          <a:ext cx="0" cy="0"/>
          <a:chOff x="0" y="0"/>
          <a:chExt cx="0" cy="0"/>
        </a:xfrm>
      </p:grpSpPr>
      <p:sp>
        <p:nvSpPr>
          <p:cNvPr id="786" name="Google Shape;786;p41"/>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87" name="Google Shape;787;p41"/>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88" name="Google Shape;788;p41"/>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89" name="Google Shape;789;p41"/>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90" name="Google Shape;790;p41"/>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91" name="Google Shape;791;p41"/>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92" name="Google Shape;792;p41"/>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93" name="Google Shape;793;p41"/>
          <p:cNvSpPr txBox="1"/>
          <p:nvPr/>
        </p:nvSpPr>
        <p:spPr>
          <a:xfrm>
            <a:off x="792000" y="1548000"/>
            <a:ext cx="16020000" cy="48172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en-GB" sz="4000" b="0" i="0" u="none" strike="noStrike" cap="none">
                <a:solidFill>
                  <a:srgbClr val="033C5B"/>
                </a:solidFill>
                <a:latin typeface="Arial"/>
                <a:ea typeface="Arial"/>
                <a:cs typeface="Arial"/>
                <a:sym typeface="Arial"/>
              </a:rPr>
              <a:t>Ensuring the </a:t>
            </a:r>
            <a:r>
              <a:rPr lang="en-GB" sz="4000">
                <a:solidFill>
                  <a:srgbClr val="033C5B"/>
                </a:solidFill>
                <a:latin typeface="Arial"/>
                <a:ea typeface="Arial"/>
                <a:cs typeface="Arial"/>
                <a:sym typeface="Arial"/>
              </a:rPr>
              <a:t>o</a:t>
            </a:r>
            <a:r>
              <a:rPr lang="en-GB" sz="4000" b="0" i="0" u="none" strike="noStrike" cap="none">
                <a:solidFill>
                  <a:srgbClr val="033C5B"/>
                </a:solidFill>
                <a:latin typeface="Arial"/>
                <a:ea typeface="Arial"/>
                <a:cs typeface="Arial"/>
                <a:sym typeface="Arial"/>
              </a:rPr>
              <a:t>ngoing effectiveness of the Flipped Classroom model </a:t>
            </a:r>
            <a:endParaRPr sz="4000" b="0" i="0" u="none" strike="noStrike" cap="none">
              <a:solidFill>
                <a:srgbClr val="033C5B"/>
              </a:solidFill>
              <a:latin typeface="Arial"/>
              <a:ea typeface="Arial"/>
              <a:cs typeface="Arial"/>
              <a:sym typeface="Arial"/>
            </a:endParaRPr>
          </a:p>
        </p:txBody>
      </p:sp>
      <p:sp>
        <p:nvSpPr>
          <p:cNvPr id="794" name="Google Shape;794;p41"/>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95" name="Google Shape;795;p41"/>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96" name="Google Shape;796;p41"/>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en-GB"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797" name="Google Shape;797;p41"/>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98" name="Google Shape;798;p41"/>
          <p:cNvSpPr txBox="1"/>
          <p:nvPr/>
        </p:nvSpPr>
        <p:spPr>
          <a:xfrm>
            <a:off x="11520000" y="3780000"/>
            <a:ext cx="5292000" cy="3492000"/>
          </a:xfrm>
          <a:prstGeom prst="rect">
            <a:avLst/>
          </a:prstGeom>
          <a:gradFill>
            <a:gsLst>
              <a:gs pos="0">
                <a:srgbClr val="FFBB82"/>
              </a:gs>
              <a:gs pos="35000">
                <a:srgbClr val="FFCFA8"/>
              </a:gs>
              <a:gs pos="100000">
                <a:srgbClr val="FFEBD9"/>
              </a:gs>
            </a:gsLst>
            <a:lin ang="16200000" scaled="0"/>
          </a:gradFill>
          <a:ln w="9525"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68000" rIns="91425" bIns="45700" anchor="t" anchorCtr="0">
            <a:noAutofit/>
          </a:bodyPr>
          <a:lstStyle/>
          <a:p>
            <a:pPr marL="0" marR="0" lvl="0" indent="0" algn="ctr" rtl="0">
              <a:spcBef>
                <a:spcPts val="0"/>
              </a:spcBef>
              <a:spcAft>
                <a:spcPts val="0"/>
              </a:spcAft>
              <a:buNone/>
            </a:pPr>
            <a:r>
              <a:rPr lang="en-GB" sz="2400">
                <a:solidFill>
                  <a:srgbClr val="000000"/>
                </a:solidFill>
                <a:latin typeface="Arial"/>
                <a:ea typeface="Arial"/>
                <a:cs typeface="Arial"/>
                <a:sym typeface="Arial"/>
              </a:rPr>
              <a:t>Provide ongoing professional development in flipped classroom pedagogy, instructional design, and technology integration</a:t>
            </a:r>
            <a:endParaRPr sz="2400">
              <a:solidFill>
                <a:srgbClr val="000000"/>
              </a:solidFill>
              <a:latin typeface="Arial"/>
              <a:ea typeface="Arial"/>
              <a:cs typeface="Arial"/>
              <a:sym typeface="Arial"/>
            </a:endParaRPr>
          </a:p>
        </p:txBody>
      </p:sp>
      <p:sp>
        <p:nvSpPr>
          <p:cNvPr id="799" name="Google Shape;799;p41"/>
          <p:cNvSpPr txBox="1"/>
          <p:nvPr/>
        </p:nvSpPr>
        <p:spPr>
          <a:xfrm>
            <a:off x="6156000" y="3780000"/>
            <a:ext cx="5292000" cy="3492000"/>
          </a:xfrm>
          <a:prstGeom prst="rect">
            <a:avLst/>
          </a:prstGeom>
          <a:gradFill>
            <a:gsLst>
              <a:gs pos="0">
                <a:srgbClr val="FFBB82"/>
              </a:gs>
              <a:gs pos="35000">
                <a:srgbClr val="FFCFA8"/>
              </a:gs>
              <a:gs pos="100000">
                <a:srgbClr val="FFEBD9"/>
              </a:gs>
            </a:gsLst>
            <a:lin ang="16200000" scaled="0"/>
          </a:gradFill>
          <a:ln w="9525"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68000" rIns="91425" bIns="45700" anchor="t" anchorCtr="0">
            <a:noAutofit/>
          </a:bodyPr>
          <a:lstStyle/>
          <a:p>
            <a:pPr marL="0" marR="0" lvl="0" indent="0" algn="ctr" rtl="0">
              <a:spcBef>
                <a:spcPts val="0"/>
              </a:spcBef>
              <a:spcAft>
                <a:spcPts val="0"/>
              </a:spcAft>
              <a:buNone/>
            </a:pPr>
            <a:r>
              <a:rPr lang="en-GB" sz="2400">
                <a:solidFill>
                  <a:srgbClr val="000000"/>
                </a:solidFill>
                <a:latin typeface="Arial"/>
                <a:ea typeface="Arial"/>
                <a:cs typeface="Arial"/>
                <a:sym typeface="Arial"/>
              </a:rPr>
              <a:t>Provide ongoing professional development in flipped classroom pedagogy, instructional design, and technology integration</a:t>
            </a:r>
            <a:endParaRPr sz="2400">
              <a:solidFill>
                <a:srgbClr val="000000"/>
              </a:solidFill>
              <a:latin typeface="Arial"/>
              <a:ea typeface="Arial"/>
              <a:cs typeface="Arial"/>
              <a:sym typeface="Arial"/>
            </a:endParaRPr>
          </a:p>
        </p:txBody>
      </p:sp>
      <p:sp>
        <p:nvSpPr>
          <p:cNvPr id="800" name="Google Shape;800;p41"/>
          <p:cNvSpPr txBox="1"/>
          <p:nvPr/>
        </p:nvSpPr>
        <p:spPr>
          <a:xfrm>
            <a:off x="792000" y="3780000"/>
            <a:ext cx="5292000" cy="3492000"/>
          </a:xfrm>
          <a:prstGeom prst="rect">
            <a:avLst/>
          </a:prstGeom>
          <a:gradFill>
            <a:gsLst>
              <a:gs pos="0">
                <a:srgbClr val="FFBB82"/>
              </a:gs>
              <a:gs pos="35000">
                <a:srgbClr val="FFCFA8"/>
              </a:gs>
              <a:gs pos="100000">
                <a:srgbClr val="FFEBD9"/>
              </a:gs>
            </a:gsLst>
            <a:lin ang="16200000" scaled="0"/>
          </a:gradFill>
          <a:ln w="9525"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68000" rIns="91425" bIns="45700" anchor="t" anchorCtr="0">
            <a:noAutofit/>
          </a:bodyPr>
          <a:lstStyle/>
          <a:p>
            <a:pPr marL="0" marR="0" lvl="0" indent="0" algn="ctr" rtl="0">
              <a:spcBef>
                <a:spcPts val="0"/>
              </a:spcBef>
              <a:spcAft>
                <a:spcPts val="0"/>
              </a:spcAft>
              <a:buNone/>
            </a:pPr>
            <a:r>
              <a:rPr lang="en-GB" sz="2400">
                <a:solidFill>
                  <a:srgbClr val="000000"/>
                </a:solidFill>
                <a:latin typeface="Arial"/>
                <a:ea typeface="Arial"/>
                <a:cs typeface="Arial"/>
                <a:sym typeface="Arial"/>
              </a:rPr>
              <a:t>Consistently assess impact on student learning outcomes, engagement, and satisfaction</a:t>
            </a:r>
            <a:endParaRPr sz="2400">
              <a:solidFill>
                <a:srgbClr val="000000"/>
              </a:solidFill>
              <a:latin typeface="Arial"/>
              <a:ea typeface="Arial"/>
              <a:cs typeface="Arial"/>
              <a:sym typeface="Arial"/>
            </a:endParaRPr>
          </a:p>
        </p:txBody>
      </p:sp>
      <p:sp>
        <p:nvSpPr>
          <p:cNvPr id="801" name="Google Shape;801;p41"/>
          <p:cNvSpPr/>
          <p:nvPr/>
        </p:nvSpPr>
        <p:spPr>
          <a:xfrm>
            <a:off x="792000" y="3132000"/>
            <a:ext cx="5292000" cy="900000"/>
          </a:xfrm>
          <a:prstGeom prst="roundRect">
            <a:avLst>
              <a:gd name="adj" fmla="val 16667"/>
            </a:avLst>
          </a:prstGeom>
          <a:gradFill>
            <a:gsLst>
              <a:gs pos="0">
                <a:srgbClr val="FFF9F4"/>
              </a:gs>
              <a:gs pos="74000">
                <a:srgbClr val="FBCFA9"/>
              </a:gs>
              <a:gs pos="83000">
                <a:srgbClr val="FBCFA9"/>
              </a:gs>
              <a:gs pos="100000">
                <a:srgbClr val="FDDEC5"/>
              </a:gs>
            </a:gsLst>
            <a:lin ang="5400000" scaled="0"/>
          </a:gra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GB" sz="2600" b="1">
                <a:solidFill>
                  <a:srgbClr val="000000"/>
                </a:solidFill>
                <a:latin typeface="Arial"/>
                <a:ea typeface="Arial"/>
                <a:cs typeface="Arial"/>
                <a:sym typeface="Arial"/>
              </a:rPr>
              <a:t>1. Continuous Assessment and Feedback</a:t>
            </a:r>
            <a:endParaRPr sz="2600" b="1">
              <a:solidFill>
                <a:schemeClr val="dk1"/>
              </a:solidFill>
              <a:latin typeface="Arial"/>
              <a:ea typeface="Arial"/>
              <a:cs typeface="Arial"/>
              <a:sym typeface="Arial"/>
            </a:endParaRPr>
          </a:p>
        </p:txBody>
      </p:sp>
      <p:sp>
        <p:nvSpPr>
          <p:cNvPr id="802" name="Google Shape;802;p41"/>
          <p:cNvSpPr/>
          <p:nvPr/>
        </p:nvSpPr>
        <p:spPr>
          <a:xfrm>
            <a:off x="6156000" y="3132000"/>
            <a:ext cx="5292000" cy="900000"/>
          </a:xfrm>
          <a:prstGeom prst="roundRect">
            <a:avLst>
              <a:gd name="adj" fmla="val 16667"/>
            </a:avLst>
          </a:prstGeom>
          <a:gradFill>
            <a:gsLst>
              <a:gs pos="0">
                <a:srgbClr val="FFF9F4"/>
              </a:gs>
              <a:gs pos="74000">
                <a:srgbClr val="FBCFA9"/>
              </a:gs>
              <a:gs pos="83000">
                <a:srgbClr val="FBCFA9"/>
              </a:gs>
              <a:gs pos="100000">
                <a:srgbClr val="FDDEC5"/>
              </a:gs>
            </a:gsLst>
            <a:lin ang="5400000" scaled="0"/>
          </a:gra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GB" sz="2600" b="1">
                <a:solidFill>
                  <a:srgbClr val="000000"/>
                </a:solidFill>
                <a:latin typeface="Arial"/>
                <a:ea typeface="Arial"/>
                <a:cs typeface="Arial"/>
                <a:sym typeface="Arial"/>
              </a:rPr>
              <a:t>2. Ongoing Professional Development</a:t>
            </a:r>
            <a:endParaRPr sz="2600" b="1">
              <a:solidFill>
                <a:schemeClr val="dk1"/>
              </a:solidFill>
              <a:latin typeface="Arial"/>
              <a:ea typeface="Arial"/>
              <a:cs typeface="Arial"/>
              <a:sym typeface="Arial"/>
            </a:endParaRPr>
          </a:p>
        </p:txBody>
      </p:sp>
      <p:sp>
        <p:nvSpPr>
          <p:cNvPr id="803" name="Google Shape;803;p41"/>
          <p:cNvSpPr/>
          <p:nvPr/>
        </p:nvSpPr>
        <p:spPr>
          <a:xfrm>
            <a:off x="11520000" y="3132000"/>
            <a:ext cx="5292000" cy="900000"/>
          </a:xfrm>
          <a:prstGeom prst="roundRect">
            <a:avLst>
              <a:gd name="adj" fmla="val 16667"/>
            </a:avLst>
          </a:prstGeom>
          <a:gradFill>
            <a:gsLst>
              <a:gs pos="0">
                <a:srgbClr val="FFF9F4"/>
              </a:gs>
              <a:gs pos="74000">
                <a:srgbClr val="FBCFA9"/>
              </a:gs>
              <a:gs pos="83000">
                <a:srgbClr val="FBCFA9"/>
              </a:gs>
              <a:gs pos="100000">
                <a:srgbClr val="FDDEC5"/>
              </a:gs>
            </a:gsLst>
            <a:lin ang="5400000" scaled="0"/>
          </a:gra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GB" sz="2600" b="1">
                <a:solidFill>
                  <a:srgbClr val="000000"/>
                </a:solidFill>
                <a:latin typeface="Arial"/>
                <a:ea typeface="Arial"/>
                <a:cs typeface="Arial"/>
                <a:sym typeface="Arial"/>
              </a:rPr>
              <a:t>3. Inclusivity and Supportive Technology Integration</a:t>
            </a:r>
            <a:endParaRPr sz="2600" b="1">
              <a:solidFill>
                <a:schemeClr val="dk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807"/>
        <p:cNvGrpSpPr/>
        <p:nvPr/>
      </p:nvGrpSpPr>
      <p:grpSpPr>
        <a:xfrm>
          <a:off x="0" y="0"/>
          <a:ext cx="0" cy="0"/>
          <a:chOff x="0" y="0"/>
          <a:chExt cx="0" cy="0"/>
        </a:xfrm>
      </p:grpSpPr>
      <p:sp>
        <p:nvSpPr>
          <p:cNvPr id="808" name="Google Shape;808;p42"/>
          <p:cNvSpPr/>
          <p:nvPr/>
        </p:nvSpPr>
        <p:spPr>
          <a:xfrm>
            <a:off x="-130877" y="-38241"/>
            <a:ext cx="2766824" cy="5218616"/>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09" name="Google Shape;809;p42"/>
          <p:cNvSpPr/>
          <p:nvPr/>
        </p:nvSpPr>
        <p:spPr>
          <a:xfrm rot="5400000">
            <a:off x="0" y="2507553"/>
            <a:ext cx="2635947" cy="2635947"/>
          </a:xfrm>
          <a:custGeom>
            <a:avLst/>
            <a:gdLst/>
            <a:ahLst/>
            <a:cxnLst/>
            <a:rect l="l" t="t" r="r" b="b"/>
            <a:pathLst>
              <a:path w="2635947" h="2635947" extrusionOk="0">
                <a:moveTo>
                  <a:pt x="0" y="0"/>
                </a:moveTo>
                <a:lnTo>
                  <a:pt x="2635947" y="0"/>
                </a:lnTo>
                <a:lnTo>
                  <a:pt x="2635947" y="2635947"/>
                </a:lnTo>
                <a:lnTo>
                  <a:pt x="0" y="2635947"/>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10" name="Google Shape;810;p42"/>
          <p:cNvSpPr/>
          <p:nvPr/>
        </p:nvSpPr>
        <p:spPr>
          <a:xfrm>
            <a:off x="-130877" y="5143500"/>
            <a:ext cx="2766824" cy="3665330"/>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11" name="Google Shape;811;p42"/>
          <p:cNvSpPr/>
          <p:nvPr/>
        </p:nvSpPr>
        <p:spPr>
          <a:xfrm rot="5400000" flipH="1">
            <a:off x="0" y="5143500"/>
            <a:ext cx="2635947" cy="2635947"/>
          </a:xfrm>
          <a:custGeom>
            <a:avLst/>
            <a:gdLst/>
            <a:ahLst/>
            <a:cxnLst/>
            <a:rect l="l" t="t" r="r" b="b"/>
            <a:pathLst>
              <a:path w="2635947" h="2635947" extrusionOk="0">
                <a:moveTo>
                  <a:pt x="2635947" y="0"/>
                </a:moveTo>
                <a:lnTo>
                  <a:pt x="0" y="0"/>
                </a:lnTo>
                <a:lnTo>
                  <a:pt x="0" y="2635947"/>
                </a:lnTo>
                <a:lnTo>
                  <a:pt x="2635947" y="2635947"/>
                </a:lnTo>
                <a:lnTo>
                  <a:pt x="2635947"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12" name="Google Shape;812;p42"/>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13" name="Google Shape;813;p42"/>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14" name="Google Shape;814;p42"/>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15" name="Google Shape;815;p42"/>
          <p:cNvSpPr/>
          <p:nvPr/>
        </p:nvSpPr>
        <p:spPr>
          <a:xfrm>
            <a:off x="14903577" y="4232068"/>
            <a:ext cx="2355723" cy="4114800"/>
          </a:xfrm>
          <a:custGeom>
            <a:avLst/>
            <a:gdLst/>
            <a:ahLst/>
            <a:cxnLst/>
            <a:rect l="l" t="t" r="r" b="b"/>
            <a:pathLst>
              <a:path w="2355723" h="4114800" extrusionOk="0">
                <a:moveTo>
                  <a:pt x="0" y="0"/>
                </a:moveTo>
                <a:lnTo>
                  <a:pt x="2355723" y="0"/>
                </a:lnTo>
                <a:lnTo>
                  <a:pt x="2355723" y="4114800"/>
                </a:lnTo>
                <a:lnTo>
                  <a:pt x="0" y="4114800"/>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16" name="Google Shape;816;p42"/>
          <p:cNvSpPr txBox="1"/>
          <p:nvPr/>
        </p:nvSpPr>
        <p:spPr>
          <a:xfrm>
            <a:off x="2890312" y="130656"/>
            <a:ext cx="13265244" cy="99120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6999"/>
              <a:buFont typeface="Arial"/>
              <a:buNone/>
            </a:pPr>
            <a:r>
              <a:rPr lang="en-GB" sz="6999" b="0" i="0" u="none" strike="noStrike" cap="none">
                <a:solidFill>
                  <a:srgbClr val="033C5B"/>
                </a:solidFill>
                <a:latin typeface="Arial"/>
                <a:ea typeface="Arial"/>
                <a:cs typeface="Arial"/>
                <a:sym typeface="Arial"/>
              </a:rPr>
              <a:t>Reflection Activity</a:t>
            </a:r>
            <a:endParaRPr/>
          </a:p>
        </p:txBody>
      </p:sp>
      <p:sp>
        <p:nvSpPr>
          <p:cNvPr id="817" name="Google Shape;817;p42"/>
          <p:cNvSpPr txBox="1"/>
          <p:nvPr/>
        </p:nvSpPr>
        <p:spPr>
          <a:xfrm>
            <a:off x="2956987" y="1429857"/>
            <a:ext cx="11844880" cy="6623114"/>
          </a:xfrm>
          <a:prstGeom prst="rect">
            <a:avLst/>
          </a:prstGeom>
          <a:noFill/>
          <a:ln>
            <a:noFill/>
          </a:ln>
        </p:spPr>
        <p:txBody>
          <a:bodyPr spcFirstLastPara="1" wrap="square" lIns="0" tIns="0" rIns="0" bIns="0" anchor="t" anchorCtr="0">
            <a:noAutofit/>
          </a:bodyPr>
          <a:lstStyle/>
          <a:p>
            <a:pPr marL="457200" marR="0" lvl="0" indent="-457200" algn="l" rtl="0">
              <a:spcBef>
                <a:spcPts val="0"/>
              </a:spcBef>
              <a:spcAft>
                <a:spcPts val="0"/>
              </a:spcAft>
              <a:buClr>
                <a:srgbClr val="121212"/>
              </a:buClr>
              <a:buSzPts val="2400"/>
              <a:buFont typeface="Arial"/>
              <a:buAutoNum type="arabicPeriod"/>
            </a:pPr>
            <a:r>
              <a:rPr lang="en-GB" sz="2400" b="0" i="0" u="none" strike="noStrike" cap="none">
                <a:solidFill>
                  <a:srgbClr val="121212"/>
                </a:solidFill>
                <a:latin typeface="Arial"/>
                <a:ea typeface="Arial"/>
                <a:cs typeface="Arial"/>
                <a:sym typeface="Arial"/>
              </a:rPr>
              <a:t>Question: </a:t>
            </a:r>
            <a:r>
              <a:rPr lang="en-GB" sz="2400">
                <a:solidFill>
                  <a:srgbClr val="121212"/>
                </a:solidFill>
                <a:latin typeface="Arial"/>
                <a:ea typeface="Arial"/>
                <a:cs typeface="Arial"/>
                <a:sym typeface="Arial"/>
              </a:rPr>
              <a:t>How might you adapt the core elements of the Flipped Classroom to suit your teaching style or institution's objectives?</a:t>
            </a:r>
            <a:endParaRPr/>
          </a:p>
          <a:p>
            <a:pPr marL="457200" marR="0" lvl="0" indent="-457200" algn="l" rtl="0">
              <a:spcBef>
                <a:spcPts val="1200"/>
              </a:spcBef>
              <a:spcAft>
                <a:spcPts val="0"/>
              </a:spcAft>
              <a:buClr>
                <a:srgbClr val="121212"/>
              </a:buClr>
              <a:buSzPts val="2400"/>
              <a:buFont typeface="Arial"/>
              <a:buAutoNum type="arabicPeriod"/>
            </a:pPr>
            <a:r>
              <a:rPr lang="en-GB" sz="2400" b="0" i="0" u="none" strike="noStrike" cap="none">
                <a:solidFill>
                  <a:srgbClr val="121212"/>
                </a:solidFill>
                <a:latin typeface="Arial"/>
                <a:ea typeface="Arial"/>
                <a:cs typeface="Arial"/>
                <a:sym typeface="Arial"/>
              </a:rPr>
              <a:t>Question: </a:t>
            </a:r>
            <a:r>
              <a:rPr lang="en-GB" sz="2400">
                <a:solidFill>
                  <a:srgbClr val="121212"/>
                </a:solidFill>
                <a:latin typeface="Arial"/>
                <a:ea typeface="Arial"/>
                <a:cs typeface="Arial"/>
                <a:sym typeface="Arial"/>
              </a:rPr>
              <a:t>Considering both the obstacles and advantages outlined, what practical steps can you take to leverage the Flipped Classroom effectively in Vocational Education and Training (VET) programs?</a:t>
            </a:r>
            <a:endParaRPr sz="2400" b="0" i="0" u="none" strike="noStrike" cap="none">
              <a:solidFill>
                <a:srgbClr val="121212"/>
              </a:solidFill>
              <a:latin typeface="Arial"/>
              <a:ea typeface="Arial"/>
              <a:cs typeface="Arial"/>
              <a:sym typeface="Arial"/>
            </a:endParaRPr>
          </a:p>
          <a:p>
            <a:pPr marL="457200" marR="0" lvl="0" indent="-457200" algn="l" rtl="0">
              <a:spcBef>
                <a:spcPts val="1200"/>
              </a:spcBef>
              <a:spcAft>
                <a:spcPts val="0"/>
              </a:spcAft>
              <a:buClr>
                <a:srgbClr val="121212"/>
              </a:buClr>
              <a:buSzPts val="2400"/>
              <a:buFont typeface="Arial"/>
              <a:buAutoNum type="arabicPeriod"/>
            </a:pPr>
            <a:r>
              <a:rPr lang="en-GB" sz="2400" b="0" i="0" u="none" strike="noStrike" cap="none">
                <a:solidFill>
                  <a:srgbClr val="121212"/>
                </a:solidFill>
                <a:latin typeface="Arial"/>
                <a:ea typeface="Arial"/>
                <a:cs typeface="Arial"/>
                <a:sym typeface="Arial"/>
              </a:rPr>
              <a:t>Question: </a:t>
            </a:r>
            <a:r>
              <a:rPr lang="en-GB" sz="2400">
                <a:solidFill>
                  <a:srgbClr val="121212"/>
                </a:solidFill>
                <a:latin typeface="Arial"/>
                <a:ea typeface="Arial"/>
                <a:cs typeface="Arial"/>
                <a:sym typeface="Arial"/>
              </a:rPr>
              <a:t>How can you apply the principles of a flipped classroom, such as creating flexible learning environments and designing intentional content, in your teaching practice?</a:t>
            </a:r>
            <a:endParaRPr/>
          </a:p>
          <a:p>
            <a:pPr marL="457200" marR="0" lvl="0" indent="-457200" algn="l" rtl="0">
              <a:spcBef>
                <a:spcPts val="1200"/>
              </a:spcBef>
              <a:spcAft>
                <a:spcPts val="0"/>
              </a:spcAft>
              <a:buClr>
                <a:srgbClr val="121212"/>
              </a:buClr>
              <a:buSzPts val="2400"/>
              <a:buFont typeface="Arial"/>
              <a:buAutoNum type="arabicPeriod"/>
            </a:pPr>
            <a:r>
              <a:rPr lang="en-GB" sz="2400">
                <a:solidFill>
                  <a:srgbClr val="121212"/>
                </a:solidFill>
                <a:latin typeface="Arial"/>
                <a:ea typeface="Arial"/>
                <a:cs typeface="Arial"/>
                <a:sym typeface="Arial"/>
              </a:rPr>
              <a:t>Question: Which pillar of the F-L-I-P™ framework (Flexible Environment, Learning Culture, Intentional Content, or Professional Educators) do you find most compelling, and how do you envision leveraging it to enhance student engagement and learning outcomes in your classroom?</a:t>
            </a:r>
            <a:endParaRPr/>
          </a:p>
          <a:p>
            <a:pPr marL="457200" marR="0" lvl="0" indent="-457200" algn="l" rtl="0">
              <a:spcBef>
                <a:spcPts val="1200"/>
              </a:spcBef>
              <a:spcAft>
                <a:spcPts val="0"/>
              </a:spcAft>
              <a:buClr>
                <a:srgbClr val="121212"/>
              </a:buClr>
              <a:buSzPts val="2400"/>
              <a:buFont typeface="Arial"/>
              <a:buAutoNum type="arabicPeriod"/>
            </a:pPr>
            <a:r>
              <a:rPr lang="en-GB" sz="2400">
                <a:solidFill>
                  <a:srgbClr val="121212"/>
                </a:solidFill>
                <a:latin typeface="Arial"/>
                <a:ea typeface="Arial"/>
                <a:cs typeface="Arial"/>
                <a:sym typeface="Arial"/>
              </a:rPr>
              <a:t>Question: What professional development opportunities have been most effective in enhancing your ability to implement flipped classroom pedagogy and integrate technology effectively?</a:t>
            </a:r>
            <a:endParaRPr/>
          </a:p>
          <a:p>
            <a:pPr marL="457200" marR="0" lvl="0" indent="-457200" algn="l" rtl="0">
              <a:spcBef>
                <a:spcPts val="1200"/>
              </a:spcBef>
              <a:spcAft>
                <a:spcPts val="0"/>
              </a:spcAft>
              <a:buClr>
                <a:srgbClr val="121212"/>
              </a:buClr>
              <a:buSzPts val="2400"/>
              <a:buFont typeface="Arial"/>
              <a:buAutoNum type="arabicPeriod"/>
            </a:pPr>
            <a:r>
              <a:rPr lang="en-GB" sz="2400">
                <a:solidFill>
                  <a:srgbClr val="121212"/>
                </a:solidFill>
                <a:latin typeface="Arial"/>
                <a:ea typeface="Arial"/>
                <a:cs typeface="Arial"/>
                <a:sym typeface="Arial"/>
              </a:rPr>
              <a:t>Question: How do you ensure inclusivity and equitable access to learning opportunities for all students, and how does technology support these efforts in your flipped classroom setting?</a:t>
            </a:r>
            <a:endParaRPr sz="2400">
              <a:solidFill>
                <a:srgbClr val="121212"/>
              </a:solidFill>
              <a:latin typeface="Arial"/>
              <a:ea typeface="Arial"/>
              <a:cs typeface="Arial"/>
              <a:sym typeface="Arial"/>
            </a:endParaRPr>
          </a:p>
        </p:txBody>
      </p:sp>
      <p:sp>
        <p:nvSpPr>
          <p:cNvPr id="818" name="Google Shape;818;p42"/>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en-GB"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644"/>
        <p:cNvGrpSpPr/>
        <p:nvPr/>
      </p:nvGrpSpPr>
      <p:grpSpPr>
        <a:xfrm>
          <a:off x="0" y="0"/>
          <a:ext cx="0" cy="0"/>
          <a:chOff x="0" y="0"/>
          <a:chExt cx="0" cy="0"/>
        </a:xfrm>
      </p:grpSpPr>
      <p:sp>
        <p:nvSpPr>
          <p:cNvPr id="645" name="Google Shape;645;p33"/>
          <p:cNvSpPr/>
          <p:nvPr/>
        </p:nvSpPr>
        <p:spPr>
          <a:xfrm>
            <a:off x="0" y="0"/>
            <a:ext cx="9144000" cy="880406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46" name="Google Shape;646;p33"/>
          <p:cNvSpPr/>
          <p:nvPr/>
        </p:nvSpPr>
        <p:spPr>
          <a:xfrm>
            <a:off x="0" y="1157630"/>
            <a:ext cx="9144000" cy="7646437"/>
          </a:xfrm>
          <a:custGeom>
            <a:avLst/>
            <a:gdLst/>
            <a:ahLst/>
            <a:cxnLst/>
            <a:rect l="l" t="t" r="r" b="b"/>
            <a:pathLst>
              <a:path w="6350000" h="5310026" extrusionOk="0">
                <a:moveTo>
                  <a:pt x="6350000" y="5310026"/>
                </a:moveTo>
                <a:lnTo>
                  <a:pt x="0" y="5310026"/>
                </a:lnTo>
                <a:lnTo>
                  <a:pt x="0" y="0"/>
                </a:lnTo>
                <a:lnTo>
                  <a:pt x="6350000" y="5310026"/>
                </a:lnTo>
                <a:close/>
              </a:path>
            </a:pathLst>
          </a:cu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47" name="Google Shape;647;p33"/>
          <p:cNvSpPr/>
          <p:nvPr/>
        </p:nvSpPr>
        <p:spPr>
          <a:xfrm flipH="1">
            <a:off x="-117412" y="6453106"/>
            <a:ext cx="3833894" cy="3833894"/>
          </a:xfrm>
          <a:custGeom>
            <a:avLst/>
            <a:gdLst/>
            <a:ahLst/>
            <a:cxnLst/>
            <a:rect l="l" t="t" r="r" b="b"/>
            <a:pathLst>
              <a:path w="3833894" h="3833894" extrusionOk="0">
                <a:moveTo>
                  <a:pt x="3833894" y="0"/>
                </a:moveTo>
                <a:lnTo>
                  <a:pt x="0" y="0"/>
                </a:lnTo>
                <a:lnTo>
                  <a:pt x="0" y="3833894"/>
                </a:lnTo>
                <a:lnTo>
                  <a:pt x="3833894" y="3833894"/>
                </a:lnTo>
                <a:lnTo>
                  <a:pt x="3833894"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48" name="Google Shape;648;p33"/>
          <p:cNvSpPr/>
          <p:nvPr/>
        </p:nvSpPr>
        <p:spPr>
          <a:xfrm rot="10800000" flipH="1">
            <a:off x="5310106" y="0"/>
            <a:ext cx="3833894" cy="3833894"/>
          </a:xfrm>
          <a:custGeom>
            <a:avLst/>
            <a:gdLst/>
            <a:ahLst/>
            <a:cxnLst/>
            <a:rect l="l" t="t" r="r" b="b"/>
            <a:pathLst>
              <a:path w="3833894" h="3833894" extrusionOk="0">
                <a:moveTo>
                  <a:pt x="3833894" y="0"/>
                </a:moveTo>
                <a:lnTo>
                  <a:pt x="0" y="0"/>
                </a:lnTo>
                <a:lnTo>
                  <a:pt x="0" y="3833894"/>
                </a:lnTo>
                <a:lnTo>
                  <a:pt x="3833894" y="3833894"/>
                </a:lnTo>
                <a:lnTo>
                  <a:pt x="3833894"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49" name="Google Shape;649;p33"/>
          <p:cNvSpPr/>
          <p:nvPr/>
        </p:nvSpPr>
        <p:spPr>
          <a:xfrm>
            <a:off x="2055984" y="2208406"/>
            <a:ext cx="5032033" cy="5870189"/>
          </a:xfrm>
          <a:custGeom>
            <a:avLst/>
            <a:gdLst/>
            <a:ahLst/>
            <a:cxnLst/>
            <a:rect l="l" t="t" r="r" b="b"/>
            <a:pathLst>
              <a:path w="5032033" h="5870189" extrusionOk="0">
                <a:moveTo>
                  <a:pt x="0" y="0"/>
                </a:moveTo>
                <a:lnTo>
                  <a:pt x="5032032" y="0"/>
                </a:lnTo>
                <a:lnTo>
                  <a:pt x="5032032" y="5870188"/>
                </a:lnTo>
                <a:lnTo>
                  <a:pt x="0" y="5870188"/>
                </a:lnTo>
                <a:lnTo>
                  <a:pt x="0" y="0"/>
                </a:lnTo>
                <a:close/>
              </a:path>
            </a:pathLst>
          </a:custGeom>
          <a:blipFill rotWithShape="1">
            <a:blip r:embed="rId5">
              <a:alphaModFix/>
            </a:blip>
            <a:stretch>
              <a:fillRect l="-37541" r="-37541"/>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50" name="Google Shape;650;p33"/>
          <p:cNvSpPr txBox="1"/>
          <p:nvPr/>
        </p:nvSpPr>
        <p:spPr>
          <a:xfrm>
            <a:off x="9613816" y="685839"/>
            <a:ext cx="7759784" cy="7789355"/>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Clr>
                <a:srgbClr val="033C5B"/>
              </a:buClr>
              <a:buSzPts val="7000"/>
              <a:buFont typeface="Arial"/>
              <a:buNone/>
            </a:pPr>
            <a:r>
              <a:rPr lang="en-GB" sz="7000" b="0" i="0" u="none" strike="noStrike" cap="none">
                <a:solidFill>
                  <a:srgbClr val="033C5B"/>
                </a:solidFill>
                <a:latin typeface="Arial"/>
                <a:ea typeface="Arial"/>
                <a:cs typeface="Arial"/>
                <a:sym typeface="Arial"/>
              </a:rPr>
              <a:t>Unit 2.4</a:t>
            </a:r>
            <a:endParaRPr/>
          </a:p>
          <a:p>
            <a:pPr marL="0" marR="0" lvl="0" indent="0" algn="ctr" rtl="0">
              <a:spcBef>
                <a:spcPts val="0"/>
              </a:spcBef>
              <a:spcAft>
                <a:spcPts val="0"/>
              </a:spcAft>
              <a:buClr>
                <a:schemeClr val="dk1"/>
              </a:buClr>
              <a:buSzPts val="7000"/>
              <a:buFont typeface="Calibri"/>
              <a:buNone/>
            </a:pPr>
            <a:endParaRPr sz="7000">
              <a:solidFill>
                <a:srgbClr val="033C5B"/>
              </a:solidFill>
              <a:latin typeface="Arial"/>
              <a:ea typeface="Arial"/>
              <a:cs typeface="Arial"/>
              <a:sym typeface="Arial"/>
            </a:endParaRPr>
          </a:p>
          <a:p>
            <a:pPr marL="0" marR="0" lvl="0" indent="0" algn="ctr" rtl="0">
              <a:spcBef>
                <a:spcPts val="0"/>
              </a:spcBef>
              <a:spcAft>
                <a:spcPts val="0"/>
              </a:spcAft>
              <a:buClr>
                <a:srgbClr val="033C5B"/>
              </a:buClr>
              <a:buSzPts val="7000"/>
              <a:buFont typeface="Arial"/>
              <a:buNone/>
            </a:pPr>
            <a:r>
              <a:rPr lang="en-GB" sz="7000" b="0" i="0" u="none" strike="noStrike" cap="none">
                <a:solidFill>
                  <a:srgbClr val="033C5B"/>
                </a:solidFill>
                <a:latin typeface="Arial"/>
                <a:ea typeface="Arial"/>
                <a:cs typeface="Arial"/>
                <a:sym typeface="Arial"/>
              </a:rPr>
              <a:t>Scaling and Sustaining the Flipped Classroom Model</a:t>
            </a:r>
            <a:endParaRPr sz="7000" b="0" i="0" u="none" strike="noStrike" cap="none">
              <a:solidFill>
                <a:srgbClr val="033C5B"/>
              </a:solidFill>
              <a:latin typeface="Arial"/>
              <a:ea typeface="Arial"/>
              <a:cs typeface="Arial"/>
              <a:sym typeface="Arial"/>
            </a:endParaRPr>
          </a:p>
        </p:txBody>
      </p:sp>
      <p:sp>
        <p:nvSpPr>
          <p:cNvPr id="651" name="Google Shape;651;p33"/>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52" name="Google Shape;652;p33"/>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53" name="Google Shape;653;p33"/>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en-GB"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654" name="Google Shape;654;p33"/>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658"/>
        <p:cNvGrpSpPr/>
        <p:nvPr/>
      </p:nvGrpSpPr>
      <p:grpSpPr>
        <a:xfrm>
          <a:off x="0" y="0"/>
          <a:ext cx="0" cy="0"/>
          <a:chOff x="0" y="0"/>
          <a:chExt cx="0" cy="0"/>
        </a:xfrm>
      </p:grpSpPr>
      <p:sp>
        <p:nvSpPr>
          <p:cNvPr id="659" name="Google Shape;659;p34"/>
          <p:cNvSpPr txBox="1"/>
          <p:nvPr/>
        </p:nvSpPr>
        <p:spPr>
          <a:xfrm>
            <a:off x="791999" y="827483"/>
            <a:ext cx="7632000" cy="1960191"/>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rgbClr val="033C5B"/>
              </a:buClr>
              <a:buSzPts val="6999"/>
              <a:buFont typeface="Arial"/>
              <a:buNone/>
            </a:pPr>
            <a:r>
              <a:rPr lang="en-GB" sz="6999" b="0" i="0" u="none" strike="noStrike" cap="none">
                <a:solidFill>
                  <a:srgbClr val="033C5B"/>
                </a:solidFill>
                <a:latin typeface="Arial"/>
                <a:ea typeface="Arial"/>
                <a:cs typeface="Arial"/>
                <a:sym typeface="Arial"/>
              </a:rPr>
              <a:t>Learning Objectives</a:t>
            </a:r>
            <a:endParaRPr/>
          </a:p>
        </p:txBody>
      </p:sp>
      <p:sp>
        <p:nvSpPr>
          <p:cNvPr id="660" name="Google Shape;660;p34"/>
          <p:cNvSpPr/>
          <p:nvPr/>
        </p:nvSpPr>
        <p:spPr>
          <a:xfrm>
            <a:off x="9144000" y="3783991"/>
            <a:ext cx="9144000" cy="650300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61" name="Google Shape;661;p34"/>
          <p:cNvSpPr/>
          <p:nvPr/>
        </p:nvSpPr>
        <p:spPr>
          <a:xfrm>
            <a:off x="9144000" y="0"/>
            <a:ext cx="9144000" cy="5143500"/>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62" name="Google Shape;662;p34"/>
          <p:cNvSpPr/>
          <p:nvPr/>
        </p:nvSpPr>
        <p:spPr>
          <a:xfrm rot="5400000">
            <a:off x="9144000" y="7702914"/>
            <a:ext cx="2584086" cy="2584086"/>
          </a:xfrm>
          <a:custGeom>
            <a:avLst/>
            <a:gdLst/>
            <a:ahLst/>
            <a:cxnLst/>
            <a:rect l="l" t="t" r="r" b="b"/>
            <a:pathLst>
              <a:path w="2584086" h="2584086" extrusionOk="0">
                <a:moveTo>
                  <a:pt x="0" y="0"/>
                </a:moveTo>
                <a:lnTo>
                  <a:pt x="2584086" y="0"/>
                </a:lnTo>
                <a:lnTo>
                  <a:pt x="2584086" y="2584086"/>
                </a:lnTo>
                <a:lnTo>
                  <a:pt x="0" y="2584086"/>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63" name="Google Shape;663;p34"/>
          <p:cNvSpPr/>
          <p:nvPr/>
        </p:nvSpPr>
        <p:spPr>
          <a:xfrm rot="-5400000">
            <a:off x="15703914" y="0"/>
            <a:ext cx="2584086" cy="2584086"/>
          </a:xfrm>
          <a:custGeom>
            <a:avLst/>
            <a:gdLst/>
            <a:ahLst/>
            <a:cxnLst/>
            <a:rect l="l" t="t" r="r" b="b"/>
            <a:pathLst>
              <a:path w="2584086" h="2584086" extrusionOk="0">
                <a:moveTo>
                  <a:pt x="0" y="0"/>
                </a:moveTo>
                <a:lnTo>
                  <a:pt x="2584086" y="0"/>
                </a:lnTo>
                <a:lnTo>
                  <a:pt x="2584086" y="2584086"/>
                </a:lnTo>
                <a:lnTo>
                  <a:pt x="0" y="2584086"/>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64" name="Google Shape;664;p34"/>
          <p:cNvSpPr/>
          <p:nvPr/>
        </p:nvSpPr>
        <p:spPr>
          <a:xfrm>
            <a:off x="11243339" y="2258982"/>
            <a:ext cx="4945322" cy="5769036"/>
          </a:xfrm>
          <a:custGeom>
            <a:avLst/>
            <a:gdLst/>
            <a:ahLst/>
            <a:cxnLst/>
            <a:rect l="l" t="t" r="r" b="b"/>
            <a:pathLst>
              <a:path w="4945322" h="5769036" extrusionOk="0">
                <a:moveTo>
                  <a:pt x="0" y="0"/>
                </a:moveTo>
                <a:lnTo>
                  <a:pt x="4945322" y="0"/>
                </a:lnTo>
                <a:lnTo>
                  <a:pt x="4945322" y="5769036"/>
                </a:lnTo>
                <a:lnTo>
                  <a:pt x="0" y="5769036"/>
                </a:lnTo>
                <a:lnTo>
                  <a:pt x="0" y="0"/>
                </a:lnTo>
                <a:close/>
              </a:path>
            </a:pathLst>
          </a:custGeom>
          <a:blipFill rotWithShape="1">
            <a:blip r:embed="rId5">
              <a:alphaModFix/>
            </a:blip>
            <a:stretch>
              <a:fillRect l="-37489" r="-37489"/>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65" name="Google Shape;665;p34"/>
          <p:cNvSpPr/>
          <p:nvPr/>
        </p:nvSpPr>
        <p:spPr>
          <a:xfrm>
            <a:off x="385759" y="8288550"/>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66" name="Google Shape;666;p34"/>
          <p:cNvSpPr/>
          <p:nvPr/>
        </p:nvSpPr>
        <p:spPr>
          <a:xfrm>
            <a:off x="2874251" y="91043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67" name="Google Shape;667;p34"/>
          <p:cNvSpPr txBox="1"/>
          <p:nvPr/>
        </p:nvSpPr>
        <p:spPr>
          <a:xfrm>
            <a:off x="791999" y="3456000"/>
            <a:ext cx="7668000" cy="1471930"/>
          </a:xfrm>
          <a:prstGeom prst="rect">
            <a:avLst/>
          </a:prstGeom>
          <a:noFill/>
          <a:ln>
            <a:noFill/>
          </a:ln>
        </p:spPr>
        <p:txBody>
          <a:bodyPr spcFirstLastPara="1" wrap="square" lIns="0" tIns="0" rIns="0" bIns="0" anchor="t" anchorCtr="0">
            <a:noAutofit/>
          </a:bodyPr>
          <a:lstStyle/>
          <a:p>
            <a:pPr marL="645159" marR="0" lvl="1" indent="-342900" algn="l" rtl="0">
              <a:spcBef>
                <a:spcPts val="0"/>
              </a:spcBef>
              <a:spcAft>
                <a:spcPts val="0"/>
              </a:spcAft>
              <a:buClr>
                <a:srgbClr val="121212"/>
              </a:buClr>
              <a:buSzPts val="2400"/>
              <a:buFont typeface="Noto Sans Symbols"/>
              <a:buChar char="▪"/>
            </a:pPr>
            <a:r>
              <a:rPr lang="en-GB" sz="2400" b="0" i="0" u="none" strike="noStrike" cap="none">
                <a:solidFill>
                  <a:srgbClr val="121212"/>
                </a:solidFill>
                <a:latin typeface="Arial"/>
                <a:ea typeface="Arial"/>
                <a:cs typeface="Arial"/>
                <a:sym typeface="Arial"/>
              </a:rPr>
              <a:t>L.O1: To establish standardized processes and guidelines for flipped classroom implementation to maintain quality and coherence in educational experiences</a:t>
            </a:r>
            <a:endParaRPr/>
          </a:p>
          <a:p>
            <a:pPr marL="645159" marR="0" lvl="1" indent="-342900" algn="l" rtl="0">
              <a:spcBef>
                <a:spcPts val="1200"/>
              </a:spcBef>
              <a:spcAft>
                <a:spcPts val="0"/>
              </a:spcAft>
              <a:buClr>
                <a:srgbClr val="121212"/>
              </a:buClr>
              <a:buSzPts val="2400"/>
              <a:buFont typeface="Noto Sans Symbols"/>
              <a:buChar char="▪"/>
            </a:pPr>
            <a:r>
              <a:rPr lang="en-GB" sz="2400" b="0" i="0" u="none" strike="noStrike" cap="none">
                <a:solidFill>
                  <a:srgbClr val="121212"/>
                </a:solidFill>
                <a:latin typeface="Arial"/>
                <a:ea typeface="Arial"/>
                <a:cs typeface="Arial"/>
                <a:sym typeface="Arial"/>
              </a:rPr>
              <a:t>L.O2: To identify strategies and considerations essential for scaling and sustaining flipped classroom initiatives</a:t>
            </a:r>
            <a:endParaRPr/>
          </a:p>
          <a:p>
            <a:pPr marL="645159" marR="0" lvl="1" indent="-342900" algn="l" rtl="0">
              <a:spcBef>
                <a:spcPts val="1200"/>
              </a:spcBef>
              <a:spcAft>
                <a:spcPts val="0"/>
              </a:spcAft>
              <a:buClr>
                <a:srgbClr val="121212"/>
              </a:buClr>
              <a:buSzPts val="2400"/>
              <a:buFont typeface="Noto Sans Symbols"/>
              <a:buChar char="▪"/>
            </a:pPr>
            <a:r>
              <a:rPr lang="en-GB" sz="2400" b="0" i="0" u="none" strike="noStrike" cap="none">
                <a:solidFill>
                  <a:srgbClr val="121212"/>
                </a:solidFill>
                <a:latin typeface="Arial"/>
                <a:ea typeface="Arial"/>
                <a:cs typeface="Arial"/>
                <a:sym typeface="Arial"/>
              </a:rPr>
              <a:t>L.O3: To prepare institutions for future education trends by embracing innovative teaching models and to integrate digital technologies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71"/>
        <p:cNvGrpSpPr/>
        <p:nvPr/>
      </p:nvGrpSpPr>
      <p:grpSpPr>
        <a:xfrm>
          <a:off x="0" y="0"/>
          <a:ext cx="0" cy="0"/>
          <a:chOff x="0" y="0"/>
          <a:chExt cx="0" cy="0"/>
        </a:xfrm>
      </p:grpSpPr>
      <p:sp>
        <p:nvSpPr>
          <p:cNvPr id="672" name="Google Shape;672;p35"/>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73" name="Google Shape;673;p35"/>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74" name="Google Shape;674;p35"/>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75" name="Google Shape;675;p35"/>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76" name="Google Shape;676;p35"/>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77" name="Google Shape;677;p35"/>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78" name="Google Shape;678;p35"/>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79" name="Google Shape;679;p35"/>
          <p:cNvSpPr txBox="1"/>
          <p:nvPr/>
        </p:nvSpPr>
        <p:spPr>
          <a:xfrm>
            <a:off x="792000" y="1548000"/>
            <a:ext cx="15588000" cy="756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en-GB" sz="4000" b="0" i="0" u="none" strike="noStrike" cap="none">
                <a:solidFill>
                  <a:srgbClr val="033C5B"/>
                </a:solidFill>
                <a:latin typeface="Arial"/>
                <a:ea typeface="Arial"/>
                <a:cs typeface="Arial"/>
                <a:sym typeface="Arial"/>
              </a:rPr>
              <a:t>Encouraging Cross-Departmental Collaboration</a:t>
            </a:r>
            <a:endParaRPr/>
          </a:p>
        </p:txBody>
      </p:sp>
      <p:sp>
        <p:nvSpPr>
          <p:cNvPr id="680" name="Google Shape;680;p35"/>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81" name="Google Shape;681;p35"/>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82" name="Google Shape;682;p35"/>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en-GB"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683" name="Google Shape;683;p35"/>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84" name="Google Shape;684;p35"/>
          <p:cNvSpPr txBox="1"/>
          <p:nvPr/>
        </p:nvSpPr>
        <p:spPr>
          <a:xfrm>
            <a:off x="792000" y="3132000"/>
            <a:ext cx="15948000" cy="4801314"/>
          </a:xfrm>
          <a:prstGeom prst="rect">
            <a:avLst/>
          </a:prstGeom>
          <a:noFill/>
          <a:ln>
            <a:noFill/>
          </a:ln>
        </p:spPr>
        <p:txBody>
          <a:bodyPr spcFirstLastPara="1" wrap="square" lIns="91425" tIns="45700" rIns="91425" bIns="45700" anchor="t" anchorCtr="0">
            <a:noAutofit/>
          </a:bodyPr>
          <a:lstStyle/>
          <a:p>
            <a:pPr marL="0" marR="0" lvl="0" indent="-152400" algn="l" rtl="0">
              <a:lnSpc>
                <a:spcPct val="200000"/>
              </a:lnSpc>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 Foster an environment of collaboration among faculty members from various departments.</a:t>
            </a:r>
            <a:endParaRPr/>
          </a:p>
          <a:p>
            <a:pPr marL="0" marR="0" lvl="0" indent="-152400" algn="l" rtl="0">
              <a:lnSpc>
                <a:spcPct val="200000"/>
              </a:lnSpc>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 Encourage sharing of resources, experiences, and best practices related to flipped learning.</a:t>
            </a:r>
            <a:endParaRPr/>
          </a:p>
          <a:p>
            <a:pPr marL="0" marR="0" lvl="0" indent="-152400" algn="l" rtl="0">
              <a:lnSpc>
                <a:spcPct val="200000"/>
              </a:lnSpc>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 Establish standardized processes and guidelines for implementation.</a:t>
            </a:r>
            <a:endParaRPr/>
          </a:p>
          <a:p>
            <a:pPr marL="0" marR="0" lvl="0" indent="-152400" algn="l" rtl="0">
              <a:lnSpc>
                <a:spcPct val="200000"/>
              </a:lnSpc>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 Define clear roles and responsibilities for educators.</a:t>
            </a:r>
            <a:endParaRPr/>
          </a:p>
          <a:p>
            <a:pPr marL="0" marR="0" lvl="0" indent="-152400" algn="l" rtl="0">
              <a:lnSpc>
                <a:spcPct val="200000"/>
              </a:lnSpc>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 Create evaluation criteria for assessing effectiveness.</a:t>
            </a:r>
            <a:endParaRPr/>
          </a:p>
          <a:p>
            <a:pPr marL="0" marR="0" lvl="0" indent="-152400" algn="l" rtl="0">
              <a:lnSpc>
                <a:spcPct val="200000"/>
              </a:lnSpc>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 Promote innovative ideas and strategies exchange.</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88"/>
        <p:cNvGrpSpPr/>
        <p:nvPr/>
      </p:nvGrpSpPr>
      <p:grpSpPr>
        <a:xfrm>
          <a:off x="0" y="0"/>
          <a:ext cx="0" cy="0"/>
          <a:chOff x="0" y="0"/>
          <a:chExt cx="0" cy="0"/>
        </a:xfrm>
      </p:grpSpPr>
      <p:sp>
        <p:nvSpPr>
          <p:cNvPr id="689" name="Google Shape;689;p36"/>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90" name="Google Shape;690;p36"/>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91" name="Google Shape;691;p36"/>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92" name="Google Shape;692;p36"/>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93" name="Google Shape;693;p36"/>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94" name="Google Shape;694;p36"/>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95" name="Google Shape;695;p36"/>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96" name="Google Shape;696;p36"/>
          <p:cNvSpPr txBox="1"/>
          <p:nvPr/>
        </p:nvSpPr>
        <p:spPr>
          <a:xfrm>
            <a:off x="792000" y="1548000"/>
            <a:ext cx="15984000" cy="684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en-GB" sz="4000" b="0" i="0" u="none" strike="noStrike" cap="none">
                <a:solidFill>
                  <a:srgbClr val="033C5B"/>
                </a:solidFill>
                <a:latin typeface="Arial"/>
                <a:ea typeface="Arial"/>
                <a:cs typeface="Arial"/>
                <a:sym typeface="Arial"/>
              </a:rPr>
              <a:t>Investing in Robust Technology Infrastructure</a:t>
            </a:r>
            <a:endParaRPr sz="4000" b="0" i="0" u="none" strike="noStrike" cap="none">
              <a:solidFill>
                <a:srgbClr val="033C5B"/>
              </a:solidFill>
              <a:latin typeface="Arial"/>
              <a:ea typeface="Arial"/>
              <a:cs typeface="Arial"/>
              <a:sym typeface="Arial"/>
            </a:endParaRPr>
          </a:p>
        </p:txBody>
      </p:sp>
      <p:sp>
        <p:nvSpPr>
          <p:cNvPr id="697" name="Google Shape;697;p36"/>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98" name="Google Shape;698;p36"/>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99" name="Google Shape;699;p36"/>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en-GB"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700" name="Google Shape;700;p36"/>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01" name="Google Shape;701;p36"/>
          <p:cNvSpPr txBox="1"/>
          <p:nvPr/>
        </p:nvSpPr>
        <p:spPr>
          <a:xfrm>
            <a:off x="792000" y="3132000"/>
            <a:ext cx="15948000" cy="4524315"/>
          </a:xfrm>
          <a:prstGeom prst="rect">
            <a:avLst/>
          </a:prstGeom>
          <a:noFill/>
          <a:ln>
            <a:noFill/>
          </a:ln>
        </p:spPr>
        <p:txBody>
          <a:bodyPr spcFirstLastPara="1" wrap="square" lIns="91425" tIns="45700" rIns="91425" bIns="45700" anchor="t" anchorCtr="0">
            <a:noAutofit/>
          </a:bodyPr>
          <a:lstStyle/>
          <a:p>
            <a:pPr marL="0" marR="0" lvl="0" indent="-152400" algn="l" rtl="0">
              <a:lnSpc>
                <a:spcPct val="200000"/>
              </a:lnSpc>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Provide access to learning management systems, multimedia creation tools, and video hosting platforms.</a:t>
            </a:r>
            <a:endParaRPr/>
          </a:p>
          <a:p>
            <a:pPr marL="0" marR="0" lvl="0" indent="-152400" algn="l" rtl="0">
              <a:lnSpc>
                <a:spcPct val="200000"/>
              </a:lnSpc>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Support delivery and management of flipped classroom content.</a:t>
            </a:r>
            <a:endParaRPr/>
          </a:p>
          <a:p>
            <a:pPr marL="0" marR="0" lvl="0" indent="-152400" algn="l" rtl="0">
              <a:lnSpc>
                <a:spcPct val="200000"/>
              </a:lnSpc>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Enhance student engagement and participation through digital resources.</a:t>
            </a:r>
            <a:endParaRPr/>
          </a:p>
          <a:p>
            <a:pPr marL="0" marR="0" lvl="0" indent="-152400" algn="l" rtl="0">
              <a:lnSpc>
                <a:spcPct val="200000"/>
              </a:lnSpc>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Facilitate collaboration and communication among educators, students, and administrators.</a:t>
            </a:r>
            <a:endParaRPr/>
          </a:p>
          <a:p>
            <a:pPr marL="0" marR="0" lvl="0" indent="-152400" algn="l" rtl="0">
              <a:lnSpc>
                <a:spcPct val="200000"/>
              </a:lnSpc>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Equip educators with tools and resources to effectively implement flipped classroom practices.</a:t>
            </a:r>
            <a:endParaRPr/>
          </a:p>
          <a:p>
            <a:pPr marL="0" marR="0" lvl="0" indent="-152400" algn="l" rtl="0">
              <a:lnSpc>
                <a:spcPct val="200000"/>
              </a:lnSpc>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Support student success through strategic investment in technology.</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05"/>
        <p:cNvGrpSpPr/>
        <p:nvPr/>
      </p:nvGrpSpPr>
      <p:grpSpPr>
        <a:xfrm>
          <a:off x="0" y="0"/>
          <a:ext cx="0" cy="0"/>
          <a:chOff x="0" y="0"/>
          <a:chExt cx="0" cy="0"/>
        </a:xfrm>
      </p:grpSpPr>
      <p:sp>
        <p:nvSpPr>
          <p:cNvPr id="706" name="Google Shape;706;p37"/>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07" name="Google Shape;707;p37"/>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08" name="Google Shape;708;p37"/>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09" name="Google Shape;709;p37"/>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10" name="Google Shape;710;p37"/>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11" name="Google Shape;711;p37"/>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12" name="Google Shape;712;p37"/>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13" name="Google Shape;713;p37"/>
          <p:cNvSpPr txBox="1"/>
          <p:nvPr/>
        </p:nvSpPr>
        <p:spPr>
          <a:xfrm>
            <a:off x="792000" y="1548000"/>
            <a:ext cx="15948000" cy="648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en-GB" sz="4000" b="0" i="0" u="none" strike="noStrike" cap="none">
                <a:solidFill>
                  <a:srgbClr val="033C5B"/>
                </a:solidFill>
                <a:latin typeface="Arial"/>
                <a:ea typeface="Arial"/>
                <a:cs typeface="Arial"/>
                <a:sym typeface="Arial"/>
              </a:rPr>
              <a:t>Why is scaling flipped classroom initiatives considered crucial for educational institutions? </a:t>
            </a:r>
            <a:endParaRPr/>
          </a:p>
        </p:txBody>
      </p:sp>
      <p:sp>
        <p:nvSpPr>
          <p:cNvPr id="714" name="Google Shape;714;p37"/>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15" name="Google Shape;715;p37"/>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16" name="Google Shape;716;p37"/>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en-GB"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717" name="Google Shape;717;p37"/>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18" name="Google Shape;718;p37"/>
          <p:cNvSpPr txBox="1"/>
          <p:nvPr/>
        </p:nvSpPr>
        <p:spPr>
          <a:xfrm>
            <a:off x="11520000" y="3600000"/>
            <a:ext cx="5292000" cy="4800020"/>
          </a:xfrm>
          <a:prstGeom prst="rect">
            <a:avLst/>
          </a:prstGeom>
          <a:gradFill>
            <a:gsLst>
              <a:gs pos="0">
                <a:srgbClr val="FFBB82"/>
              </a:gs>
              <a:gs pos="35000">
                <a:srgbClr val="FFCFA8"/>
              </a:gs>
              <a:gs pos="100000">
                <a:srgbClr val="FFEBD9"/>
              </a:gs>
            </a:gsLst>
            <a:lin ang="16200000" scaled="0"/>
          </a:gradFill>
          <a:ln w="9525"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68000" rIns="91425" bIns="45700" anchor="t" anchorCtr="0">
            <a:noAutofit/>
          </a:bodyPr>
          <a:lstStyle/>
          <a:p>
            <a:pPr marL="0" marR="0" lvl="0" indent="-152400" algn="l" rtl="0">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Increased student engagement and academic performance.</a:t>
            </a:r>
            <a:endParaRPr/>
          </a:p>
          <a:p>
            <a:pPr marL="0" marR="0" lvl="0" indent="0" algn="l" rtl="0">
              <a:spcBef>
                <a:spcPts val="0"/>
              </a:spcBef>
              <a:spcAft>
                <a:spcPts val="0"/>
              </a:spcAft>
              <a:buClr>
                <a:schemeClr val="dk1"/>
              </a:buClr>
              <a:buSzPts val="2400"/>
              <a:buFont typeface="Arial"/>
              <a:buNone/>
            </a:pPr>
            <a:endParaRPr sz="2400" b="0" i="0">
              <a:solidFill>
                <a:srgbClr val="0D0D0D"/>
              </a:solidFill>
              <a:latin typeface="Arial"/>
              <a:ea typeface="Arial"/>
              <a:cs typeface="Arial"/>
              <a:sym typeface="Arial"/>
            </a:endParaRPr>
          </a:p>
          <a:p>
            <a:pPr marL="0" marR="0" lvl="0" indent="-152400" algn="l" rtl="0">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Higher levels of student satisfaction and success.</a:t>
            </a:r>
            <a:endParaRPr/>
          </a:p>
          <a:p>
            <a:pPr marL="0" marR="0" lvl="0" indent="0" algn="l" rtl="0">
              <a:spcBef>
                <a:spcPts val="0"/>
              </a:spcBef>
              <a:spcAft>
                <a:spcPts val="0"/>
              </a:spcAft>
              <a:buClr>
                <a:schemeClr val="dk1"/>
              </a:buClr>
              <a:buSzPts val="2400"/>
              <a:buFont typeface="Arial"/>
              <a:buNone/>
            </a:pPr>
            <a:endParaRPr sz="2400" b="0" i="0">
              <a:solidFill>
                <a:srgbClr val="0D0D0D"/>
              </a:solidFill>
              <a:latin typeface="Arial"/>
              <a:ea typeface="Arial"/>
              <a:cs typeface="Arial"/>
              <a:sym typeface="Arial"/>
            </a:endParaRPr>
          </a:p>
          <a:p>
            <a:pPr marL="0" marR="0" lvl="0" indent="-152400" algn="l" rtl="0">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Prepares institutions for future education trends and challenges.</a:t>
            </a:r>
            <a:endParaRPr/>
          </a:p>
        </p:txBody>
      </p:sp>
      <p:sp>
        <p:nvSpPr>
          <p:cNvPr id="719" name="Google Shape;719;p37"/>
          <p:cNvSpPr txBox="1"/>
          <p:nvPr/>
        </p:nvSpPr>
        <p:spPr>
          <a:xfrm>
            <a:off x="6156000" y="3599999"/>
            <a:ext cx="5292000" cy="4774275"/>
          </a:xfrm>
          <a:prstGeom prst="rect">
            <a:avLst/>
          </a:prstGeom>
          <a:gradFill>
            <a:gsLst>
              <a:gs pos="0">
                <a:srgbClr val="FFBB82"/>
              </a:gs>
              <a:gs pos="35000">
                <a:srgbClr val="FFCFA8"/>
              </a:gs>
              <a:gs pos="100000">
                <a:srgbClr val="FFEBD9"/>
              </a:gs>
            </a:gsLst>
            <a:lin ang="16200000" scaled="0"/>
          </a:gradFill>
          <a:ln w="9525"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68000" rIns="91425" bIns="45700" anchor="t" anchorCtr="0">
            <a:noAutofit/>
          </a:bodyPr>
          <a:lstStyle/>
          <a:p>
            <a:pPr marL="0" marR="0" lvl="0" indent="-152400" algn="l" rtl="0">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Standardized processes maintain quality and coherence.</a:t>
            </a:r>
            <a:endParaRPr/>
          </a:p>
          <a:p>
            <a:pPr marL="0" marR="0" lvl="0" indent="0" algn="l" rtl="0">
              <a:spcBef>
                <a:spcPts val="0"/>
              </a:spcBef>
              <a:spcAft>
                <a:spcPts val="0"/>
              </a:spcAft>
              <a:buClr>
                <a:schemeClr val="dk1"/>
              </a:buClr>
              <a:buSzPts val="2400"/>
              <a:buFont typeface="Arial"/>
              <a:buNone/>
            </a:pPr>
            <a:endParaRPr sz="2400" b="0" i="0">
              <a:solidFill>
                <a:srgbClr val="0D0D0D"/>
              </a:solidFill>
              <a:latin typeface="Arial"/>
              <a:ea typeface="Arial"/>
              <a:cs typeface="Arial"/>
              <a:sym typeface="Arial"/>
            </a:endParaRPr>
          </a:p>
          <a:p>
            <a:pPr marL="0" marR="0" lvl="0" indent="-152400" algn="l" rtl="0">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Facilitates cross-departmental collaboration among faculty.</a:t>
            </a:r>
            <a:endParaRPr/>
          </a:p>
          <a:p>
            <a:pPr marL="0" marR="0" lvl="0" indent="0" algn="l" rtl="0">
              <a:spcBef>
                <a:spcPts val="0"/>
              </a:spcBef>
              <a:spcAft>
                <a:spcPts val="0"/>
              </a:spcAft>
              <a:buClr>
                <a:schemeClr val="dk1"/>
              </a:buClr>
              <a:buSzPts val="2400"/>
              <a:buFont typeface="Arial"/>
              <a:buNone/>
            </a:pPr>
            <a:endParaRPr sz="2400" b="0" i="0">
              <a:solidFill>
                <a:srgbClr val="0D0D0D"/>
              </a:solidFill>
              <a:latin typeface="Arial"/>
              <a:ea typeface="Arial"/>
              <a:cs typeface="Arial"/>
              <a:sym typeface="Arial"/>
            </a:endParaRPr>
          </a:p>
          <a:p>
            <a:pPr marL="0" marR="0" lvl="0" indent="-152400" algn="l" rtl="0">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Knowledge sharing, best practices exchange, and collective innovation.</a:t>
            </a:r>
            <a:endParaRPr/>
          </a:p>
        </p:txBody>
      </p:sp>
      <p:sp>
        <p:nvSpPr>
          <p:cNvPr id="720" name="Google Shape;720;p37"/>
          <p:cNvSpPr txBox="1"/>
          <p:nvPr/>
        </p:nvSpPr>
        <p:spPr>
          <a:xfrm>
            <a:off x="792000" y="3599999"/>
            <a:ext cx="5292000" cy="4800021"/>
          </a:xfrm>
          <a:prstGeom prst="rect">
            <a:avLst/>
          </a:prstGeom>
          <a:gradFill>
            <a:gsLst>
              <a:gs pos="0">
                <a:srgbClr val="FFBB82"/>
              </a:gs>
              <a:gs pos="35000">
                <a:srgbClr val="FFCFA8"/>
              </a:gs>
              <a:gs pos="100000">
                <a:srgbClr val="FFEBD9"/>
              </a:gs>
            </a:gsLst>
            <a:lin ang="16200000" scaled="0"/>
          </a:gradFill>
          <a:ln w="9525"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68000" rIns="91425" bIns="45700" anchor="t" anchorCtr="0">
            <a:noAutofit/>
          </a:bodyPr>
          <a:lstStyle/>
          <a:p>
            <a:pPr marL="0" marR="0" lvl="0" indent="-152400" algn="l" rtl="0">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Flipped Classroom democratizes access to student-centered learning.</a:t>
            </a:r>
            <a:endParaRPr/>
          </a:p>
          <a:p>
            <a:pPr marL="0" marR="0" lvl="0" indent="0" algn="l" rtl="0">
              <a:spcBef>
                <a:spcPts val="0"/>
              </a:spcBef>
              <a:spcAft>
                <a:spcPts val="0"/>
              </a:spcAft>
              <a:buClr>
                <a:schemeClr val="dk1"/>
              </a:buClr>
              <a:buSzPts val="2400"/>
              <a:buFont typeface="Arial"/>
              <a:buNone/>
            </a:pPr>
            <a:endParaRPr sz="2400" b="0" i="0">
              <a:solidFill>
                <a:srgbClr val="0D0D0D"/>
              </a:solidFill>
              <a:latin typeface="Arial"/>
              <a:ea typeface="Arial"/>
              <a:cs typeface="Arial"/>
              <a:sym typeface="Arial"/>
            </a:endParaRPr>
          </a:p>
          <a:p>
            <a:pPr marL="0" marR="0" lvl="0" indent="-152400" algn="l" rtl="0">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Promotes educational equity across various courses and disciplines.</a:t>
            </a:r>
            <a:endParaRPr/>
          </a:p>
          <a:p>
            <a:pPr marL="0" marR="0" lvl="0" indent="0" algn="l" rtl="0">
              <a:spcBef>
                <a:spcPts val="0"/>
              </a:spcBef>
              <a:spcAft>
                <a:spcPts val="0"/>
              </a:spcAft>
              <a:buClr>
                <a:schemeClr val="dk1"/>
              </a:buClr>
              <a:buSzPts val="2400"/>
              <a:buFont typeface="Arial"/>
              <a:buNone/>
            </a:pPr>
            <a:endParaRPr sz="2400" b="0" i="0">
              <a:solidFill>
                <a:srgbClr val="0D0D0D"/>
              </a:solidFill>
              <a:latin typeface="Arial"/>
              <a:ea typeface="Arial"/>
              <a:cs typeface="Arial"/>
              <a:sym typeface="Arial"/>
            </a:endParaRPr>
          </a:p>
          <a:p>
            <a:pPr marL="0" marR="0" lvl="0" indent="-152400" algn="l" rtl="0">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Ensures all students have opportunities for engaging in flipped learning.</a:t>
            </a:r>
            <a:endParaRPr/>
          </a:p>
        </p:txBody>
      </p:sp>
      <p:sp>
        <p:nvSpPr>
          <p:cNvPr id="721" name="Google Shape;721;p37"/>
          <p:cNvSpPr/>
          <p:nvPr/>
        </p:nvSpPr>
        <p:spPr>
          <a:xfrm>
            <a:off x="792000" y="3132000"/>
            <a:ext cx="5292000" cy="720000"/>
          </a:xfrm>
          <a:prstGeom prst="roundRect">
            <a:avLst>
              <a:gd name="adj" fmla="val 16667"/>
            </a:avLst>
          </a:prstGeom>
          <a:gradFill>
            <a:gsLst>
              <a:gs pos="0">
                <a:srgbClr val="FFF9F4"/>
              </a:gs>
              <a:gs pos="74000">
                <a:srgbClr val="FBCFA9"/>
              </a:gs>
              <a:gs pos="83000">
                <a:srgbClr val="FBCFA9"/>
              </a:gs>
              <a:gs pos="100000">
                <a:srgbClr val="FDDEC5"/>
              </a:gs>
            </a:gsLst>
            <a:lin ang="5400000" scaled="0"/>
          </a:gra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GB" sz="2600" b="1">
                <a:solidFill>
                  <a:srgbClr val="000000"/>
                </a:solidFill>
                <a:latin typeface="Arial"/>
                <a:ea typeface="Arial"/>
                <a:cs typeface="Arial"/>
                <a:sym typeface="Arial"/>
              </a:rPr>
              <a:t>Enhancing Accessibility and Equity</a:t>
            </a:r>
            <a:endParaRPr sz="2600" b="1">
              <a:solidFill>
                <a:schemeClr val="dk1"/>
              </a:solidFill>
              <a:latin typeface="Arial"/>
              <a:ea typeface="Arial"/>
              <a:cs typeface="Arial"/>
              <a:sym typeface="Arial"/>
            </a:endParaRPr>
          </a:p>
        </p:txBody>
      </p:sp>
      <p:sp>
        <p:nvSpPr>
          <p:cNvPr id="722" name="Google Shape;722;p37"/>
          <p:cNvSpPr/>
          <p:nvPr/>
        </p:nvSpPr>
        <p:spPr>
          <a:xfrm>
            <a:off x="6156000" y="3132000"/>
            <a:ext cx="5292000" cy="720000"/>
          </a:xfrm>
          <a:prstGeom prst="roundRect">
            <a:avLst>
              <a:gd name="adj" fmla="val 16667"/>
            </a:avLst>
          </a:prstGeom>
          <a:gradFill>
            <a:gsLst>
              <a:gs pos="0">
                <a:srgbClr val="FFF9F4"/>
              </a:gs>
              <a:gs pos="74000">
                <a:srgbClr val="FBCFA9"/>
              </a:gs>
              <a:gs pos="83000">
                <a:srgbClr val="FBCFA9"/>
              </a:gs>
              <a:gs pos="100000">
                <a:srgbClr val="FDDEC5"/>
              </a:gs>
            </a:gsLst>
            <a:lin ang="5400000" scaled="0"/>
          </a:gra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GB" sz="2600" b="1">
                <a:solidFill>
                  <a:srgbClr val="000000"/>
                </a:solidFill>
                <a:latin typeface="Arial"/>
                <a:ea typeface="Arial"/>
                <a:cs typeface="Arial"/>
                <a:sym typeface="Arial"/>
              </a:rPr>
              <a:t>Quality Assurance and Collaboration</a:t>
            </a:r>
            <a:endParaRPr sz="2600" b="1">
              <a:solidFill>
                <a:schemeClr val="dk1"/>
              </a:solidFill>
              <a:latin typeface="Arial"/>
              <a:ea typeface="Arial"/>
              <a:cs typeface="Arial"/>
              <a:sym typeface="Arial"/>
            </a:endParaRPr>
          </a:p>
        </p:txBody>
      </p:sp>
      <p:sp>
        <p:nvSpPr>
          <p:cNvPr id="723" name="Google Shape;723;p37"/>
          <p:cNvSpPr/>
          <p:nvPr/>
        </p:nvSpPr>
        <p:spPr>
          <a:xfrm>
            <a:off x="11520000" y="3132000"/>
            <a:ext cx="5292000" cy="720000"/>
          </a:xfrm>
          <a:prstGeom prst="roundRect">
            <a:avLst>
              <a:gd name="adj" fmla="val 16667"/>
            </a:avLst>
          </a:prstGeom>
          <a:gradFill>
            <a:gsLst>
              <a:gs pos="0">
                <a:srgbClr val="FFF9F4"/>
              </a:gs>
              <a:gs pos="74000">
                <a:srgbClr val="FBCFA9"/>
              </a:gs>
              <a:gs pos="83000">
                <a:srgbClr val="FBCFA9"/>
              </a:gs>
              <a:gs pos="100000">
                <a:srgbClr val="FDDEC5"/>
              </a:gs>
            </a:gsLst>
            <a:lin ang="5400000" scaled="0"/>
          </a:gradFill>
          <a:ln w="38100" cap="flat" cmpd="sng">
            <a:solidFill>
              <a:schemeClr val="lt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GB" sz="2600" b="1">
                <a:solidFill>
                  <a:srgbClr val="000000"/>
                </a:solidFill>
                <a:latin typeface="Arial"/>
                <a:ea typeface="Arial"/>
                <a:cs typeface="Arial"/>
                <a:sym typeface="Arial"/>
              </a:rPr>
              <a:t>Student Engagement and Future Preparedness</a:t>
            </a:r>
            <a:endParaRPr sz="2600" b="1">
              <a:solidFill>
                <a:schemeClr val="dk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27"/>
        <p:cNvGrpSpPr/>
        <p:nvPr/>
      </p:nvGrpSpPr>
      <p:grpSpPr>
        <a:xfrm>
          <a:off x="0" y="0"/>
          <a:ext cx="0" cy="0"/>
          <a:chOff x="0" y="0"/>
          <a:chExt cx="0" cy="0"/>
        </a:xfrm>
      </p:grpSpPr>
      <p:sp>
        <p:nvSpPr>
          <p:cNvPr id="728" name="Google Shape;728;p38"/>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29" name="Google Shape;729;p38"/>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30" name="Google Shape;730;p38"/>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31" name="Google Shape;731;p38"/>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32" name="Google Shape;732;p38"/>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33" name="Google Shape;733;p38"/>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34" name="Google Shape;734;p38"/>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35" name="Google Shape;735;p38"/>
          <p:cNvSpPr txBox="1"/>
          <p:nvPr/>
        </p:nvSpPr>
        <p:spPr>
          <a:xfrm>
            <a:off x="792000" y="1548000"/>
            <a:ext cx="15948000" cy="72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en-GB" sz="4000" b="0" i="0" u="none" strike="noStrike" cap="none">
                <a:solidFill>
                  <a:srgbClr val="033C5B"/>
                </a:solidFill>
                <a:latin typeface="Arial"/>
                <a:ea typeface="Arial"/>
                <a:cs typeface="Arial"/>
                <a:sym typeface="Arial"/>
              </a:rPr>
              <a:t>Recipe for Success…</a:t>
            </a:r>
            <a:endParaRPr sz="4000" b="0" i="0" u="none" strike="noStrike" cap="none">
              <a:solidFill>
                <a:srgbClr val="033C5B"/>
              </a:solidFill>
              <a:latin typeface="Arial"/>
              <a:ea typeface="Arial"/>
              <a:cs typeface="Arial"/>
              <a:sym typeface="Arial"/>
            </a:endParaRPr>
          </a:p>
        </p:txBody>
      </p:sp>
      <p:sp>
        <p:nvSpPr>
          <p:cNvPr id="736" name="Google Shape;736;p38"/>
          <p:cNvSpPr txBox="1"/>
          <p:nvPr/>
        </p:nvSpPr>
        <p:spPr>
          <a:xfrm>
            <a:off x="751351" y="2707250"/>
            <a:ext cx="15948000" cy="5210942"/>
          </a:xfrm>
          <a:prstGeom prst="rect">
            <a:avLst/>
          </a:prstGeom>
          <a:noFill/>
          <a:ln>
            <a:noFill/>
          </a:ln>
        </p:spPr>
        <p:txBody>
          <a:bodyPr spcFirstLastPara="1" wrap="square" lIns="0" tIns="0" rIns="0" bIns="0" anchor="t" anchorCtr="0">
            <a:noAutofit/>
          </a:bodyPr>
          <a:lstStyle/>
          <a:p>
            <a:pPr marL="0" marR="0" lvl="0" indent="-127000" algn="l" rtl="0">
              <a:spcBef>
                <a:spcPts val="0"/>
              </a:spcBef>
              <a:spcAft>
                <a:spcPts val="0"/>
              </a:spcAft>
              <a:buClr>
                <a:srgbClr val="0D0D0D"/>
              </a:buClr>
              <a:buSzPts val="2000"/>
              <a:buFont typeface="Calibri"/>
              <a:buAutoNum type="arabicPeriod"/>
            </a:pPr>
            <a:r>
              <a:rPr lang="en-GB" sz="2000" b="1" i="0">
                <a:solidFill>
                  <a:srgbClr val="0D0D0D"/>
                </a:solidFill>
                <a:latin typeface="Arial"/>
                <a:ea typeface="Arial"/>
                <a:cs typeface="Arial"/>
                <a:sym typeface="Arial"/>
              </a:rPr>
              <a:t>Engaging and Interactive Content:</a:t>
            </a:r>
            <a:endParaRPr/>
          </a:p>
          <a:p>
            <a:pPr marL="457200" marR="0" lvl="1" indent="0" algn="l" rtl="0">
              <a:spcBef>
                <a:spcPts val="0"/>
              </a:spcBef>
              <a:spcAft>
                <a:spcPts val="0"/>
              </a:spcAft>
              <a:buNone/>
            </a:pPr>
            <a:r>
              <a:rPr lang="en-GB" sz="2000" b="1" i="0" u="none" strike="noStrike" cap="none">
                <a:solidFill>
                  <a:srgbClr val="0D0D0D"/>
                </a:solidFill>
                <a:latin typeface="Arial"/>
                <a:ea typeface="Arial"/>
                <a:cs typeface="Arial"/>
                <a:sym typeface="Arial"/>
              </a:rPr>
              <a:t>Utilize multimedia elements like videos, simulations, and quizzes.</a:t>
            </a:r>
            <a:endParaRPr/>
          </a:p>
          <a:p>
            <a:pPr marL="457200" marR="0" lvl="1" indent="0" algn="l" rtl="0">
              <a:spcBef>
                <a:spcPts val="0"/>
              </a:spcBef>
              <a:spcAft>
                <a:spcPts val="0"/>
              </a:spcAft>
              <a:buNone/>
            </a:pPr>
            <a:r>
              <a:rPr lang="en-GB" sz="2000" b="1" i="0" u="none" strike="noStrike" cap="none">
                <a:solidFill>
                  <a:srgbClr val="0D0D0D"/>
                </a:solidFill>
                <a:latin typeface="Arial"/>
                <a:ea typeface="Arial"/>
                <a:cs typeface="Arial"/>
                <a:sym typeface="Arial"/>
              </a:rPr>
              <a:t>Cater to diverse learning styles and boost student engagement.</a:t>
            </a:r>
            <a:endParaRPr/>
          </a:p>
          <a:p>
            <a:pPr marL="457200" marR="0" lvl="1" indent="0" algn="l" rtl="0">
              <a:spcBef>
                <a:spcPts val="0"/>
              </a:spcBef>
              <a:spcAft>
                <a:spcPts val="0"/>
              </a:spcAft>
              <a:buNone/>
            </a:pPr>
            <a:endParaRPr sz="2000" b="1" i="0" u="none" strike="noStrike" cap="none">
              <a:solidFill>
                <a:srgbClr val="0D0D0D"/>
              </a:solidFill>
              <a:latin typeface="Arial"/>
              <a:ea typeface="Arial"/>
              <a:cs typeface="Arial"/>
              <a:sym typeface="Arial"/>
            </a:endParaRPr>
          </a:p>
          <a:p>
            <a:pPr marL="0" marR="0" lvl="0" indent="-127000" algn="l" rtl="0">
              <a:spcBef>
                <a:spcPts val="0"/>
              </a:spcBef>
              <a:spcAft>
                <a:spcPts val="0"/>
              </a:spcAft>
              <a:buClr>
                <a:srgbClr val="0D0D0D"/>
              </a:buClr>
              <a:buSzPts val="2000"/>
              <a:buFont typeface="Calibri"/>
              <a:buAutoNum type="arabicPeriod"/>
            </a:pPr>
            <a:r>
              <a:rPr lang="en-GB" sz="2000" b="1" i="0">
                <a:solidFill>
                  <a:srgbClr val="0D0D0D"/>
                </a:solidFill>
                <a:latin typeface="Arial"/>
                <a:ea typeface="Arial"/>
                <a:cs typeface="Arial"/>
                <a:sym typeface="Arial"/>
              </a:rPr>
              <a:t>Clear Learning Objectives:</a:t>
            </a:r>
            <a:endParaRPr/>
          </a:p>
          <a:p>
            <a:pPr marL="457200" marR="0" lvl="1" indent="0" algn="l" rtl="0">
              <a:spcBef>
                <a:spcPts val="0"/>
              </a:spcBef>
              <a:spcAft>
                <a:spcPts val="0"/>
              </a:spcAft>
              <a:buNone/>
            </a:pPr>
            <a:r>
              <a:rPr lang="en-GB" sz="2000" b="1" i="0" u="none" strike="noStrike" cap="none">
                <a:solidFill>
                  <a:srgbClr val="0D0D0D"/>
                </a:solidFill>
                <a:latin typeface="Arial"/>
                <a:ea typeface="Arial"/>
                <a:cs typeface="Arial"/>
                <a:sym typeface="Arial"/>
              </a:rPr>
              <a:t>Communicate learning objectives aligning with course outcomes.</a:t>
            </a:r>
            <a:endParaRPr/>
          </a:p>
          <a:p>
            <a:pPr marL="457200" marR="0" lvl="1" indent="0" algn="l" rtl="0">
              <a:spcBef>
                <a:spcPts val="0"/>
              </a:spcBef>
              <a:spcAft>
                <a:spcPts val="0"/>
              </a:spcAft>
              <a:buNone/>
            </a:pPr>
            <a:r>
              <a:rPr lang="en-GB" sz="2000" b="1" i="0" u="none" strike="noStrike" cap="none">
                <a:solidFill>
                  <a:srgbClr val="0D0D0D"/>
                </a:solidFill>
                <a:latin typeface="Arial"/>
                <a:ea typeface="Arial"/>
                <a:cs typeface="Arial"/>
                <a:sym typeface="Arial"/>
              </a:rPr>
              <a:t>Maintain coherence and relevance for flipped lessons.</a:t>
            </a:r>
            <a:endParaRPr/>
          </a:p>
          <a:p>
            <a:pPr marL="457200" marR="0" lvl="1" indent="0" algn="l" rtl="0">
              <a:spcBef>
                <a:spcPts val="0"/>
              </a:spcBef>
              <a:spcAft>
                <a:spcPts val="0"/>
              </a:spcAft>
              <a:buNone/>
            </a:pPr>
            <a:endParaRPr sz="2000" b="1" i="0" u="none" strike="noStrike" cap="none">
              <a:solidFill>
                <a:srgbClr val="0D0D0D"/>
              </a:solidFill>
              <a:latin typeface="Arial"/>
              <a:ea typeface="Arial"/>
              <a:cs typeface="Arial"/>
              <a:sym typeface="Arial"/>
            </a:endParaRPr>
          </a:p>
          <a:p>
            <a:pPr marL="0" marR="0" lvl="0" indent="-127000" algn="l" rtl="0">
              <a:spcBef>
                <a:spcPts val="0"/>
              </a:spcBef>
              <a:spcAft>
                <a:spcPts val="0"/>
              </a:spcAft>
              <a:buClr>
                <a:srgbClr val="0D0D0D"/>
              </a:buClr>
              <a:buSzPts val="2000"/>
              <a:buFont typeface="Calibri"/>
              <a:buAutoNum type="arabicPeriod"/>
            </a:pPr>
            <a:r>
              <a:rPr lang="en-GB" sz="2000" b="1" i="0">
                <a:solidFill>
                  <a:srgbClr val="0D0D0D"/>
                </a:solidFill>
                <a:latin typeface="Arial"/>
                <a:ea typeface="Arial"/>
                <a:cs typeface="Arial"/>
                <a:sym typeface="Arial"/>
              </a:rPr>
              <a:t>Active Learning In-Class:</a:t>
            </a:r>
            <a:endParaRPr/>
          </a:p>
          <a:p>
            <a:pPr marL="457200" marR="0" lvl="1" indent="0" algn="l" rtl="0">
              <a:spcBef>
                <a:spcPts val="0"/>
              </a:spcBef>
              <a:spcAft>
                <a:spcPts val="0"/>
              </a:spcAft>
              <a:buNone/>
            </a:pPr>
            <a:r>
              <a:rPr lang="en-GB" sz="2000" b="1" i="0" u="none" strike="noStrike" cap="none">
                <a:solidFill>
                  <a:srgbClr val="0D0D0D"/>
                </a:solidFill>
                <a:latin typeface="Arial"/>
                <a:ea typeface="Arial"/>
                <a:cs typeface="Arial"/>
                <a:sym typeface="Arial"/>
              </a:rPr>
              <a:t>Design activities promoting critical thinking and collaboration.</a:t>
            </a:r>
            <a:endParaRPr/>
          </a:p>
          <a:p>
            <a:pPr marL="457200" marR="0" lvl="1" indent="0" algn="l" rtl="0">
              <a:spcBef>
                <a:spcPts val="0"/>
              </a:spcBef>
              <a:spcAft>
                <a:spcPts val="0"/>
              </a:spcAft>
              <a:buNone/>
            </a:pPr>
            <a:r>
              <a:rPr lang="en-GB" sz="2000" b="1" i="0" u="none" strike="noStrike" cap="none">
                <a:solidFill>
                  <a:srgbClr val="0D0D0D"/>
                </a:solidFill>
                <a:latin typeface="Arial"/>
                <a:ea typeface="Arial"/>
                <a:cs typeface="Arial"/>
                <a:sym typeface="Arial"/>
              </a:rPr>
              <a:t>Facilitate knowledge application through problem-solving and discussions.</a:t>
            </a:r>
            <a:endParaRPr/>
          </a:p>
          <a:p>
            <a:pPr marL="457200" marR="0" lvl="1" indent="0" algn="l" rtl="0">
              <a:spcBef>
                <a:spcPts val="0"/>
              </a:spcBef>
              <a:spcAft>
                <a:spcPts val="0"/>
              </a:spcAft>
              <a:buNone/>
            </a:pPr>
            <a:endParaRPr sz="2000" b="1" i="0" u="none" strike="noStrike" cap="none">
              <a:solidFill>
                <a:srgbClr val="0D0D0D"/>
              </a:solidFill>
              <a:latin typeface="Arial"/>
              <a:ea typeface="Arial"/>
              <a:cs typeface="Arial"/>
              <a:sym typeface="Arial"/>
            </a:endParaRPr>
          </a:p>
          <a:p>
            <a:pPr marL="0" marR="0" lvl="0" indent="-127000" algn="l" rtl="0">
              <a:spcBef>
                <a:spcPts val="0"/>
              </a:spcBef>
              <a:spcAft>
                <a:spcPts val="0"/>
              </a:spcAft>
              <a:buClr>
                <a:srgbClr val="0D0D0D"/>
              </a:buClr>
              <a:buSzPts val="2000"/>
              <a:buFont typeface="Calibri"/>
              <a:buAutoNum type="arabicPeriod"/>
            </a:pPr>
            <a:r>
              <a:rPr lang="en-GB" sz="2000" b="1" i="0">
                <a:solidFill>
                  <a:srgbClr val="0D0D0D"/>
                </a:solidFill>
                <a:latin typeface="Arial"/>
                <a:ea typeface="Arial"/>
                <a:cs typeface="Arial"/>
                <a:sym typeface="Arial"/>
              </a:rPr>
              <a:t>Timely Feedback:</a:t>
            </a:r>
            <a:endParaRPr/>
          </a:p>
          <a:p>
            <a:pPr marL="457200" marR="0" lvl="1" indent="0" algn="l" rtl="0">
              <a:spcBef>
                <a:spcPts val="0"/>
              </a:spcBef>
              <a:spcAft>
                <a:spcPts val="0"/>
              </a:spcAft>
              <a:buNone/>
            </a:pPr>
            <a:r>
              <a:rPr lang="en-GB" sz="2000" b="1" i="0" u="none" strike="noStrike" cap="none">
                <a:solidFill>
                  <a:srgbClr val="0D0D0D"/>
                </a:solidFill>
                <a:latin typeface="Arial"/>
                <a:ea typeface="Arial"/>
                <a:cs typeface="Arial"/>
                <a:sym typeface="Arial"/>
              </a:rPr>
              <a:t>Provide constructive feedback on pre-class assignments and in-class activities.</a:t>
            </a:r>
            <a:endParaRPr/>
          </a:p>
          <a:p>
            <a:pPr marL="457200" marR="0" lvl="1" indent="0" algn="l" rtl="0">
              <a:spcBef>
                <a:spcPts val="0"/>
              </a:spcBef>
              <a:spcAft>
                <a:spcPts val="0"/>
              </a:spcAft>
              <a:buNone/>
            </a:pPr>
            <a:r>
              <a:rPr lang="en-GB" sz="2000" b="1" i="0" u="none" strike="noStrike" cap="none">
                <a:solidFill>
                  <a:srgbClr val="0D0D0D"/>
                </a:solidFill>
                <a:latin typeface="Arial"/>
                <a:ea typeface="Arial"/>
                <a:cs typeface="Arial"/>
                <a:sym typeface="Arial"/>
              </a:rPr>
              <a:t>Use formative assessments to gauge comprehension and adjust instructional strategies.</a:t>
            </a:r>
            <a:endParaRPr/>
          </a:p>
          <a:p>
            <a:pPr marL="457200" marR="0" lvl="1" indent="0" algn="l" rtl="0">
              <a:spcBef>
                <a:spcPts val="0"/>
              </a:spcBef>
              <a:spcAft>
                <a:spcPts val="0"/>
              </a:spcAft>
              <a:buNone/>
            </a:pPr>
            <a:endParaRPr sz="2000" b="1" i="0" u="none" strike="noStrike" cap="none">
              <a:solidFill>
                <a:srgbClr val="0D0D0D"/>
              </a:solidFill>
              <a:latin typeface="Arial"/>
              <a:ea typeface="Arial"/>
              <a:cs typeface="Arial"/>
              <a:sym typeface="Arial"/>
            </a:endParaRPr>
          </a:p>
          <a:p>
            <a:pPr marL="0" marR="0" lvl="0" indent="-127000" algn="l" rtl="0">
              <a:spcBef>
                <a:spcPts val="0"/>
              </a:spcBef>
              <a:spcAft>
                <a:spcPts val="0"/>
              </a:spcAft>
              <a:buClr>
                <a:srgbClr val="0D0D0D"/>
              </a:buClr>
              <a:buSzPts val="2000"/>
              <a:buFont typeface="Calibri"/>
              <a:buAutoNum type="arabicPeriod"/>
            </a:pPr>
            <a:r>
              <a:rPr lang="en-GB" sz="2000" b="1" i="0">
                <a:solidFill>
                  <a:srgbClr val="0D0D0D"/>
                </a:solidFill>
                <a:latin typeface="Arial"/>
                <a:ea typeface="Arial"/>
                <a:cs typeface="Arial"/>
                <a:sym typeface="Arial"/>
              </a:rPr>
              <a:t>Educational Technology Integration:</a:t>
            </a:r>
            <a:endParaRPr/>
          </a:p>
          <a:p>
            <a:pPr marL="457200" marR="0" lvl="1" indent="0" algn="l" rtl="0">
              <a:spcBef>
                <a:spcPts val="0"/>
              </a:spcBef>
              <a:spcAft>
                <a:spcPts val="0"/>
              </a:spcAft>
              <a:buNone/>
            </a:pPr>
            <a:r>
              <a:rPr lang="en-GB" sz="2000" b="1" i="0" u="none" strike="noStrike" cap="none">
                <a:solidFill>
                  <a:srgbClr val="0D0D0D"/>
                </a:solidFill>
                <a:latin typeface="Arial"/>
                <a:ea typeface="Arial"/>
                <a:cs typeface="Arial"/>
                <a:sym typeface="Arial"/>
              </a:rPr>
              <a:t>Utilize interactive platforms, virtual labs, and collaboration tools.</a:t>
            </a:r>
            <a:endParaRPr/>
          </a:p>
          <a:p>
            <a:pPr marL="457200" marR="0" lvl="1" indent="0" algn="l" rtl="0">
              <a:spcBef>
                <a:spcPts val="0"/>
              </a:spcBef>
              <a:spcAft>
                <a:spcPts val="0"/>
              </a:spcAft>
              <a:buNone/>
            </a:pPr>
            <a:r>
              <a:rPr lang="en-GB" sz="2000" b="1" i="0" u="none" strike="noStrike" cap="none">
                <a:solidFill>
                  <a:srgbClr val="0D0D0D"/>
                </a:solidFill>
                <a:latin typeface="Arial"/>
                <a:ea typeface="Arial"/>
                <a:cs typeface="Arial"/>
                <a:sym typeface="Arial"/>
              </a:rPr>
              <a:t>Enhance student interaction and participation in flipped learning experiences.</a:t>
            </a:r>
            <a:endParaRPr/>
          </a:p>
        </p:txBody>
      </p:sp>
      <p:sp>
        <p:nvSpPr>
          <p:cNvPr id="737" name="Google Shape;737;p38"/>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38" name="Google Shape;738;p38"/>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39" name="Google Shape;739;p38"/>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en-GB"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740" name="Google Shape;740;p38"/>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44"/>
        <p:cNvGrpSpPr/>
        <p:nvPr/>
      </p:nvGrpSpPr>
      <p:grpSpPr>
        <a:xfrm>
          <a:off x="0" y="0"/>
          <a:ext cx="0" cy="0"/>
          <a:chOff x="0" y="0"/>
          <a:chExt cx="0" cy="0"/>
        </a:xfrm>
      </p:grpSpPr>
      <p:sp>
        <p:nvSpPr>
          <p:cNvPr id="745" name="Google Shape;745;p39"/>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46" name="Google Shape;746;p39"/>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47" name="Google Shape;747;p39"/>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48" name="Google Shape;748;p39"/>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49" name="Google Shape;749;p39"/>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50" name="Google Shape;750;p39"/>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51" name="Google Shape;751;p39"/>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52" name="Google Shape;752;p39"/>
          <p:cNvSpPr txBox="1"/>
          <p:nvPr/>
        </p:nvSpPr>
        <p:spPr>
          <a:xfrm>
            <a:off x="792000" y="1548000"/>
            <a:ext cx="15948000" cy="720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en-GB" sz="4000" b="0" i="0" u="none" strike="noStrike" cap="none">
                <a:solidFill>
                  <a:srgbClr val="033C5B"/>
                </a:solidFill>
                <a:latin typeface="Arial"/>
                <a:ea typeface="Arial"/>
                <a:cs typeface="Arial"/>
                <a:sym typeface="Arial"/>
              </a:rPr>
              <a:t>Additional Ingredients…</a:t>
            </a:r>
            <a:endParaRPr sz="4000" b="0" i="0" u="none" strike="noStrike" cap="none">
              <a:solidFill>
                <a:srgbClr val="033C5B"/>
              </a:solidFill>
              <a:latin typeface="Arial"/>
              <a:ea typeface="Arial"/>
              <a:cs typeface="Arial"/>
              <a:sym typeface="Arial"/>
            </a:endParaRPr>
          </a:p>
        </p:txBody>
      </p:sp>
      <p:sp>
        <p:nvSpPr>
          <p:cNvPr id="753" name="Google Shape;753;p39"/>
          <p:cNvSpPr txBox="1"/>
          <p:nvPr/>
        </p:nvSpPr>
        <p:spPr>
          <a:xfrm>
            <a:off x="705905" y="2396590"/>
            <a:ext cx="15948000" cy="521094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GB" sz="2000" b="1" i="0">
                <a:solidFill>
                  <a:srgbClr val="0D0D0D"/>
                </a:solidFill>
                <a:latin typeface="Arial"/>
                <a:ea typeface="Arial"/>
                <a:cs typeface="Arial"/>
                <a:sym typeface="Arial"/>
              </a:rPr>
              <a:t>1. Personalized Learning Pathways:</a:t>
            </a:r>
            <a:endParaRPr/>
          </a:p>
          <a:p>
            <a:pPr marL="0" marR="0" lvl="0" indent="0" algn="l" rtl="0">
              <a:spcBef>
                <a:spcPts val="0"/>
              </a:spcBef>
              <a:spcAft>
                <a:spcPts val="0"/>
              </a:spcAft>
              <a:buNone/>
            </a:pPr>
            <a:r>
              <a:rPr lang="en-GB" sz="2000" b="1" i="0">
                <a:solidFill>
                  <a:srgbClr val="0D0D0D"/>
                </a:solidFill>
                <a:latin typeface="Arial"/>
                <a:ea typeface="Arial"/>
                <a:cs typeface="Arial"/>
                <a:sym typeface="Arial"/>
              </a:rPr>
              <a:t>Offer supplementary resources and personalized learning materials.</a:t>
            </a:r>
            <a:endParaRPr/>
          </a:p>
          <a:p>
            <a:pPr marL="0" marR="0" lvl="0" indent="0" algn="l" rtl="0">
              <a:spcBef>
                <a:spcPts val="0"/>
              </a:spcBef>
              <a:spcAft>
                <a:spcPts val="0"/>
              </a:spcAft>
              <a:buNone/>
            </a:pPr>
            <a:r>
              <a:rPr lang="en-GB" sz="2000" b="1" i="0">
                <a:solidFill>
                  <a:srgbClr val="0D0D0D"/>
                </a:solidFill>
                <a:latin typeface="Arial"/>
                <a:ea typeface="Arial"/>
                <a:cs typeface="Arial"/>
                <a:sym typeface="Arial"/>
              </a:rPr>
              <a:t>Accommodate varying learning paces and preferences.</a:t>
            </a:r>
            <a:endParaRPr/>
          </a:p>
          <a:p>
            <a:pPr marL="0" marR="0" lvl="0" indent="0" algn="l" rtl="0">
              <a:spcBef>
                <a:spcPts val="0"/>
              </a:spcBef>
              <a:spcAft>
                <a:spcPts val="0"/>
              </a:spcAft>
              <a:buNone/>
            </a:pPr>
            <a:endParaRPr sz="2000" b="1">
              <a:solidFill>
                <a:srgbClr val="0D0D0D"/>
              </a:solidFill>
              <a:latin typeface="Arial"/>
              <a:ea typeface="Arial"/>
              <a:cs typeface="Arial"/>
              <a:sym typeface="Arial"/>
            </a:endParaRPr>
          </a:p>
          <a:p>
            <a:pPr marL="0" marR="0" lvl="0" indent="0" algn="l" rtl="0">
              <a:spcBef>
                <a:spcPts val="0"/>
              </a:spcBef>
              <a:spcAft>
                <a:spcPts val="0"/>
              </a:spcAft>
              <a:buNone/>
            </a:pPr>
            <a:r>
              <a:rPr lang="en-GB" sz="2000" b="1" i="0">
                <a:solidFill>
                  <a:srgbClr val="0D0D0D"/>
                </a:solidFill>
                <a:latin typeface="Arial"/>
                <a:ea typeface="Arial"/>
                <a:cs typeface="Arial"/>
                <a:sym typeface="Arial"/>
              </a:rPr>
              <a:t>2. Collaborative Learning Environment:</a:t>
            </a:r>
            <a:endParaRPr/>
          </a:p>
          <a:p>
            <a:pPr marL="0" marR="0" lvl="0" indent="0" algn="l" rtl="0">
              <a:spcBef>
                <a:spcPts val="0"/>
              </a:spcBef>
              <a:spcAft>
                <a:spcPts val="0"/>
              </a:spcAft>
              <a:buNone/>
            </a:pPr>
            <a:r>
              <a:rPr lang="en-GB" sz="2000" b="1" i="0">
                <a:solidFill>
                  <a:srgbClr val="0D0D0D"/>
                </a:solidFill>
                <a:latin typeface="Arial"/>
                <a:ea typeface="Arial"/>
                <a:cs typeface="Arial"/>
                <a:sym typeface="Arial"/>
              </a:rPr>
              <a:t>Foster peer teaching, group projects, and peer feedback mechanisms.</a:t>
            </a:r>
            <a:endParaRPr/>
          </a:p>
          <a:p>
            <a:pPr marL="0" marR="0" lvl="0" indent="0" algn="l" rtl="0">
              <a:spcBef>
                <a:spcPts val="0"/>
              </a:spcBef>
              <a:spcAft>
                <a:spcPts val="0"/>
              </a:spcAft>
              <a:buNone/>
            </a:pPr>
            <a:r>
              <a:rPr lang="en-GB" sz="2000" b="1" i="0">
                <a:solidFill>
                  <a:srgbClr val="0D0D0D"/>
                </a:solidFill>
                <a:latin typeface="Arial"/>
                <a:ea typeface="Arial"/>
                <a:cs typeface="Arial"/>
                <a:sym typeface="Arial"/>
              </a:rPr>
              <a:t>Promote active student participation and mutual support.</a:t>
            </a:r>
            <a:endParaRPr/>
          </a:p>
          <a:p>
            <a:pPr marL="0" marR="0" lvl="0" indent="0" algn="l" rtl="0">
              <a:spcBef>
                <a:spcPts val="0"/>
              </a:spcBef>
              <a:spcAft>
                <a:spcPts val="0"/>
              </a:spcAft>
              <a:buNone/>
            </a:pPr>
            <a:endParaRPr sz="2000" b="1">
              <a:solidFill>
                <a:srgbClr val="0D0D0D"/>
              </a:solidFill>
              <a:latin typeface="Arial"/>
              <a:ea typeface="Arial"/>
              <a:cs typeface="Arial"/>
              <a:sym typeface="Arial"/>
            </a:endParaRPr>
          </a:p>
          <a:p>
            <a:pPr marL="0" marR="0" lvl="0" indent="0" algn="l" rtl="0">
              <a:spcBef>
                <a:spcPts val="0"/>
              </a:spcBef>
              <a:spcAft>
                <a:spcPts val="0"/>
              </a:spcAft>
              <a:buNone/>
            </a:pPr>
            <a:r>
              <a:rPr lang="en-GB" sz="2000" b="1" i="0">
                <a:solidFill>
                  <a:srgbClr val="0D0D0D"/>
                </a:solidFill>
                <a:latin typeface="Arial"/>
                <a:ea typeface="Arial"/>
                <a:cs typeface="Arial"/>
                <a:sym typeface="Arial"/>
              </a:rPr>
              <a:t>3. Reflection and Metacognition:</a:t>
            </a:r>
            <a:endParaRPr/>
          </a:p>
          <a:p>
            <a:pPr marL="0" marR="0" lvl="0" indent="0" algn="l" rtl="0">
              <a:spcBef>
                <a:spcPts val="0"/>
              </a:spcBef>
              <a:spcAft>
                <a:spcPts val="0"/>
              </a:spcAft>
              <a:buNone/>
            </a:pPr>
            <a:r>
              <a:rPr lang="en-GB" sz="2000" b="1" i="0">
                <a:solidFill>
                  <a:srgbClr val="0D0D0D"/>
                </a:solidFill>
                <a:latin typeface="Arial"/>
                <a:ea typeface="Arial"/>
                <a:cs typeface="Arial"/>
                <a:sym typeface="Arial"/>
              </a:rPr>
              <a:t>Incorporate opportunities for reflection and self-assessment.</a:t>
            </a:r>
            <a:endParaRPr/>
          </a:p>
          <a:p>
            <a:pPr marL="0" marR="0" lvl="0" indent="0" algn="l" rtl="0">
              <a:spcBef>
                <a:spcPts val="0"/>
              </a:spcBef>
              <a:spcAft>
                <a:spcPts val="0"/>
              </a:spcAft>
              <a:buNone/>
            </a:pPr>
            <a:r>
              <a:rPr lang="en-GB" sz="2000" b="1" i="0">
                <a:solidFill>
                  <a:srgbClr val="0D0D0D"/>
                </a:solidFill>
                <a:latin typeface="Arial"/>
                <a:ea typeface="Arial"/>
                <a:cs typeface="Arial"/>
                <a:sym typeface="Arial"/>
              </a:rPr>
              <a:t>Foster self-regulation skills and monitoring of learning progress.</a:t>
            </a:r>
            <a:endParaRPr/>
          </a:p>
          <a:p>
            <a:pPr marL="0" marR="0" lvl="0" indent="0" algn="l" rtl="0">
              <a:spcBef>
                <a:spcPts val="0"/>
              </a:spcBef>
              <a:spcAft>
                <a:spcPts val="0"/>
              </a:spcAft>
              <a:buNone/>
            </a:pPr>
            <a:endParaRPr sz="2000" b="1" i="0">
              <a:solidFill>
                <a:srgbClr val="0D0D0D"/>
              </a:solidFill>
              <a:latin typeface="Arial"/>
              <a:ea typeface="Arial"/>
              <a:cs typeface="Arial"/>
              <a:sym typeface="Arial"/>
            </a:endParaRPr>
          </a:p>
          <a:p>
            <a:pPr marL="0" marR="0" lvl="0" indent="0" algn="l" rtl="0">
              <a:spcBef>
                <a:spcPts val="0"/>
              </a:spcBef>
              <a:spcAft>
                <a:spcPts val="0"/>
              </a:spcAft>
              <a:buNone/>
            </a:pPr>
            <a:r>
              <a:rPr lang="en-GB" sz="2000" b="1" i="0">
                <a:solidFill>
                  <a:srgbClr val="0D0D0D"/>
                </a:solidFill>
                <a:latin typeface="Arial"/>
                <a:ea typeface="Arial"/>
                <a:cs typeface="Arial"/>
                <a:sym typeface="Arial"/>
              </a:rPr>
              <a:t>4. Continuous Professional Development:</a:t>
            </a:r>
            <a:endParaRPr/>
          </a:p>
          <a:p>
            <a:pPr marL="0" marR="0" lvl="0" indent="0" algn="l" rtl="0">
              <a:spcBef>
                <a:spcPts val="0"/>
              </a:spcBef>
              <a:spcAft>
                <a:spcPts val="0"/>
              </a:spcAft>
              <a:buNone/>
            </a:pPr>
            <a:r>
              <a:rPr lang="en-GB" sz="2000" b="1">
                <a:solidFill>
                  <a:srgbClr val="0D0D0D"/>
                </a:solidFill>
                <a:latin typeface="Arial"/>
                <a:ea typeface="Arial"/>
                <a:cs typeface="Arial"/>
                <a:sym typeface="Arial"/>
              </a:rPr>
              <a:t>Provide training workshops and peer mentoring for instructors.</a:t>
            </a:r>
            <a:endParaRPr/>
          </a:p>
          <a:p>
            <a:pPr marL="0" marR="0" lvl="0" indent="0" algn="l" rtl="0">
              <a:spcBef>
                <a:spcPts val="0"/>
              </a:spcBef>
              <a:spcAft>
                <a:spcPts val="0"/>
              </a:spcAft>
              <a:buNone/>
            </a:pPr>
            <a:r>
              <a:rPr lang="en-GB" sz="2000" b="1" i="0">
                <a:solidFill>
                  <a:srgbClr val="0D0D0D"/>
                </a:solidFill>
                <a:latin typeface="Arial"/>
                <a:ea typeface="Arial"/>
                <a:cs typeface="Arial"/>
                <a:sym typeface="Arial"/>
              </a:rPr>
              <a:t>Enhance pedagogical skills and technical proficiency in flipped learning.</a:t>
            </a:r>
            <a:endParaRPr/>
          </a:p>
          <a:p>
            <a:pPr marL="0" marR="0" lvl="0" indent="0" algn="l" rtl="0">
              <a:spcBef>
                <a:spcPts val="0"/>
              </a:spcBef>
              <a:spcAft>
                <a:spcPts val="0"/>
              </a:spcAft>
              <a:buNone/>
            </a:pPr>
            <a:endParaRPr sz="2000" b="1" i="0">
              <a:solidFill>
                <a:srgbClr val="0D0D0D"/>
              </a:solidFill>
              <a:latin typeface="Arial"/>
              <a:ea typeface="Arial"/>
              <a:cs typeface="Arial"/>
              <a:sym typeface="Arial"/>
            </a:endParaRPr>
          </a:p>
          <a:p>
            <a:pPr marL="0" marR="0" lvl="0" indent="0" algn="l" rtl="0">
              <a:spcBef>
                <a:spcPts val="0"/>
              </a:spcBef>
              <a:spcAft>
                <a:spcPts val="0"/>
              </a:spcAft>
              <a:buNone/>
            </a:pPr>
            <a:r>
              <a:rPr lang="en-GB" sz="2000" b="1">
                <a:solidFill>
                  <a:srgbClr val="0D0D0D"/>
                </a:solidFill>
                <a:latin typeface="Arial"/>
                <a:ea typeface="Arial"/>
                <a:cs typeface="Arial"/>
                <a:sym typeface="Arial"/>
              </a:rPr>
              <a:t>5. </a:t>
            </a:r>
            <a:r>
              <a:rPr lang="en-GB" sz="2000" b="1" i="0">
                <a:solidFill>
                  <a:srgbClr val="0D0D0D"/>
                </a:solidFill>
                <a:latin typeface="Arial"/>
                <a:ea typeface="Arial"/>
                <a:cs typeface="Arial"/>
                <a:sym typeface="Arial"/>
              </a:rPr>
              <a:t>Evaluation and Continuous Improvement:</a:t>
            </a:r>
            <a:endParaRPr/>
          </a:p>
          <a:p>
            <a:pPr marL="0" marR="0" lvl="0" indent="0" algn="l" rtl="0">
              <a:spcBef>
                <a:spcPts val="0"/>
              </a:spcBef>
              <a:spcAft>
                <a:spcPts val="0"/>
              </a:spcAft>
              <a:buNone/>
            </a:pPr>
            <a:r>
              <a:rPr lang="en-GB" sz="2000" b="1" i="0">
                <a:solidFill>
                  <a:srgbClr val="0D0D0D"/>
                </a:solidFill>
                <a:latin typeface="Arial"/>
                <a:ea typeface="Arial"/>
                <a:cs typeface="Arial"/>
                <a:sym typeface="Arial"/>
              </a:rPr>
              <a:t>Collect feedback from students and faculty members.</a:t>
            </a:r>
            <a:endParaRPr/>
          </a:p>
          <a:p>
            <a:pPr marL="0" marR="0" lvl="0" indent="0" algn="l" rtl="0">
              <a:spcBef>
                <a:spcPts val="0"/>
              </a:spcBef>
              <a:spcAft>
                <a:spcPts val="0"/>
              </a:spcAft>
              <a:buNone/>
            </a:pPr>
            <a:r>
              <a:rPr lang="en-GB" sz="2000" b="1" i="0">
                <a:solidFill>
                  <a:srgbClr val="0D0D0D"/>
                </a:solidFill>
                <a:latin typeface="Arial"/>
                <a:ea typeface="Arial"/>
                <a:cs typeface="Arial"/>
                <a:sym typeface="Arial"/>
              </a:rPr>
              <a:t>Utilize data analytics to evaluate learning outcomes and refine practices.</a:t>
            </a:r>
            <a:endParaRPr/>
          </a:p>
        </p:txBody>
      </p:sp>
      <p:sp>
        <p:nvSpPr>
          <p:cNvPr id="754" name="Google Shape;754;p39"/>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55" name="Google Shape;755;p39"/>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56" name="Google Shape;756;p39"/>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en-GB"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757" name="Google Shape;757;p39"/>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61"/>
        <p:cNvGrpSpPr/>
        <p:nvPr/>
      </p:nvGrpSpPr>
      <p:grpSpPr>
        <a:xfrm>
          <a:off x="0" y="0"/>
          <a:ext cx="0" cy="0"/>
          <a:chOff x="0" y="0"/>
          <a:chExt cx="0" cy="0"/>
        </a:xfrm>
      </p:grpSpPr>
      <p:sp>
        <p:nvSpPr>
          <p:cNvPr id="762" name="Google Shape;762;p40"/>
          <p:cNvSpPr txBox="1"/>
          <p:nvPr/>
        </p:nvSpPr>
        <p:spPr>
          <a:xfrm>
            <a:off x="3240000" y="7776000"/>
            <a:ext cx="13539600" cy="900000"/>
          </a:xfrm>
          <a:prstGeom prst="rect">
            <a:avLst/>
          </a:prstGeom>
          <a:solidFill>
            <a:srgbClr val="FDE9D8"/>
          </a:solidFill>
          <a:ln w="38100" cap="flat" cmpd="sng">
            <a:solidFill>
              <a:schemeClr val="lt1"/>
            </a:solidFill>
            <a:prstDash val="solid"/>
            <a:round/>
            <a:headEnd type="none" w="sm" len="sm"/>
            <a:tailEnd type="none" w="sm" len="sm"/>
          </a:ln>
        </p:spPr>
        <p:txBody>
          <a:bodyPr spcFirstLastPara="1" wrap="square" lIns="720000" tIns="45700" rIns="91425" bIns="45700" anchor="ctr" anchorCtr="0">
            <a:noAutofit/>
          </a:bodyPr>
          <a:lstStyle/>
          <a:p>
            <a:pPr marL="0" marR="0" lvl="0" indent="0" algn="l" rtl="0">
              <a:spcBef>
                <a:spcPts val="0"/>
              </a:spcBef>
              <a:spcAft>
                <a:spcPts val="0"/>
              </a:spcAft>
              <a:buNone/>
            </a:pPr>
            <a:r>
              <a:rPr lang="en-GB" sz="2400">
                <a:solidFill>
                  <a:srgbClr val="000000"/>
                </a:solidFill>
                <a:latin typeface="Arial"/>
                <a:ea typeface="Arial"/>
                <a:cs typeface="Arial"/>
                <a:sym typeface="Arial"/>
              </a:rPr>
              <a:t>... </a:t>
            </a:r>
            <a:r>
              <a:rPr lang="en-GB" sz="2400" b="0" i="0" u="none" strike="noStrike" cap="none">
                <a:solidFill>
                  <a:srgbClr val="000000"/>
                </a:solidFill>
                <a:latin typeface="Arial"/>
                <a:ea typeface="Arial"/>
                <a:cs typeface="Arial"/>
                <a:sym typeface="Arial"/>
              </a:rPr>
              <a:t>evaluate effectiveness and make informed adjustments for optimized learning experiences.  </a:t>
            </a:r>
            <a:endParaRPr sz="2400" b="0" i="0" u="none" strike="noStrike" cap="none">
              <a:solidFill>
                <a:srgbClr val="000000"/>
              </a:solidFill>
              <a:latin typeface="Arial"/>
              <a:ea typeface="Arial"/>
              <a:cs typeface="Arial"/>
              <a:sym typeface="Arial"/>
            </a:endParaRPr>
          </a:p>
        </p:txBody>
      </p:sp>
      <p:sp>
        <p:nvSpPr>
          <p:cNvPr id="763" name="Google Shape;763;p40"/>
          <p:cNvSpPr txBox="1"/>
          <p:nvPr/>
        </p:nvSpPr>
        <p:spPr>
          <a:xfrm>
            <a:off x="3240000" y="7092000"/>
            <a:ext cx="13539600" cy="684000"/>
          </a:xfrm>
          <a:prstGeom prst="rect">
            <a:avLst/>
          </a:prstGeom>
          <a:solidFill>
            <a:srgbClr val="FDE9D8"/>
          </a:solidFill>
          <a:ln w="38100" cap="flat" cmpd="sng">
            <a:solidFill>
              <a:schemeClr val="lt1"/>
            </a:solidFill>
            <a:prstDash val="solid"/>
            <a:round/>
            <a:headEnd type="none" w="sm" len="sm"/>
            <a:tailEnd type="none" w="sm" len="sm"/>
          </a:ln>
        </p:spPr>
        <p:txBody>
          <a:bodyPr spcFirstLastPara="1" wrap="square" lIns="720000" tIns="45700" rIns="91425" bIns="45700" anchor="ctr" anchorCtr="0">
            <a:noAutofit/>
          </a:bodyPr>
          <a:lstStyle/>
          <a:p>
            <a:pPr marL="0" marR="0" lvl="0" indent="0" algn="l" rtl="0">
              <a:spcBef>
                <a:spcPts val="0"/>
              </a:spcBef>
              <a:spcAft>
                <a:spcPts val="0"/>
              </a:spcAft>
              <a:buNone/>
            </a:pPr>
            <a:r>
              <a:rPr lang="en-GB" sz="2400">
                <a:solidFill>
                  <a:srgbClr val="000000"/>
                </a:solidFill>
                <a:latin typeface="Arial"/>
                <a:ea typeface="Arial"/>
                <a:cs typeface="Arial"/>
                <a:sym typeface="Arial"/>
              </a:rPr>
              <a:t>... c</a:t>
            </a:r>
            <a:r>
              <a:rPr lang="en-GB" sz="2400" b="0" i="0" u="none" strike="noStrike" cap="none">
                <a:solidFill>
                  <a:srgbClr val="000000"/>
                </a:solidFill>
                <a:latin typeface="Arial"/>
                <a:ea typeface="Arial"/>
                <a:cs typeface="Arial"/>
                <a:sym typeface="Arial"/>
              </a:rPr>
              <a:t>ollect data, feedback, and reflections from both components</a:t>
            </a:r>
            <a:r>
              <a:rPr lang="en-GB" sz="2400">
                <a:solidFill>
                  <a:srgbClr val="000000"/>
                </a:solidFill>
                <a:latin typeface="Arial"/>
                <a:ea typeface="Arial"/>
                <a:cs typeface="Arial"/>
                <a:sym typeface="Arial"/>
              </a:rPr>
              <a:t>.</a:t>
            </a:r>
            <a:endParaRPr sz="2400" b="0" i="0" u="none" strike="noStrike" cap="none">
              <a:solidFill>
                <a:srgbClr val="000000"/>
              </a:solidFill>
              <a:latin typeface="Arial"/>
              <a:ea typeface="Arial"/>
              <a:cs typeface="Arial"/>
              <a:sym typeface="Arial"/>
            </a:endParaRPr>
          </a:p>
        </p:txBody>
      </p:sp>
      <p:sp>
        <p:nvSpPr>
          <p:cNvPr id="764" name="Google Shape;764;p40"/>
          <p:cNvSpPr txBox="1"/>
          <p:nvPr/>
        </p:nvSpPr>
        <p:spPr>
          <a:xfrm>
            <a:off x="3240000" y="6408000"/>
            <a:ext cx="13539600" cy="684000"/>
          </a:xfrm>
          <a:prstGeom prst="rect">
            <a:avLst/>
          </a:prstGeom>
          <a:solidFill>
            <a:srgbClr val="FDE9D8"/>
          </a:solidFill>
          <a:ln w="38100" cap="flat" cmpd="sng">
            <a:solidFill>
              <a:schemeClr val="lt1"/>
            </a:solidFill>
            <a:prstDash val="solid"/>
            <a:round/>
            <a:headEnd type="none" w="sm" len="sm"/>
            <a:tailEnd type="none" w="sm" len="sm"/>
          </a:ln>
        </p:spPr>
        <p:txBody>
          <a:bodyPr spcFirstLastPara="1" wrap="square" lIns="720000" tIns="45700" rIns="91425" bIns="45700" anchor="ctr" anchorCtr="0">
            <a:noAutofit/>
          </a:bodyPr>
          <a:lstStyle/>
          <a:p>
            <a:pPr marL="0" marR="0" lvl="0" indent="0" algn="l" rtl="0">
              <a:spcBef>
                <a:spcPts val="0"/>
              </a:spcBef>
              <a:spcAft>
                <a:spcPts val="0"/>
              </a:spcAft>
              <a:buNone/>
            </a:pPr>
            <a:r>
              <a:rPr lang="en-GB" sz="2400">
                <a:solidFill>
                  <a:srgbClr val="000000"/>
                </a:solidFill>
                <a:latin typeface="Arial"/>
                <a:ea typeface="Arial"/>
                <a:cs typeface="Arial"/>
                <a:sym typeface="Arial"/>
              </a:rPr>
              <a:t>... </a:t>
            </a:r>
            <a:r>
              <a:rPr lang="en-GB" sz="2400" b="0" i="0" u="none" strike="noStrike" cap="none">
                <a:solidFill>
                  <a:srgbClr val="000000"/>
                </a:solidFill>
                <a:latin typeface="Arial"/>
                <a:ea typeface="Arial"/>
                <a:cs typeface="Arial"/>
                <a:sym typeface="Arial"/>
              </a:rPr>
              <a:t>guidance, scaffolding, and differentiated instruction to support learners' needs.</a:t>
            </a:r>
            <a:endParaRPr sz="2400" b="0" i="0" u="none" strike="noStrike" cap="none">
              <a:solidFill>
                <a:srgbClr val="000000"/>
              </a:solidFill>
              <a:latin typeface="Arial"/>
              <a:ea typeface="Arial"/>
              <a:cs typeface="Arial"/>
              <a:sym typeface="Arial"/>
            </a:endParaRPr>
          </a:p>
        </p:txBody>
      </p:sp>
      <p:sp>
        <p:nvSpPr>
          <p:cNvPr id="765" name="Google Shape;765;p40"/>
          <p:cNvSpPr txBox="1"/>
          <p:nvPr/>
        </p:nvSpPr>
        <p:spPr>
          <a:xfrm>
            <a:off x="3240000" y="5544000"/>
            <a:ext cx="13539600" cy="864000"/>
          </a:xfrm>
          <a:prstGeom prst="rect">
            <a:avLst/>
          </a:prstGeom>
          <a:solidFill>
            <a:srgbClr val="FDE9D8"/>
          </a:solidFill>
          <a:ln w="38100" cap="flat" cmpd="sng">
            <a:solidFill>
              <a:schemeClr val="lt1"/>
            </a:solidFill>
            <a:prstDash val="solid"/>
            <a:round/>
            <a:headEnd type="none" w="sm" len="sm"/>
            <a:tailEnd type="none" w="sm" len="sm"/>
          </a:ln>
        </p:spPr>
        <p:txBody>
          <a:bodyPr spcFirstLastPara="1" wrap="square" lIns="720000" tIns="45700" rIns="91425" bIns="45700" anchor="ctr" anchorCtr="0">
            <a:noAutofit/>
          </a:bodyPr>
          <a:lstStyle/>
          <a:p>
            <a:pPr marL="0" marR="0" lvl="0" indent="0" algn="l" rtl="0">
              <a:spcBef>
                <a:spcPts val="0"/>
              </a:spcBef>
              <a:spcAft>
                <a:spcPts val="0"/>
              </a:spcAft>
              <a:buNone/>
            </a:pPr>
            <a:r>
              <a:rPr lang="en-GB" sz="2400">
                <a:solidFill>
                  <a:srgbClr val="000000"/>
                </a:solidFill>
                <a:latin typeface="Arial"/>
                <a:ea typeface="Arial"/>
                <a:cs typeface="Arial"/>
                <a:sym typeface="Arial"/>
              </a:rPr>
              <a:t>... f</a:t>
            </a:r>
            <a:r>
              <a:rPr lang="en-GB" sz="2400" b="0" i="0" u="none" strike="noStrike" cap="none">
                <a:solidFill>
                  <a:srgbClr val="000000"/>
                </a:solidFill>
                <a:latin typeface="Arial"/>
                <a:ea typeface="Arial"/>
                <a:cs typeface="Arial"/>
                <a:sym typeface="Arial"/>
              </a:rPr>
              <a:t>oster deeper understanding and sustain interest.</a:t>
            </a:r>
            <a:endParaRPr sz="2400" b="0" i="0" u="none" strike="noStrike" cap="none">
              <a:solidFill>
                <a:srgbClr val="000000"/>
              </a:solidFill>
              <a:latin typeface="Arial"/>
              <a:ea typeface="Arial"/>
              <a:cs typeface="Arial"/>
              <a:sym typeface="Arial"/>
            </a:endParaRPr>
          </a:p>
        </p:txBody>
      </p:sp>
      <p:sp>
        <p:nvSpPr>
          <p:cNvPr id="766" name="Google Shape;766;p40"/>
          <p:cNvSpPr txBox="1"/>
          <p:nvPr/>
        </p:nvSpPr>
        <p:spPr>
          <a:xfrm>
            <a:off x="3240000" y="4680000"/>
            <a:ext cx="13539600" cy="864000"/>
          </a:xfrm>
          <a:prstGeom prst="rect">
            <a:avLst/>
          </a:prstGeom>
          <a:solidFill>
            <a:srgbClr val="FDE9D8"/>
          </a:solidFill>
          <a:ln w="38100" cap="flat" cmpd="sng">
            <a:solidFill>
              <a:schemeClr val="lt1"/>
            </a:solidFill>
            <a:prstDash val="solid"/>
            <a:round/>
            <a:headEnd type="none" w="sm" len="sm"/>
            <a:tailEnd type="none" w="sm" len="sm"/>
          </a:ln>
        </p:spPr>
        <p:txBody>
          <a:bodyPr spcFirstLastPara="1" wrap="square" lIns="720000" tIns="45700" rIns="91425" bIns="45700" anchor="ctr" anchorCtr="0">
            <a:noAutofit/>
          </a:bodyPr>
          <a:lstStyle/>
          <a:p>
            <a:pPr marL="0" marR="0" lvl="0" indent="0" algn="l" rtl="0">
              <a:spcBef>
                <a:spcPts val="0"/>
              </a:spcBef>
              <a:spcAft>
                <a:spcPts val="0"/>
              </a:spcAft>
              <a:buNone/>
            </a:pPr>
            <a:r>
              <a:rPr lang="en-GB" sz="2400">
                <a:solidFill>
                  <a:srgbClr val="000000"/>
                </a:solidFill>
                <a:latin typeface="Arial"/>
                <a:ea typeface="Arial"/>
                <a:cs typeface="Arial"/>
                <a:sym typeface="Arial"/>
              </a:rPr>
              <a:t>... </a:t>
            </a:r>
            <a:r>
              <a:rPr lang="en-GB" sz="2400" b="0" i="0" u="none" strike="noStrike" cap="none">
                <a:solidFill>
                  <a:srgbClr val="000000"/>
                </a:solidFill>
                <a:latin typeface="Arial"/>
                <a:ea typeface="Arial"/>
                <a:cs typeface="Arial"/>
                <a:sym typeface="Arial"/>
              </a:rPr>
              <a:t>clear and consistent communication of expectations, instructions, and feedback for both online and in-person activities.</a:t>
            </a:r>
            <a:endParaRPr sz="2400" b="0" i="0" u="none" strike="noStrike" cap="none">
              <a:solidFill>
                <a:srgbClr val="000000"/>
              </a:solidFill>
              <a:latin typeface="Arial"/>
              <a:ea typeface="Arial"/>
              <a:cs typeface="Arial"/>
              <a:sym typeface="Arial"/>
            </a:endParaRPr>
          </a:p>
        </p:txBody>
      </p:sp>
      <p:sp>
        <p:nvSpPr>
          <p:cNvPr id="767" name="Google Shape;767;p40"/>
          <p:cNvSpPr txBox="1"/>
          <p:nvPr/>
        </p:nvSpPr>
        <p:spPr>
          <a:xfrm>
            <a:off x="3240000" y="3996000"/>
            <a:ext cx="13539600" cy="684000"/>
          </a:xfrm>
          <a:prstGeom prst="rect">
            <a:avLst/>
          </a:prstGeom>
          <a:solidFill>
            <a:srgbClr val="FDE9D8"/>
          </a:solidFill>
          <a:ln w="38100" cap="flat" cmpd="sng">
            <a:solidFill>
              <a:schemeClr val="lt1"/>
            </a:solidFill>
            <a:prstDash val="solid"/>
            <a:round/>
            <a:headEnd type="none" w="sm" len="sm"/>
            <a:tailEnd type="none" w="sm" len="sm"/>
          </a:ln>
        </p:spPr>
        <p:txBody>
          <a:bodyPr spcFirstLastPara="1" wrap="square" lIns="720000" tIns="45700" rIns="91425" bIns="45700" anchor="ctr" anchorCtr="0">
            <a:noAutofit/>
          </a:bodyPr>
          <a:lstStyle/>
          <a:p>
            <a:pPr marL="0" marR="0" lvl="0" indent="0" algn="l" rtl="0">
              <a:spcBef>
                <a:spcPts val="0"/>
              </a:spcBef>
              <a:spcAft>
                <a:spcPts val="0"/>
              </a:spcAft>
              <a:buNone/>
            </a:pPr>
            <a:r>
              <a:rPr lang="en-GB" sz="2400">
                <a:solidFill>
                  <a:srgbClr val="000000"/>
                </a:solidFill>
                <a:latin typeface="Arial"/>
                <a:ea typeface="Arial"/>
                <a:cs typeface="Arial"/>
                <a:sym typeface="Arial"/>
              </a:rPr>
              <a:t>... e</a:t>
            </a:r>
            <a:r>
              <a:rPr lang="en-GB" sz="2400" b="0" i="0" u="none" strike="noStrike" cap="none">
                <a:solidFill>
                  <a:srgbClr val="000000"/>
                </a:solidFill>
                <a:latin typeface="Arial"/>
                <a:ea typeface="Arial"/>
                <a:cs typeface="Arial"/>
                <a:sym typeface="Arial"/>
              </a:rPr>
              <a:t>mploy formative and summative assessment tools across both components.</a:t>
            </a:r>
            <a:endParaRPr sz="2400" b="0" i="0" u="none" strike="noStrike" cap="none">
              <a:solidFill>
                <a:srgbClr val="000000"/>
              </a:solidFill>
              <a:latin typeface="Arial"/>
              <a:ea typeface="Arial"/>
              <a:cs typeface="Arial"/>
              <a:sym typeface="Arial"/>
            </a:endParaRPr>
          </a:p>
        </p:txBody>
      </p:sp>
      <p:sp>
        <p:nvSpPr>
          <p:cNvPr id="768" name="Google Shape;768;p40"/>
          <p:cNvSpPr txBox="1"/>
          <p:nvPr/>
        </p:nvSpPr>
        <p:spPr>
          <a:xfrm>
            <a:off x="3240000" y="3132000"/>
            <a:ext cx="13539600" cy="864000"/>
          </a:xfrm>
          <a:prstGeom prst="rect">
            <a:avLst/>
          </a:prstGeom>
          <a:solidFill>
            <a:srgbClr val="FDE9D8"/>
          </a:solidFill>
          <a:ln w="38100" cap="flat" cmpd="sng">
            <a:solidFill>
              <a:schemeClr val="lt1"/>
            </a:solidFill>
            <a:prstDash val="solid"/>
            <a:round/>
            <a:headEnd type="none" w="sm" len="sm"/>
            <a:tailEnd type="none" w="sm" len="sm"/>
          </a:ln>
        </p:spPr>
        <p:txBody>
          <a:bodyPr spcFirstLastPara="1" wrap="square" lIns="720000" tIns="45700" rIns="91425" bIns="45700" anchor="ctr" anchorCtr="0">
            <a:noAutofit/>
          </a:bodyPr>
          <a:lstStyle/>
          <a:p>
            <a:pPr marL="0" marR="0" lvl="0" indent="0" algn="l" rtl="0">
              <a:spcBef>
                <a:spcPts val="0"/>
              </a:spcBef>
              <a:spcAft>
                <a:spcPts val="0"/>
              </a:spcAft>
              <a:buNone/>
            </a:pPr>
            <a:r>
              <a:rPr lang="en-GB" sz="2400">
                <a:solidFill>
                  <a:srgbClr val="000000"/>
                </a:solidFill>
                <a:latin typeface="Arial"/>
                <a:ea typeface="Arial"/>
                <a:cs typeface="Arial"/>
                <a:sym typeface="Arial"/>
              </a:rPr>
              <a:t>... </a:t>
            </a:r>
            <a:r>
              <a:rPr lang="en-GB" sz="2400" b="0" i="0" u="none" strike="noStrike" cap="none">
                <a:solidFill>
                  <a:srgbClr val="000000"/>
                </a:solidFill>
                <a:latin typeface="Arial"/>
                <a:ea typeface="Arial"/>
                <a:cs typeface="Arial"/>
                <a:sym typeface="Arial"/>
              </a:rPr>
              <a:t>align online and face-to-face components with learning objectives, outcomes, and standards.</a:t>
            </a:r>
            <a:endParaRPr sz="2400" b="0" i="0" u="none" strike="noStrike" cap="none">
              <a:solidFill>
                <a:srgbClr val="000000"/>
              </a:solidFill>
              <a:latin typeface="Arial"/>
              <a:ea typeface="Arial"/>
              <a:cs typeface="Arial"/>
              <a:sym typeface="Arial"/>
            </a:endParaRPr>
          </a:p>
        </p:txBody>
      </p:sp>
      <p:sp>
        <p:nvSpPr>
          <p:cNvPr id="769" name="Google Shape;769;p40"/>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70" name="Google Shape;770;p40"/>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71" name="Google Shape;771;p40"/>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72" name="Google Shape;772;p40"/>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73" name="Google Shape;773;p40"/>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74" name="Google Shape;774;p40"/>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75" name="Google Shape;775;p40"/>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76" name="Google Shape;776;p40"/>
          <p:cNvSpPr txBox="1"/>
          <p:nvPr/>
        </p:nvSpPr>
        <p:spPr>
          <a:xfrm>
            <a:off x="792000" y="1548000"/>
            <a:ext cx="15948000" cy="640182"/>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en-GB" sz="4000" b="0" i="0" u="none" strike="noStrike" cap="none">
                <a:solidFill>
                  <a:srgbClr val="033C5B"/>
                </a:solidFill>
                <a:latin typeface="Arial"/>
                <a:ea typeface="Arial"/>
                <a:cs typeface="Arial"/>
                <a:sym typeface="Arial"/>
              </a:rPr>
              <a:t>Ensuring Long-Term Success of Flipped Classroom Model</a:t>
            </a:r>
            <a:endParaRPr sz="4000" b="0" i="0" u="none" strike="noStrike" cap="none">
              <a:solidFill>
                <a:srgbClr val="033C5B"/>
              </a:solidFill>
              <a:latin typeface="Arial"/>
              <a:ea typeface="Arial"/>
              <a:cs typeface="Arial"/>
              <a:sym typeface="Arial"/>
            </a:endParaRPr>
          </a:p>
        </p:txBody>
      </p:sp>
      <p:sp>
        <p:nvSpPr>
          <p:cNvPr id="777" name="Google Shape;777;p40"/>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78" name="Google Shape;778;p40"/>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79" name="Google Shape;779;p40"/>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en-GB"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780" name="Google Shape;780;p40"/>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81" name="Google Shape;781;p40"/>
          <p:cNvSpPr/>
          <p:nvPr/>
        </p:nvSpPr>
        <p:spPr>
          <a:xfrm>
            <a:off x="792000" y="3132000"/>
            <a:ext cx="2880000" cy="5616000"/>
          </a:xfrm>
          <a:prstGeom prst="roundRect">
            <a:avLst>
              <a:gd name="adj" fmla="val 16667"/>
            </a:avLst>
          </a:prstGeom>
          <a:gradFill>
            <a:gsLst>
              <a:gs pos="0">
                <a:srgbClr val="C86C1F"/>
              </a:gs>
              <a:gs pos="80000">
                <a:srgbClr val="FF8E29"/>
              </a:gs>
              <a:gs pos="100000">
                <a:srgbClr val="FF8D25"/>
              </a:gs>
            </a:gsLst>
            <a:lin ang="16200000" scaled="0"/>
          </a:gra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r>
              <a:rPr lang="en-GB" sz="2400" b="1" i="0" u="none" strike="noStrike" cap="none">
                <a:solidFill>
                  <a:schemeClr val="lt1"/>
                </a:solidFill>
                <a:latin typeface="Arial"/>
                <a:ea typeface="Arial"/>
                <a:cs typeface="Arial"/>
                <a:sym typeface="Arial"/>
              </a:rPr>
              <a:t>Strategies for Sustainable Effectiveness</a:t>
            </a:r>
            <a:r>
              <a:rPr lang="en-GB" sz="2400" b="1">
                <a:solidFill>
                  <a:schemeClr val="lt1"/>
                </a:solidFill>
                <a:latin typeface="Arial"/>
                <a:ea typeface="Arial"/>
                <a:cs typeface="Arial"/>
                <a:sym typeface="Arial"/>
              </a:rPr>
              <a:t>...</a:t>
            </a:r>
            <a:endParaRPr sz="2400" b="1" i="0" u="none" strike="noStrike" cap="none">
              <a:solidFill>
                <a:schemeClr val="lt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1469</Words>
  <Application>Microsoft Office PowerPoint</Application>
  <PresentationFormat>Custom</PresentationFormat>
  <Paragraphs>115</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Noto Sans Symbols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dc:creator>
  <cp:lastModifiedBy>Sotiria Tsalamani</cp:lastModifiedBy>
  <cp:revision>2</cp:revision>
  <dcterms:created xsi:type="dcterms:W3CDTF">2006-08-16T00:00:00Z</dcterms:created>
  <dcterms:modified xsi:type="dcterms:W3CDTF">2024-04-11T15:08:53Z</dcterms:modified>
</cp:coreProperties>
</file>