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sldIdLst>
    <p:sldId id="256" r:id="rId2"/>
    <p:sldId id="279" r:id="rId3"/>
    <p:sldId id="280" r:id="rId4"/>
    <p:sldId id="281" r:id="rId5"/>
    <p:sldId id="282" r:id="rId6"/>
    <p:sldId id="283" r:id="rId7"/>
    <p:sldId id="284" r:id="rId8"/>
    <p:sldId id="285" r:id="rId9"/>
    <p:sldId id="286" r:id="rId10"/>
    <p:sldId id="287" r:id="rId11"/>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gNhczv4caUmhVAiJm0qn8oL7VP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02"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49" Type="http://schemas.openxmlformats.org/officeDocument/2006/relationships/presProps" Target="presProps.xml"/><Relationship Id="rId10" Type="http://schemas.openxmlformats.org/officeDocument/2006/relationships/slide" Target="slides/slide9.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4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4"/>
        <p:cNvGrpSpPr/>
        <p:nvPr/>
      </p:nvGrpSpPr>
      <p:grpSpPr>
        <a:xfrm>
          <a:off x="0" y="0"/>
          <a:ext cx="0" cy="0"/>
          <a:chOff x="0" y="0"/>
          <a:chExt cx="0" cy="0"/>
        </a:xfrm>
      </p:grpSpPr>
      <p:sp>
        <p:nvSpPr>
          <p:cNvPr id="625" name="Google Shape;625;p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26" name="Google Shape;626;p3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08" name="Google Shape;508;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21" name="Google Shape;521;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1" name="Google Shape;541;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58" name="Google Shape;558;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75" name="Google Shape;575;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92" name="Google Shape;592;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09" name="Google Shape;609;p3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53"/>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54"/>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54"/>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4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4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5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5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5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52"/>
          <p:cNvSpPr>
            <a:spLocks noGrp="1"/>
          </p:cNvSpPr>
          <p:nvPr>
            <p:ph type="pic" idx="2"/>
          </p:nvPr>
        </p:nvSpPr>
        <p:spPr>
          <a:xfrm>
            <a:off x="1792288" y="612775"/>
            <a:ext cx="5486400" cy="4114800"/>
          </a:xfrm>
          <a:prstGeom prst="rect">
            <a:avLst/>
          </a:prstGeom>
          <a:noFill/>
          <a:ln>
            <a:noFill/>
          </a:ln>
        </p:spPr>
      </p:sp>
      <p:sp>
        <p:nvSpPr>
          <p:cNvPr id="64" name="Google Shape;64;p5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1028700" y="3544664"/>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5400" b="1" i="0" u="none" strike="noStrike" cap="none">
                <a:solidFill>
                  <a:srgbClr val="FB8709"/>
                </a:solidFill>
                <a:latin typeface="Arial"/>
                <a:ea typeface="Arial"/>
                <a:cs typeface="Arial"/>
                <a:sym typeface="Arial"/>
              </a:rPr>
              <a:t>Module 2: Key Components of the Flipped Classroom</a:t>
            </a:r>
            <a:endParaRPr sz="5400" b="1">
              <a:solidFill>
                <a:srgbClr val="FB8709"/>
              </a:solidFill>
              <a:latin typeface="Arial"/>
              <a:ea typeface="Arial"/>
              <a:cs typeface="Arial"/>
              <a:sym typeface="Arial"/>
            </a:endParaRPr>
          </a:p>
        </p:txBody>
      </p:sp>
      <p:sp>
        <p:nvSpPr>
          <p:cNvPr id="85" name="Google Shape;85;p1"/>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3499">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7"/>
        <p:cNvGrpSpPr/>
        <p:nvPr/>
      </p:nvGrpSpPr>
      <p:grpSpPr>
        <a:xfrm>
          <a:off x="0" y="0"/>
          <a:ext cx="0" cy="0"/>
          <a:chOff x="0" y="0"/>
          <a:chExt cx="0" cy="0"/>
        </a:xfrm>
      </p:grpSpPr>
      <p:sp>
        <p:nvSpPr>
          <p:cNvPr id="628" name="Google Shape;628;p3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9" name="Google Shape;629;p3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0" name="Google Shape;630;p3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1" name="Google Shape;631;p3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2" name="Google Shape;632;p3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3" name="Google Shape;633;p3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4" name="Google Shape;634;p3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5" name="Google Shape;635;p32"/>
          <p:cNvSpPr txBox="1"/>
          <p:nvPr/>
        </p:nvSpPr>
        <p:spPr>
          <a:xfrm>
            <a:off x="792000" y="1548000"/>
            <a:ext cx="12181388" cy="102521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a:solidFill>
                  <a:srgbClr val="033C5B"/>
                </a:solidFill>
                <a:latin typeface="Arial"/>
                <a:ea typeface="Arial"/>
                <a:cs typeface="Arial"/>
                <a:sym typeface="Arial"/>
              </a:rPr>
              <a:t>Designing a Flipped Classroom</a:t>
            </a:r>
            <a:endParaRPr sz="4000" b="0" i="0" u="none" strike="noStrike" cap="none">
              <a:solidFill>
                <a:srgbClr val="033C5B"/>
              </a:solidFill>
              <a:latin typeface="Arial"/>
              <a:ea typeface="Arial"/>
              <a:cs typeface="Arial"/>
              <a:sym typeface="Arial"/>
            </a:endParaRPr>
          </a:p>
        </p:txBody>
      </p:sp>
      <p:sp>
        <p:nvSpPr>
          <p:cNvPr id="636" name="Google Shape;636;p3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7" name="Google Shape;637;p3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38" name="Google Shape;638;p3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39" name="Google Shape;639;p3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40" name="Google Shape;640;p32"/>
          <p:cNvSpPr txBox="1"/>
          <p:nvPr/>
        </p:nvSpPr>
        <p:spPr>
          <a:xfrm>
            <a:off x="792000" y="3012467"/>
            <a:ext cx="15948000" cy="535228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5th Customize learning spaces by transforming into an adaptive designer. Tailor the physical classroom environment to accommodate diverse learning modalities, fostering inclusivity and flexibility in instructional delivery.</a:t>
            </a:r>
            <a:endParaRPr/>
          </a:p>
          <a:p>
            <a:pPr marL="0" marR="0" lvl="0" indent="0" algn="l" rtl="0">
              <a:spcBef>
                <a:spcPts val="0"/>
              </a:spcBef>
              <a:spcAft>
                <a:spcPts val="0"/>
              </a:spcAft>
              <a:buClr>
                <a:schemeClr val="dk1"/>
              </a:buClr>
              <a:buSzPts val="2800"/>
              <a:buFont typeface="Calibri"/>
              <a:buNone/>
            </a:pPr>
            <a:endParaRPr sz="28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6th (good to be done) Cultivate the role of an inspiring mentor. Encourage students to actively engage in the learning process, igniting their intellectual curiosity and nurturing a passion for lifelong learning.</a:t>
            </a:r>
            <a:endParaRPr/>
          </a:p>
          <a:p>
            <a:pPr marL="0" marR="0" lvl="0" indent="0" algn="l" rtl="0">
              <a:spcBef>
                <a:spcPts val="0"/>
              </a:spcBef>
              <a:spcAft>
                <a:spcPts val="0"/>
              </a:spcAft>
              <a:buClr>
                <a:schemeClr val="dk1"/>
              </a:buClr>
              <a:buSzPts val="2800"/>
              <a:buFont typeface="Calibri"/>
              <a:buNone/>
            </a:pPr>
            <a:endParaRPr sz="28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7th Engage in continuous reflection and iteration, leveraging insights gained from past experiences to refine instructional practices and optimize learning outcomes.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495"/>
        <p:cNvGrpSpPr/>
        <p:nvPr/>
      </p:nvGrpSpPr>
      <p:grpSpPr>
        <a:xfrm>
          <a:off x="0" y="0"/>
          <a:ext cx="0" cy="0"/>
          <a:chOff x="0" y="0"/>
          <a:chExt cx="0" cy="0"/>
        </a:xfrm>
      </p:grpSpPr>
      <p:sp>
        <p:nvSpPr>
          <p:cNvPr id="496" name="Google Shape;496;p24"/>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7" name="Google Shape;497;p24"/>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8" name="Google Shape;498;p24"/>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99" name="Google Shape;499;p24"/>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0" name="Google Shape;500;p24"/>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1" name="Google Shape;501;p24"/>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Unit 2.3</a:t>
            </a:r>
            <a:endParaRPr/>
          </a:p>
          <a:p>
            <a:pPr marL="0" marR="0" lvl="0" indent="0" algn="ctr" rtl="0">
              <a:spcBef>
                <a:spcPts val="0"/>
              </a:spcBef>
              <a:spcAft>
                <a:spcPts val="0"/>
              </a:spcAft>
              <a:buClr>
                <a:schemeClr val="dk1"/>
              </a:buClr>
              <a:buSzPts val="7000"/>
              <a:buFont typeface="Calibri"/>
              <a:buNone/>
            </a:pPr>
            <a:endParaRPr sz="7000">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Key Components of the Flipped Classroom</a:t>
            </a:r>
            <a:endParaRPr sz="7000" b="0" i="0" u="none" strike="noStrike" cap="none">
              <a:solidFill>
                <a:srgbClr val="033C5B"/>
              </a:solidFill>
              <a:latin typeface="Arial"/>
              <a:ea typeface="Arial"/>
              <a:cs typeface="Arial"/>
              <a:sym typeface="Arial"/>
            </a:endParaRPr>
          </a:p>
        </p:txBody>
      </p:sp>
      <p:sp>
        <p:nvSpPr>
          <p:cNvPr id="502" name="Google Shape;502;p2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3" name="Google Shape;503;p2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04" name="Google Shape;504;p2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05" name="Google Shape;505;p2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509"/>
        <p:cNvGrpSpPr/>
        <p:nvPr/>
      </p:nvGrpSpPr>
      <p:grpSpPr>
        <a:xfrm>
          <a:off x="0" y="0"/>
          <a:ext cx="0" cy="0"/>
          <a:chOff x="0" y="0"/>
          <a:chExt cx="0" cy="0"/>
        </a:xfrm>
      </p:grpSpPr>
      <p:sp>
        <p:nvSpPr>
          <p:cNvPr id="510" name="Google Shape;510;p25"/>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033C5B"/>
              </a:buClr>
              <a:buSzPts val="6999"/>
              <a:buFont typeface="Arial"/>
              <a:buNone/>
            </a:pPr>
            <a:r>
              <a:rPr lang="en-GB" sz="6999" b="0" i="0" u="none" strike="noStrike" cap="none">
                <a:solidFill>
                  <a:srgbClr val="033C5B"/>
                </a:solidFill>
                <a:latin typeface="Arial"/>
                <a:ea typeface="Arial"/>
                <a:cs typeface="Arial"/>
                <a:sym typeface="Arial"/>
              </a:rPr>
              <a:t>Learning Objectives</a:t>
            </a:r>
            <a:endParaRPr/>
          </a:p>
        </p:txBody>
      </p:sp>
      <p:sp>
        <p:nvSpPr>
          <p:cNvPr id="511" name="Google Shape;511;p25"/>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2" name="Google Shape;512;p25"/>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3" name="Google Shape;513;p25"/>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4" name="Google Shape;514;p25"/>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5" name="Google Shape;515;p25"/>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6" name="Google Shape;516;p25"/>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7" name="Google Shape;517;p25"/>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8" name="Google Shape;518;p25"/>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L.O1: To understand the fundamental principles of the flipped classroom</a:t>
            </a:r>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L.O2: To develop practical knowledge and skills for implementation</a:t>
            </a:r>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L.O3: To apply knowledge of student-centered pedagogies, active learning strategies, and technology integration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2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4" name="Google Shape;524;p2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5" name="Google Shape;525;p2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6" name="Google Shape;526;p2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7" name="Google Shape;527;p2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8" name="Google Shape;528;p2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29" name="Google Shape;529;p2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0" name="Google Shape;530;p26"/>
          <p:cNvSpPr txBox="1"/>
          <p:nvPr/>
        </p:nvSpPr>
        <p:spPr>
          <a:xfrm>
            <a:off x="792000" y="1548000"/>
            <a:ext cx="12181388" cy="86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The F-L-I-P Model </a:t>
            </a:r>
            <a:endParaRPr/>
          </a:p>
        </p:txBody>
      </p:sp>
      <p:sp>
        <p:nvSpPr>
          <p:cNvPr id="531" name="Google Shape;531;p2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2" name="Google Shape;532;p2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3" name="Google Shape;533;p2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34" name="Google Shape;534;p2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35" name="Google Shape;535;p26"/>
          <p:cNvSpPr/>
          <p:nvPr/>
        </p:nvSpPr>
        <p:spPr>
          <a:xfrm rot="-577034">
            <a:off x="775745" y="3166225"/>
            <a:ext cx="5904000" cy="1584000"/>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lnSpc>
                <a:spcPct val="300000"/>
              </a:lnSpc>
              <a:spcBef>
                <a:spcPts val="0"/>
              </a:spcBef>
              <a:spcAft>
                <a:spcPts val="0"/>
              </a:spcAft>
              <a:buClr>
                <a:srgbClr val="000000"/>
              </a:buClr>
              <a:buSzPts val="2400"/>
              <a:buFont typeface="Arial"/>
              <a:buNone/>
            </a:pPr>
            <a:r>
              <a:rPr lang="en-GB" sz="2400" b="1">
                <a:solidFill>
                  <a:srgbClr val="000000"/>
                </a:solidFill>
                <a:latin typeface="Arial"/>
                <a:ea typeface="Arial"/>
                <a:cs typeface="Arial"/>
                <a:sym typeface="Arial"/>
              </a:rPr>
              <a:t>F</a:t>
            </a:r>
            <a:endParaRPr sz="2400" b="1" i="0" u="none" strike="noStrike" cap="none">
              <a:solidFill>
                <a:srgbClr val="000000"/>
              </a:solidFill>
              <a:latin typeface="Arial"/>
              <a:ea typeface="Arial"/>
              <a:cs typeface="Arial"/>
              <a:sym typeface="Arial"/>
            </a:endParaRPr>
          </a:p>
        </p:txBody>
      </p:sp>
      <p:sp>
        <p:nvSpPr>
          <p:cNvPr id="536" name="Google Shape;536;p26"/>
          <p:cNvSpPr/>
          <p:nvPr/>
        </p:nvSpPr>
        <p:spPr>
          <a:xfrm rot="-443732">
            <a:off x="724050" y="5266929"/>
            <a:ext cx="7740000" cy="1656000"/>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lnSpc>
                <a:spcPct val="300000"/>
              </a:lnSpc>
              <a:spcBef>
                <a:spcPts val="0"/>
              </a:spcBef>
              <a:spcAft>
                <a:spcPts val="0"/>
              </a:spcAft>
              <a:buClr>
                <a:srgbClr val="000000"/>
              </a:buClr>
              <a:buSzPts val="2400"/>
              <a:buFont typeface="Arial"/>
              <a:buNone/>
            </a:pPr>
            <a:r>
              <a:rPr lang="en-GB" sz="2400" b="1" i="0" u="none" strike="noStrike" cap="none">
                <a:solidFill>
                  <a:srgbClr val="000000"/>
                </a:solidFill>
                <a:latin typeface="Arial"/>
                <a:ea typeface="Arial"/>
                <a:cs typeface="Arial"/>
                <a:sym typeface="Arial"/>
              </a:rPr>
              <a:t>I</a:t>
            </a:r>
            <a:endParaRPr sz="2400" b="1" i="0" u="none" strike="noStrike" cap="none">
              <a:solidFill>
                <a:srgbClr val="000000"/>
              </a:solidFill>
              <a:latin typeface="Arial"/>
              <a:ea typeface="Arial"/>
              <a:cs typeface="Arial"/>
              <a:sym typeface="Arial"/>
            </a:endParaRPr>
          </a:p>
        </p:txBody>
      </p:sp>
      <p:sp>
        <p:nvSpPr>
          <p:cNvPr id="537" name="Google Shape;537;p26"/>
          <p:cNvSpPr/>
          <p:nvPr/>
        </p:nvSpPr>
        <p:spPr>
          <a:xfrm rot="399101">
            <a:off x="8331854" y="2933982"/>
            <a:ext cx="6294600" cy="2048488"/>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lnSpc>
                <a:spcPct val="300000"/>
              </a:lnSpc>
              <a:spcBef>
                <a:spcPts val="0"/>
              </a:spcBef>
              <a:spcAft>
                <a:spcPts val="0"/>
              </a:spcAft>
              <a:buClr>
                <a:srgbClr val="000000"/>
              </a:buClr>
              <a:buSzPts val="2400"/>
              <a:buFont typeface="Arial"/>
              <a:buNone/>
            </a:pPr>
            <a:r>
              <a:rPr lang="en-GB" sz="2400" b="1" i="0" u="none" strike="noStrike" cap="none">
                <a:solidFill>
                  <a:srgbClr val="000000"/>
                </a:solidFill>
                <a:latin typeface="Arial"/>
                <a:ea typeface="Arial"/>
                <a:cs typeface="Arial"/>
                <a:sym typeface="Arial"/>
              </a:rPr>
              <a:t>L</a:t>
            </a:r>
            <a:endParaRPr sz="2400" b="1" i="0" u="none" strike="noStrike" cap="none">
              <a:solidFill>
                <a:srgbClr val="000000"/>
              </a:solidFill>
              <a:latin typeface="Arial"/>
              <a:ea typeface="Arial"/>
              <a:cs typeface="Arial"/>
              <a:sym typeface="Arial"/>
            </a:endParaRPr>
          </a:p>
        </p:txBody>
      </p:sp>
      <p:sp>
        <p:nvSpPr>
          <p:cNvPr id="538" name="Google Shape;538;p26"/>
          <p:cNvSpPr/>
          <p:nvPr/>
        </p:nvSpPr>
        <p:spPr>
          <a:xfrm rot="572460">
            <a:off x="8916630" y="5608847"/>
            <a:ext cx="8668827" cy="1753311"/>
          </a:xfrm>
          <a:prstGeom prst="foldedCorner">
            <a:avLst>
              <a:gd name="adj" fmla="val 16667"/>
            </a:avLst>
          </a:prstGeom>
          <a:gradFill>
            <a:gsLst>
              <a:gs pos="0">
                <a:srgbClr val="DAE5F1"/>
              </a:gs>
              <a:gs pos="35000">
                <a:srgbClr val="B7CCE4"/>
              </a:gs>
              <a:gs pos="100000">
                <a:srgbClr val="93B3D7"/>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ctr" rtl="0">
              <a:lnSpc>
                <a:spcPct val="300000"/>
              </a:lnSpc>
              <a:spcBef>
                <a:spcPts val="0"/>
              </a:spcBef>
              <a:spcAft>
                <a:spcPts val="0"/>
              </a:spcAft>
              <a:buClr>
                <a:srgbClr val="000000"/>
              </a:buClr>
              <a:buSzPts val="2400"/>
              <a:buFont typeface="Arial"/>
              <a:buNone/>
            </a:pPr>
            <a:r>
              <a:rPr lang="en-GB" sz="2400" b="1" i="0" u="none" strike="noStrike" cap="none">
                <a:solidFill>
                  <a:srgbClr val="000000"/>
                </a:solidFill>
                <a:latin typeface="Arial"/>
                <a:ea typeface="Arial"/>
                <a:cs typeface="Arial"/>
                <a:sym typeface="Arial"/>
              </a:rPr>
              <a:t>P</a:t>
            </a:r>
            <a:endParaRPr sz="2400" b="1"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2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4" name="Google Shape;544;p2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5" name="Google Shape;545;p2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6" name="Google Shape;546;p2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7" name="Google Shape;547;p2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8" name="Google Shape;548;p2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49" name="Google Shape;549;p2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0" name="Google Shape;550;p27"/>
          <p:cNvSpPr txBox="1"/>
          <p:nvPr/>
        </p:nvSpPr>
        <p:spPr>
          <a:xfrm>
            <a:off x="792000" y="1548000"/>
            <a:ext cx="12181388"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F…for Flexible Environment</a:t>
            </a:r>
            <a:endParaRPr/>
          </a:p>
        </p:txBody>
      </p:sp>
      <p:sp>
        <p:nvSpPr>
          <p:cNvPr id="551" name="Google Shape;551;p2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2" name="Google Shape;552;p2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3" name="Google Shape;553;p2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54" name="Google Shape;554;p2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55" name="Google Shape;555;p27"/>
          <p:cNvSpPr txBox="1"/>
          <p:nvPr/>
        </p:nvSpPr>
        <p:spPr>
          <a:xfrm>
            <a:off x="792000" y="3132001"/>
            <a:ext cx="15948000" cy="4324578"/>
          </a:xfrm>
          <a:prstGeom prst="rect">
            <a:avLst/>
          </a:prstGeom>
          <a:noFill/>
          <a:ln>
            <a:noFill/>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en-GB" sz="2400" b="0" i="0" u="none" strike="noStrike" cap="none">
                <a:solidFill>
                  <a:srgbClr val="000000"/>
                </a:solidFill>
                <a:latin typeface="Arial"/>
                <a:ea typeface="Arial"/>
                <a:cs typeface="Arial"/>
                <a:sym typeface="Arial"/>
              </a:rPr>
              <a:t>The first pillar,  emphasizes the importance of adaptability and versatility in the learning space. Educators must create environments that can accommodate diverse learning activities, preferences, and modalities. This may involve rearranging classroom layouts, integrating technology, and providing opportunities for both independent and collaborative work. By fostering flexibility, educators empower students to take ownership of their learning and tailor their experiences to suit their individual needs. </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60" name="Google Shape;560;p2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1" name="Google Shape;561;p2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2" name="Google Shape;562;p2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3" name="Google Shape;563;p2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4" name="Google Shape;564;p2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5" name="Google Shape;565;p2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6" name="Google Shape;566;p2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7" name="Google Shape;567;p28"/>
          <p:cNvSpPr txBox="1"/>
          <p:nvPr/>
        </p:nvSpPr>
        <p:spPr>
          <a:xfrm>
            <a:off x="792000" y="1548000"/>
            <a:ext cx="12181388"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L…for Learning Culture</a:t>
            </a:r>
            <a:endParaRPr/>
          </a:p>
        </p:txBody>
      </p:sp>
      <p:sp>
        <p:nvSpPr>
          <p:cNvPr id="568" name="Google Shape;568;p2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69" name="Google Shape;569;p2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0" name="Google Shape;570;p2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71" name="Google Shape;571;p2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2" name="Google Shape;572;p28"/>
          <p:cNvSpPr txBox="1"/>
          <p:nvPr/>
        </p:nvSpPr>
        <p:spPr>
          <a:xfrm>
            <a:off x="792000" y="3132001"/>
            <a:ext cx="15948000" cy="4324578"/>
          </a:xfrm>
          <a:prstGeom prst="rect">
            <a:avLst/>
          </a:prstGeom>
          <a:noFill/>
          <a:ln>
            <a:noFill/>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en-GB" sz="2400" b="0" i="0" u="none" strike="noStrike" cap="none">
                <a:solidFill>
                  <a:srgbClr val="000000"/>
                </a:solidFill>
                <a:latin typeface="Arial"/>
                <a:ea typeface="Arial"/>
                <a:cs typeface="Arial"/>
                <a:sym typeface="Arial"/>
              </a:rPr>
              <a:t>The second pillar,  embodies a fundamental shift from a teacher-centered to a student-centered approach. In a flipping classroom, the focus is on fostering a culture of active engagement, inquiry, and collaboration. Students are encouraged to explore topics in greater depth, participate in meaningful discussions, and take ownership of their learning journey. By cultivating a dynamic and participatory learning culture, educators create opportunities for deeper understanding, critical thinking, and knowledge creation.</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2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8" name="Google Shape;578;p2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79" name="Google Shape;579;p2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0" name="Google Shape;580;p2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1" name="Google Shape;581;p2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2" name="Google Shape;582;p2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3" name="Google Shape;583;p2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4" name="Google Shape;584;p29"/>
          <p:cNvSpPr txBox="1"/>
          <p:nvPr/>
        </p:nvSpPr>
        <p:spPr>
          <a:xfrm>
            <a:off x="792000" y="1548000"/>
            <a:ext cx="12181388"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a:solidFill>
                  <a:srgbClr val="033C5B"/>
                </a:solidFill>
                <a:latin typeface="Arial"/>
                <a:ea typeface="Arial"/>
                <a:cs typeface="Arial"/>
                <a:sym typeface="Arial"/>
              </a:rPr>
              <a:t>I</a:t>
            </a:r>
            <a:r>
              <a:rPr lang="en-GB" sz="4000" b="0" i="0" u="none" strike="noStrike" cap="none">
                <a:solidFill>
                  <a:srgbClr val="033C5B"/>
                </a:solidFill>
                <a:latin typeface="Arial"/>
                <a:ea typeface="Arial"/>
                <a:cs typeface="Arial"/>
                <a:sym typeface="Arial"/>
              </a:rPr>
              <a:t>…for Intentional Content</a:t>
            </a:r>
            <a:endParaRPr/>
          </a:p>
        </p:txBody>
      </p:sp>
      <p:sp>
        <p:nvSpPr>
          <p:cNvPr id="585" name="Google Shape;585;p2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6" name="Google Shape;586;p2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7" name="Google Shape;587;p2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588" name="Google Shape;588;p2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9" name="Google Shape;589;p29"/>
          <p:cNvSpPr txBox="1"/>
          <p:nvPr/>
        </p:nvSpPr>
        <p:spPr>
          <a:xfrm>
            <a:off x="792000" y="3132001"/>
            <a:ext cx="15948000" cy="4324578"/>
          </a:xfrm>
          <a:prstGeom prst="rect">
            <a:avLst/>
          </a:prstGeom>
          <a:noFill/>
          <a:ln>
            <a:noFill/>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en-GB" sz="2400" b="0" i="0" u="none" strike="noStrike" cap="none">
                <a:solidFill>
                  <a:srgbClr val="000000"/>
                </a:solidFill>
                <a:latin typeface="Arial"/>
                <a:ea typeface="Arial"/>
                <a:cs typeface="Arial"/>
                <a:sym typeface="Arial"/>
              </a:rPr>
              <a:t>The third pillar, underscores the importance of thoughtful and purposeful content design. Educators must carefully select and curate materials that align with learning objectives, promote conceptual understanding, and facilitate meaningful learning experiences. This may involve creating engaging multimedia resources, providing scaffolding and support materials, and integrating real-world applications. By designing intentional content, educators optimize student engagement, comprehension, and retention of key concepts.</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3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5" name="Google Shape;595;p3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6" name="Google Shape;596;p3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7" name="Google Shape;597;p3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8" name="Google Shape;598;p3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99" name="Google Shape;599;p3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0" name="Google Shape;600;p3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1" name="Google Shape;601;p30"/>
          <p:cNvSpPr txBox="1"/>
          <p:nvPr/>
        </p:nvSpPr>
        <p:spPr>
          <a:xfrm>
            <a:off x="792000" y="1548000"/>
            <a:ext cx="12181388" cy="10406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P…for Professional Educators</a:t>
            </a:r>
            <a:endParaRPr/>
          </a:p>
        </p:txBody>
      </p:sp>
      <p:sp>
        <p:nvSpPr>
          <p:cNvPr id="602" name="Google Shape;602;p3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3" name="Google Shape;603;p3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4" name="Google Shape;604;p3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05" name="Google Shape;605;p3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06" name="Google Shape;606;p30"/>
          <p:cNvSpPr txBox="1"/>
          <p:nvPr/>
        </p:nvSpPr>
        <p:spPr>
          <a:xfrm>
            <a:off x="792000" y="3132001"/>
            <a:ext cx="15948000" cy="4324578"/>
          </a:xfrm>
          <a:prstGeom prst="rect">
            <a:avLst/>
          </a:prstGeom>
          <a:noFill/>
          <a:ln>
            <a:noFill/>
          </a:ln>
        </p:spPr>
        <p:txBody>
          <a:bodyPr spcFirstLastPara="1" wrap="square" lIns="91425" tIns="45700" rIns="91425" bIns="45700" anchor="t" anchorCtr="0">
            <a:noAutofit/>
          </a:bodyPr>
          <a:lstStyle/>
          <a:p>
            <a:pPr marL="0" marR="0" lvl="0" indent="0" algn="l" rtl="0">
              <a:lnSpc>
                <a:spcPct val="200000"/>
              </a:lnSpc>
              <a:spcBef>
                <a:spcPts val="0"/>
              </a:spcBef>
              <a:spcAft>
                <a:spcPts val="0"/>
              </a:spcAft>
              <a:buNone/>
            </a:pPr>
            <a:r>
              <a:rPr lang="en-GB" sz="2400" b="0" i="0" u="none" strike="noStrike" cap="none">
                <a:solidFill>
                  <a:srgbClr val="000000"/>
                </a:solidFill>
                <a:latin typeface="Arial"/>
                <a:ea typeface="Arial"/>
                <a:cs typeface="Arial"/>
                <a:sym typeface="Arial"/>
              </a:rPr>
              <a:t>The fourth pillar, highlights the critical role of educators as facilitators, mentors, and guides in the learning process. In a flipped classroom, educators serve as instructional leaders, providing guidance, feedback, and support to students as they navigate their learning journey. This may involve facilitating discussions, providing personalized instruction, and fostering a collaborative and supportive learning environment. By embracing a growth mindset, engaging in reflective practice, and continuously seeking professional development opportunities, educators enhance their effectiveness and impact in the flipping classroom.</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3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2" name="Google Shape;612;p3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3" name="Google Shape;613;p3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4" name="Google Shape;614;p3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5" name="Google Shape;615;p3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6" name="Google Shape;616;p3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7" name="Google Shape;617;p3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18" name="Google Shape;618;p31"/>
          <p:cNvSpPr txBox="1"/>
          <p:nvPr/>
        </p:nvSpPr>
        <p:spPr>
          <a:xfrm>
            <a:off x="792000" y="1548000"/>
            <a:ext cx="12181388" cy="102521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a:solidFill>
                  <a:srgbClr val="033C5B"/>
                </a:solidFill>
                <a:latin typeface="Arial"/>
                <a:ea typeface="Arial"/>
                <a:cs typeface="Arial"/>
                <a:sym typeface="Arial"/>
              </a:rPr>
              <a:t>Designing a Flipped Classroom</a:t>
            </a:r>
            <a:endParaRPr sz="4000" b="0" i="0" u="none" strike="noStrike" cap="none">
              <a:solidFill>
                <a:srgbClr val="033C5B"/>
              </a:solidFill>
              <a:latin typeface="Arial"/>
              <a:ea typeface="Arial"/>
              <a:cs typeface="Arial"/>
              <a:sym typeface="Arial"/>
            </a:endParaRPr>
          </a:p>
        </p:txBody>
      </p:sp>
      <p:sp>
        <p:nvSpPr>
          <p:cNvPr id="619" name="Google Shape;619;p3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0" name="Google Shape;620;p3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1" name="Google Shape;621;p3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622" name="Google Shape;622;p3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623" name="Google Shape;623;p31"/>
          <p:cNvSpPr txBox="1"/>
          <p:nvPr/>
        </p:nvSpPr>
        <p:spPr>
          <a:xfrm>
            <a:off x="792000" y="2592270"/>
            <a:ext cx="15948000" cy="577247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1st Define learning objectives by establishing clear learning objectives akin to laying the foundation for a scholarly journey. Define the educational goals and outcomes that students should achieve.</a:t>
            </a:r>
            <a:endParaRPr/>
          </a:p>
          <a:p>
            <a:pPr marL="0" marR="0" lvl="0" indent="0" algn="l" rtl="0">
              <a:spcBef>
                <a:spcPts val="0"/>
              </a:spcBef>
              <a:spcAft>
                <a:spcPts val="0"/>
              </a:spcAft>
              <a:buClr>
                <a:schemeClr val="dk1"/>
              </a:buClr>
              <a:buSzPts val="2800"/>
              <a:buFont typeface="Calibri"/>
              <a:buNone/>
            </a:pPr>
            <a:endParaRPr sz="28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2nd Choose Tools Delve by selecting and curating educational resources meticulously, ensuring alignment with learning objectives and relevance to students' academic needs.</a:t>
            </a:r>
            <a:endParaRPr/>
          </a:p>
          <a:p>
            <a:pPr marL="0" marR="0" lvl="0" indent="0" algn="l" rtl="0">
              <a:spcBef>
                <a:spcPts val="0"/>
              </a:spcBef>
              <a:spcAft>
                <a:spcPts val="0"/>
              </a:spcAft>
              <a:buClr>
                <a:schemeClr val="dk1"/>
              </a:buClr>
              <a:buSzPts val="2800"/>
              <a:buFont typeface="Calibri"/>
              <a:buNone/>
            </a:pPr>
            <a:endParaRPr sz="28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3rd Craft pre-class assignments that serve as preparatory groundwork, engaging students in meaningful exploration and priming their minds for in-depth discussion.</a:t>
            </a:r>
            <a:endParaRPr/>
          </a:p>
          <a:p>
            <a:pPr marL="0" marR="0" lvl="0" indent="0" algn="l" rtl="0">
              <a:spcBef>
                <a:spcPts val="0"/>
              </a:spcBef>
              <a:spcAft>
                <a:spcPts val="0"/>
              </a:spcAft>
              <a:buClr>
                <a:schemeClr val="dk1"/>
              </a:buClr>
              <a:buSzPts val="2800"/>
              <a:buFont typeface="Calibri"/>
              <a:buNone/>
            </a:pPr>
            <a:endParaRPr sz="28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rgbClr val="000000"/>
              </a:buClr>
              <a:buSzPts val="2800"/>
              <a:buFont typeface="Arial"/>
              <a:buNone/>
            </a:pPr>
            <a:r>
              <a:rPr lang="en-GB" sz="2800" b="0" i="0" u="none" strike="noStrike" cap="none">
                <a:solidFill>
                  <a:srgbClr val="000000"/>
                </a:solidFill>
                <a:latin typeface="Arial"/>
                <a:ea typeface="Arial"/>
                <a:cs typeface="Arial"/>
                <a:sym typeface="Arial"/>
              </a:rPr>
              <a:t>4th Function as a conductor orchestrating a symphony of engagement. Design in-class activities that stimulate critical thinking, collaboration, and application of acquired knowledge, fostering a dynamic and participatory learning environment.</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1124</Words>
  <Application>Microsoft Office PowerPoint</Application>
  <PresentationFormat>Custom</PresentationFormat>
  <Paragraphs>45</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dc:creator>
  <cp:lastModifiedBy>Sotiria Tsalamani</cp:lastModifiedBy>
  <cp:revision>2</cp:revision>
  <dcterms:created xsi:type="dcterms:W3CDTF">2006-08-16T00:00:00Z</dcterms:created>
  <dcterms:modified xsi:type="dcterms:W3CDTF">2024-04-11T15:09:31Z</dcterms:modified>
</cp:coreProperties>
</file>