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10287000" cx="1828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18" roundtripDataSignature="AMtx7mjGuU+hhcANNRfbJ8taHJs141la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bf4627dc0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2bf4627dc0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bf4627dc08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g2bf4627dc08_0_1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bf4627dc08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2bf4627dc08_0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bf4627dc0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2bf4627dc08_0_10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bf4627dc08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g2bf4627dc08_0_1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1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1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1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1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1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0"/>
          <p:cNvSpPr/>
          <p:nvPr>
            <p:ph idx="2" type="pic"/>
          </p:nvPr>
        </p:nvSpPr>
        <p:spPr>
          <a:xfrm>
            <a:off x="1792288" y="612775"/>
            <a:ext cx="5486400" cy="4114800"/>
          </a:xfrm>
          <a:prstGeom prst="rect">
            <a:avLst/>
          </a:prstGeom>
          <a:noFill/>
          <a:ln>
            <a:noFill/>
          </a:ln>
        </p:spPr>
      </p:sp>
      <p:sp>
        <p:nvSpPr>
          <p:cNvPr id="64" name="Google Shape;64;p2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4.png"/><Relationship Id="rId5"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9.png"/><Relationship Id="rId5"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4.png"/><Relationship Id="rId5"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3.png"/><Relationship Id="rId5" Type="http://schemas.openxmlformats.org/officeDocument/2006/relationships/image" Target="../media/image9.png"/><Relationship Id="rId6" Type="http://schemas.openxmlformats.org/officeDocument/2006/relationships/image" Target="../media/image4.png"/><Relationship Id="rId7"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image" Target="../media/image1.jpg"/><Relationship Id="rId6" Type="http://schemas.openxmlformats.org/officeDocument/2006/relationships/image" Target="../media/image9.png"/><Relationship Id="rId7"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image" Target="../media/image1.jpg"/><Relationship Id="rId6" Type="http://schemas.openxmlformats.org/officeDocument/2006/relationships/image" Target="../media/image9.png"/><Relationship Id="rId7"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4.png"/><Relationship Id="rId5" Type="http://schemas.openxmlformats.org/officeDocument/2006/relationships/hyperlink" Target="http://www.youtube.com/watch?v=nha62Gs6t-E" TargetMode="External"/><Relationship Id="rId6"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4.png"/><Relationship Id="rId6" Type="http://schemas.openxmlformats.org/officeDocument/2006/relationships/hyperlink" Target="http://www.youtube.com/watch?v=kEld3h_JTx0" TargetMode="External"/><Relationship Id="rId7"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4.png"/><Relationship Id="rId6"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4.png"/><Relationship Id="rId6"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7.png"/><Relationship Id="rId5" Type="http://schemas.openxmlformats.org/officeDocument/2006/relationships/image" Target="../media/image9.png"/><Relationship Id="rId6" Type="http://schemas.openxmlformats.org/officeDocument/2006/relationships/image" Target="../media/image4.png"/><Relationship Id="rId7"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9.png"/><Relationship Id="rId5" Type="http://schemas.openxmlformats.org/officeDocument/2006/relationships/image" Target="../media/image4.png"/><Relationship Id="rId6" Type="http://schemas.openxmlformats.org/officeDocument/2006/relationships/hyperlink" Target="http://www.youtube.com/watch?v=9b5yvgKQdqE" TargetMode="External"/><Relationship Id="rId7"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g2bf4627dc08_0_0"/>
          <p:cNvSpPr txBox="1"/>
          <p:nvPr/>
        </p:nvSpPr>
        <p:spPr>
          <a:xfrm>
            <a:off x="1028700" y="2418939"/>
            <a:ext cx="9259200" cy="5048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Font typeface="Arial"/>
              <a:buNone/>
            </a:pPr>
            <a:r>
              <a:rPr b="0" i="0" lang="en-US" sz="5200" u="none" cap="none" strike="noStrike">
                <a:solidFill>
                  <a:srgbClr val="FB8709"/>
                </a:solidFill>
                <a:latin typeface="Arial"/>
                <a:ea typeface="Arial"/>
                <a:cs typeface="Arial"/>
                <a:sym typeface="Arial"/>
              </a:rPr>
              <a:t>MODULE</a:t>
            </a:r>
            <a:r>
              <a:rPr lang="en-US" sz="5200">
                <a:solidFill>
                  <a:srgbClr val="FB8709"/>
                </a:solidFill>
              </a:rPr>
              <a:t> 1 - Introduction to Blended Learning and Collaborative Teaching Methods</a:t>
            </a:r>
            <a:endParaRPr sz="5200"/>
          </a:p>
          <a:p>
            <a:pPr indent="0" lvl="0" marL="0" marR="0" rtl="0" algn="l">
              <a:lnSpc>
                <a:spcPct val="100000"/>
              </a:lnSpc>
              <a:spcBef>
                <a:spcPts val="0"/>
              </a:spcBef>
              <a:spcAft>
                <a:spcPts val="0"/>
              </a:spcAft>
              <a:buNone/>
            </a:pPr>
            <a:r>
              <a:rPr lang="en-US" sz="4000">
                <a:solidFill>
                  <a:srgbClr val="053249"/>
                </a:solidFill>
              </a:rPr>
              <a:t>Unit 2 - Pedagogical Theories Supporting Blended and Collaborative Approaches</a:t>
            </a:r>
            <a:endParaRPr sz="4000"/>
          </a:p>
        </p:txBody>
      </p:sp>
      <p:sp>
        <p:nvSpPr>
          <p:cNvPr id="85" name="Google Shape;85;g2bf4627dc08_0_0"/>
          <p:cNvSpPr/>
          <p:nvPr/>
        </p:nvSpPr>
        <p:spPr>
          <a:xfrm rot="10800000">
            <a:off x="9676347" y="-1917767"/>
            <a:ext cx="10302875" cy="10259608"/>
          </a:xfrm>
          <a:custGeom>
            <a:rect b="b" l="l" r="r" t="t"/>
            <a:pathLst>
              <a:path extrusionOk="0" h="6323333" w="6350000">
                <a:moveTo>
                  <a:pt x="6350000" y="6323333"/>
                </a:moveTo>
                <a:lnTo>
                  <a:pt x="0" y="6323333"/>
                </a:lnTo>
                <a:lnTo>
                  <a:pt x="0" y="0"/>
                </a:lnTo>
                <a:lnTo>
                  <a:pt x="6350000" y="6323333"/>
                </a:lnTo>
                <a:close/>
              </a:path>
            </a:pathLst>
          </a:custGeom>
          <a:solidFill>
            <a:srgbClr val="FB8709"/>
          </a:solidFill>
          <a:ln>
            <a:noFill/>
          </a:ln>
        </p:spPr>
      </p:sp>
      <p:sp>
        <p:nvSpPr>
          <p:cNvPr id="86" name="Google Shape;86;g2bf4627dc08_0_0"/>
          <p:cNvSpPr/>
          <p:nvPr/>
        </p:nvSpPr>
        <p:spPr>
          <a:xfrm rot="-5400000">
            <a:off x="13579267" y="5176268"/>
            <a:ext cx="5048250" cy="5173214"/>
          </a:xfrm>
          <a:custGeom>
            <a:rect b="b" l="l" r="r" t="t"/>
            <a:pathLst>
              <a:path extrusionOk="0" h="6507187" w="6350000">
                <a:moveTo>
                  <a:pt x="6350000" y="6507187"/>
                </a:moveTo>
                <a:lnTo>
                  <a:pt x="0" y="6507187"/>
                </a:lnTo>
                <a:lnTo>
                  <a:pt x="0" y="0"/>
                </a:lnTo>
                <a:lnTo>
                  <a:pt x="6350000" y="6507187"/>
                </a:lnTo>
                <a:close/>
              </a:path>
            </a:pathLst>
          </a:custGeom>
          <a:solidFill>
            <a:srgbClr val="053249"/>
          </a:solidFill>
          <a:ln>
            <a:noFill/>
          </a:ln>
        </p:spPr>
      </p:sp>
      <p:sp>
        <p:nvSpPr>
          <p:cNvPr id="87" name="Google Shape;87;g2bf4627dc08_0_0"/>
          <p:cNvSpPr/>
          <p:nvPr/>
        </p:nvSpPr>
        <p:spPr>
          <a:xfrm>
            <a:off x="685288" y="6503003"/>
            <a:ext cx="3367356" cy="3367356"/>
          </a:xfrm>
          <a:custGeom>
            <a:rect b="b" l="l" r="r" t="t"/>
            <a:pathLst>
              <a:path extrusionOk="0" h="3367356" w="3367356">
                <a:moveTo>
                  <a:pt x="0" y="0"/>
                </a:moveTo>
                <a:lnTo>
                  <a:pt x="3367356" y="0"/>
                </a:lnTo>
                <a:lnTo>
                  <a:pt x="3367356" y="3367356"/>
                </a:lnTo>
                <a:lnTo>
                  <a:pt x="0" y="3367356"/>
                </a:lnTo>
                <a:lnTo>
                  <a:pt x="0" y="0"/>
                </a:lnTo>
                <a:close/>
              </a:path>
            </a:pathLst>
          </a:custGeom>
          <a:blipFill rotWithShape="1">
            <a:blip r:embed="rId3">
              <a:alphaModFix/>
            </a:blip>
            <a:stretch>
              <a:fillRect b="0" l="0" r="0" t="0"/>
            </a:stretch>
          </a:blipFill>
          <a:ln>
            <a:noFill/>
          </a:ln>
        </p:spPr>
      </p:sp>
      <p:sp>
        <p:nvSpPr>
          <p:cNvPr id="88" name="Google Shape;88;g2bf4627dc08_0_0"/>
          <p:cNvSpPr/>
          <p:nvPr/>
        </p:nvSpPr>
        <p:spPr>
          <a:xfrm>
            <a:off x="685288" y="8961260"/>
            <a:ext cx="3742515" cy="1010479"/>
          </a:xfrm>
          <a:custGeom>
            <a:rect b="b" l="l" r="r" t="t"/>
            <a:pathLst>
              <a:path extrusionOk="0" h="1010479" w="3742515">
                <a:moveTo>
                  <a:pt x="0" y="0"/>
                </a:moveTo>
                <a:lnTo>
                  <a:pt x="3742515" y="0"/>
                </a:lnTo>
                <a:lnTo>
                  <a:pt x="3742515" y="1010479"/>
                </a:lnTo>
                <a:lnTo>
                  <a:pt x="0" y="1010479"/>
                </a:lnTo>
                <a:lnTo>
                  <a:pt x="0" y="0"/>
                </a:lnTo>
                <a:close/>
              </a:path>
            </a:pathLst>
          </a:custGeom>
          <a:blipFill rotWithShape="1">
            <a:blip r:embed="rId4">
              <a:alphaModFix/>
            </a:blip>
            <a:stretch>
              <a:fillRect b="0" l="0" r="0" t="0"/>
            </a:stretch>
          </a:blipFill>
          <a:ln>
            <a:noFill/>
          </a:ln>
        </p:spPr>
      </p:sp>
      <p:sp>
        <p:nvSpPr>
          <p:cNvPr id="89" name="Google Shape;89;g2bf4627dc08_0_0"/>
          <p:cNvSpPr txBox="1"/>
          <p:nvPr/>
        </p:nvSpPr>
        <p:spPr>
          <a:xfrm>
            <a:off x="1028700" y="963481"/>
            <a:ext cx="11295300" cy="1190400"/>
          </a:xfrm>
          <a:prstGeom prst="rect">
            <a:avLst/>
          </a:prstGeom>
          <a:noFill/>
          <a:ln>
            <a:noFill/>
          </a:ln>
        </p:spPr>
        <p:txBody>
          <a:bodyPr anchorCtr="0" anchor="t" bIns="0" lIns="0" spcFirstLastPara="1" rIns="0" wrap="square" tIns="0">
            <a:spAutoFit/>
          </a:bodyPr>
          <a:lstStyle/>
          <a:p>
            <a:pPr indent="0" lvl="0" marL="0" marR="0" rtl="0" algn="l">
              <a:lnSpc>
                <a:spcPct val="121006"/>
              </a:lnSpc>
              <a:spcBef>
                <a:spcPts val="0"/>
              </a:spcBef>
              <a:spcAft>
                <a:spcPts val="0"/>
              </a:spcAft>
              <a:buNone/>
            </a:pPr>
            <a:r>
              <a:rPr b="0" i="0" lang="en-US" sz="3499" u="none" cap="none" strike="noStrike">
                <a:solidFill>
                  <a:srgbClr val="053249"/>
                </a:solidFill>
                <a:latin typeface="Arial"/>
                <a:ea typeface="Arial"/>
                <a:cs typeface="Arial"/>
                <a:sym typeface="Arial"/>
              </a:rPr>
              <a:t>CollaboratiVET Curriculum for VET teachers/trainers/educators </a:t>
            </a:r>
            <a:endParaRPr/>
          </a:p>
        </p:txBody>
      </p:sp>
      <p:sp>
        <p:nvSpPr>
          <p:cNvPr id="90" name="Google Shape;90;g2bf4627dc08_0_0"/>
          <p:cNvSpPr/>
          <p:nvPr/>
        </p:nvSpPr>
        <p:spPr>
          <a:xfrm>
            <a:off x="11148434" y="560351"/>
            <a:ext cx="6111875" cy="9167813"/>
          </a:xfrm>
          <a:custGeom>
            <a:rect b="b" l="l" r="r" t="t"/>
            <a:pathLst>
              <a:path extrusionOk="0" h="9525000" w="6350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b="0" l="-62455" r="-62455"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2bf4627dc08_0_0"/>
          <p:cNvSpPr txBox="1"/>
          <p:nvPr/>
        </p:nvSpPr>
        <p:spPr>
          <a:xfrm>
            <a:off x="4325513" y="9144970"/>
            <a:ext cx="6720600" cy="12192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2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indent="0" lvl="0" marL="0" marR="0" rtl="0" algn="just">
              <a:lnSpc>
                <a:spcPct val="140000"/>
              </a:lnSpc>
              <a:spcBef>
                <a:spcPts val="0"/>
              </a:spcBef>
              <a:spcAft>
                <a:spcPts val="0"/>
              </a:spcAft>
              <a:buNone/>
            </a:pPr>
            <a:r>
              <a:t/>
            </a:r>
            <a:endParaRPr b="0" i="0" sz="1200" u="none" cap="none" strike="noStrike">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18" name="Shape 218"/>
        <p:cNvGrpSpPr/>
        <p:nvPr/>
      </p:nvGrpSpPr>
      <p:grpSpPr>
        <a:xfrm>
          <a:off x="0" y="0"/>
          <a:ext cx="0" cy="0"/>
          <a:chOff x="0" y="0"/>
          <a:chExt cx="0" cy="0"/>
        </a:xfrm>
      </p:grpSpPr>
      <p:sp>
        <p:nvSpPr>
          <p:cNvPr id="219" name="Google Shape;219;g2bf4627dc08_0_157"/>
          <p:cNvSpPr txBox="1"/>
          <p:nvPr/>
        </p:nvSpPr>
        <p:spPr>
          <a:xfrm>
            <a:off x="734019" y="1789147"/>
            <a:ext cx="14178000" cy="1354500"/>
          </a:xfrm>
          <a:prstGeom prst="rect">
            <a:avLst/>
          </a:prstGeom>
          <a:noFill/>
          <a:ln>
            <a:noFill/>
          </a:ln>
        </p:spPr>
        <p:txBody>
          <a:bodyPr anchorCtr="0" anchor="t" bIns="0" lIns="0" spcFirstLastPara="1" rIns="0" wrap="square" tIns="0">
            <a:spAutoFit/>
          </a:bodyPr>
          <a:lstStyle/>
          <a:p>
            <a:pPr indent="0" lvl="0" marL="0" marR="0" rtl="0" algn="l">
              <a:lnSpc>
                <a:spcPct val="110012"/>
              </a:lnSpc>
              <a:spcBef>
                <a:spcPts val="0"/>
              </a:spcBef>
              <a:spcAft>
                <a:spcPts val="0"/>
              </a:spcAft>
              <a:buNone/>
            </a:pPr>
            <a:r>
              <a:rPr lang="en-US" sz="8799">
                <a:solidFill>
                  <a:srgbClr val="033C5B"/>
                </a:solidFill>
              </a:rPr>
              <a:t>SAMR Model</a:t>
            </a:r>
            <a:endParaRPr/>
          </a:p>
        </p:txBody>
      </p:sp>
      <p:sp>
        <p:nvSpPr>
          <p:cNvPr id="220" name="Google Shape;220;g2bf4627dc08_0_157"/>
          <p:cNvSpPr/>
          <p:nvPr/>
        </p:nvSpPr>
        <p:spPr>
          <a:xfrm>
            <a:off x="17044742" y="-150232"/>
            <a:ext cx="1246800" cy="89544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g2bf4627dc08_0_157"/>
          <p:cNvSpPr/>
          <p:nvPr/>
        </p:nvSpPr>
        <p:spPr>
          <a:xfrm rot="-5400000">
            <a:off x="8522400" y="-8522441"/>
            <a:ext cx="1246800" cy="182916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g2bf4627dc08_0_157"/>
          <p:cNvSpPr/>
          <p:nvPr/>
        </p:nvSpPr>
        <p:spPr>
          <a:xfrm rot="10800000">
            <a:off x="13957626" y="-5982"/>
            <a:ext cx="4333875" cy="4326941"/>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23" name="Google Shape;223;g2bf4627dc08_0_157"/>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224" name="Google Shape;224;g2bf4627dc08_0_157"/>
          <p:cNvSpPr txBox="1"/>
          <p:nvPr/>
        </p:nvSpPr>
        <p:spPr>
          <a:xfrm>
            <a:off x="734025" y="3562300"/>
            <a:ext cx="15672600" cy="42828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SzPts val="1100"/>
              <a:buNone/>
            </a:pPr>
            <a:r>
              <a:rPr lang="en-US" sz="2750">
                <a:solidFill>
                  <a:schemeClr val="dk1"/>
                </a:solidFill>
              </a:rPr>
              <a:t>The SAMR model is a method for the gradual adoption of new technology and is well-suited for K–12 education. One strategy for the SAMR model is the gradual adoption of new technology in the form of digital transformation. The SAMR model is based on a logical and reasonable approach and primarily concentrates on four key components, which are covered in more detail below.  </a:t>
            </a:r>
            <a:endParaRPr sz="2750">
              <a:solidFill>
                <a:schemeClr val="dk1"/>
              </a:solidFill>
            </a:endParaRPr>
          </a:p>
          <a:p>
            <a:pPr indent="-403225" lvl="0" marL="457200" rtl="0" algn="just">
              <a:lnSpc>
                <a:spcPct val="107916"/>
              </a:lnSpc>
              <a:spcBef>
                <a:spcPts val="800"/>
              </a:spcBef>
              <a:spcAft>
                <a:spcPts val="0"/>
              </a:spcAft>
              <a:buClr>
                <a:schemeClr val="dk1"/>
              </a:buClr>
              <a:buSzPts val="2750"/>
              <a:buChar char="●"/>
            </a:pPr>
            <a:r>
              <a:rPr lang="en-US" sz="2750">
                <a:solidFill>
                  <a:schemeClr val="dk1"/>
                </a:solidFill>
              </a:rPr>
              <a:t>Substitution</a:t>
            </a:r>
            <a:endParaRPr sz="2750">
              <a:solidFill>
                <a:schemeClr val="dk1"/>
              </a:solidFill>
            </a:endParaRPr>
          </a:p>
          <a:p>
            <a:pPr indent="-403225" lvl="0" marL="457200" rtl="0" algn="just">
              <a:lnSpc>
                <a:spcPct val="107916"/>
              </a:lnSpc>
              <a:spcBef>
                <a:spcPts val="0"/>
              </a:spcBef>
              <a:spcAft>
                <a:spcPts val="0"/>
              </a:spcAft>
              <a:buClr>
                <a:schemeClr val="dk1"/>
              </a:buClr>
              <a:buSzPts val="2750"/>
              <a:buChar char="●"/>
            </a:pPr>
            <a:r>
              <a:rPr lang="en-US" sz="2750">
                <a:solidFill>
                  <a:schemeClr val="dk1"/>
                </a:solidFill>
              </a:rPr>
              <a:t>Augmentation</a:t>
            </a:r>
            <a:endParaRPr sz="2750">
              <a:solidFill>
                <a:schemeClr val="dk1"/>
              </a:solidFill>
            </a:endParaRPr>
          </a:p>
          <a:p>
            <a:pPr indent="-403225" lvl="0" marL="457200" rtl="0" algn="just">
              <a:lnSpc>
                <a:spcPct val="107916"/>
              </a:lnSpc>
              <a:spcBef>
                <a:spcPts val="0"/>
              </a:spcBef>
              <a:spcAft>
                <a:spcPts val="0"/>
              </a:spcAft>
              <a:buClr>
                <a:schemeClr val="dk1"/>
              </a:buClr>
              <a:buSzPts val="2750"/>
              <a:buChar char="●"/>
            </a:pPr>
            <a:r>
              <a:rPr lang="en-US" sz="2750">
                <a:solidFill>
                  <a:schemeClr val="dk1"/>
                </a:solidFill>
              </a:rPr>
              <a:t>Modification</a:t>
            </a:r>
            <a:endParaRPr sz="2750">
              <a:solidFill>
                <a:schemeClr val="dk1"/>
              </a:solidFill>
            </a:endParaRPr>
          </a:p>
          <a:p>
            <a:pPr indent="-403225" lvl="0" marL="457200" rtl="0" algn="just">
              <a:lnSpc>
                <a:spcPct val="107916"/>
              </a:lnSpc>
              <a:spcBef>
                <a:spcPts val="0"/>
              </a:spcBef>
              <a:spcAft>
                <a:spcPts val="0"/>
              </a:spcAft>
              <a:buClr>
                <a:schemeClr val="dk1"/>
              </a:buClr>
              <a:buSzPts val="2750"/>
              <a:buChar char="●"/>
            </a:pPr>
            <a:r>
              <a:rPr lang="en-US" sz="2750">
                <a:solidFill>
                  <a:schemeClr val="dk1"/>
                </a:solidFill>
              </a:rPr>
              <a:t>Redefinition</a:t>
            </a:r>
            <a:endParaRPr sz="2750">
              <a:solidFill>
                <a:schemeClr val="dk1"/>
              </a:solidFill>
            </a:endParaRPr>
          </a:p>
          <a:p>
            <a:pPr indent="0" lvl="0" marL="0" marR="0" rtl="0" algn="l">
              <a:lnSpc>
                <a:spcPct val="140000"/>
              </a:lnSpc>
              <a:spcBef>
                <a:spcPts val="800"/>
              </a:spcBef>
              <a:spcAft>
                <a:spcPts val="0"/>
              </a:spcAft>
              <a:buNone/>
            </a:pPr>
            <a:r>
              <a:t/>
            </a:r>
            <a:endParaRPr sz="2750">
              <a:solidFill>
                <a:srgbClr val="121212"/>
              </a:solidFill>
            </a:endParaRPr>
          </a:p>
        </p:txBody>
      </p:sp>
      <p:sp>
        <p:nvSpPr>
          <p:cNvPr id="225" name="Google Shape;225;g2bf4627dc08_0_15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226" name="Google Shape;226;g2bf4627dc08_0_15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227" name="Google Shape;227;g2bf4627dc08_0_157"/>
          <p:cNvSpPr txBox="1"/>
          <p:nvPr/>
        </p:nvSpPr>
        <p:spPr>
          <a:xfrm>
            <a:off x="5627065" y="9243317"/>
            <a:ext cx="12041100" cy="8190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28" name="Google Shape;228;g2bf4627dc08_0_157"/>
          <p:cNvSpPr/>
          <p:nvPr/>
        </p:nvSpPr>
        <p:spPr>
          <a:xfrm rot="5400000">
            <a:off x="9139175" y="173368"/>
            <a:ext cx="9600" cy="172710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32" name="Shape 232"/>
        <p:cNvGrpSpPr/>
        <p:nvPr/>
      </p:nvGrpSpPr>
      <p:grpSpPr>
        <a:xfrm>
          <a:off x="0" y="0"/>
          <a:ext cx="0" cy="0"/>
          <a:chOff x="0" y="0"/>
          <a:chExt cx="0" cy="0"/>
        </a:xfrm>
      </p:grpSpPr>
      <p:sp>
        <p:nvSpPr>
          <p:cNvPr id="233" name="Google Shape;233;p8"/>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8"/>
          <p:cNvSpPr/>
          <p:nvPr/>
        </p:nvSpPr>
        <p:spPr>
          <a:xfrm>
            <a:off x="0" y="-75116"/>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8"/>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36" name="Google Shape;236;p8"/>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8"/>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8"/>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39" name="Google Shape;239;p8"/>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8"/>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42" name="Google Shape;242;p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43" name="Google Shape;243;p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44" name="Google Shape;244;p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8"/>
          <p:cNvSpPr txBox="1"/>
          <p:nvPr/>
        </p:nvSpPr>
        <p:spPr>
          <a:xfrm>
            <a:off x="1561769" y="509222"/>
            <a:ext cx="14178000" cy="1354500"/>
          </a:xfrm>
          <a:prstGeom prst="rect">
            <a:avLst/>
          </a:prstGeom>
          <a:noFill/>
          <a:ln>
            <a:noFill/>
          </a:ln>
        </p:spPr>
        <p:txBody>
          <a:bodyPr anchorCtr="0" anchor="t" bIns="0" lIns="0" spcFirstLastPara="1" rIns="0" wrap="square" tIns="0">
            <a:spAutoFit/>
          </a:bodyPr>
          <a:lstStyle/>
          <a:p>
            <a:pPr indent="0" lvl="0" marL="0" marR="0" rtl="0" algn="l">
              <a:lnSpc>
                <a:spcPct val="110012"/>
              </a:lnSpc>
              <a:spcBef>
                <a:spcPts val="0"/>
              </a:spcBef>
              <a:spcAft>
                <a:spcPts val="0"/>
              </a:spcAft>
              <a:buNone/>
            </a:pPr>
            <a:r>
              <a:rPr lang="en-US" sz="8799">
                <a:solidFill>
                  <a:srgbClr val="033C5B"/>
                </a:solidFill>
              </a:rPr>
              <a:t>SAMR Model</a:t>
            </a:r>
            <a:endParaRPr/>
          </a:p>
        </p:txBody>
      </p:sp>
      <p:pic>
        <p:nvPicPr>
          <p:cNvPr id="246" name="Google Shape;246;p8"/>
          <p:cNvPicPr preferRelativeResize="0"/>
          <p:nvPr/>
        </p:nvPicPr>
        <p:blipFill>
          <a:blip r:embed="rId5">
            <a:alphaModFix/>
          </a:blip>
          <a:stretch>
            <a:fillRect/>
          </a:stretch>
        </p:blipFill>
        <p:spPr>
          <a:xfrm>
            <a:off x="2741762" y="2222350"/>
            <a:ext cx="11818026" cy="622311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50" name="Shape 250"/>
        <p:cNvGrpSpPr/>
        <p:nvPr/>
      </p:nvGrpSpPr>
      <p:grpSpPr>
        <a:xfrm>
          <a:off x="0" y="0"/>
          <a:ext cx="0" cy="0"/>
          <a:chOff x="0" y="0"/>
          <a:chExt cx="0" cy="0"/>
        </a:xfrm>
      </p:grpSpPr>
      <p:sp>
        <p:nvSpPr>
          <p:cNvPr id="251" name="Google Shape;251;p9"/>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9"/>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253" name="Google Shape;253;p9"/>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9"/>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255" name="Google Shape;255;p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56" name="Google Shape;256;p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57" name="Google Shape;257;p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9"/>
          <p:cNvSpPr/>
          <p:nvPr/>
        </p:nvSpPr>
        <p:spPr>
          <a:xfrm>
            <a:off x="14903577" y="4232068"/>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259" name="Google Shape;259;p9"/>
          <p:cNvSpPr txBox="1"/>
          <p:nvPr/>
        </p:nvSpPr>
        <p:spPr>
          <a:xfrm>
            <a:off x="3058697" y="773904"/>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Reflection Activity</a:t>
            </a:r>
            <a:endParaRPr/>
          </a:p>
        </p:txBody>
      </p:sp>
      <p:sp>
        <p:nvSpPr>
          <p:cNvPr id="260" name="Google Shape;260;p9"/>
          <p:cNvSpPr txBox="1"/>
          <p:nvPr/>
        </p:nvSpPr>
        <p:spPr>
          <a:xfrm>
            <a:off x="3058703" y="2006525"/>
            <a:ext cx="11410200" cy="6976500"/>
          </a:xfrm>
          <a:prstGeom prst="rect">
            <a:avLst/>
          </a:prstGeom>
          <a:noFill/>
          <a:ln>
            <a:noFill/>
          </a:ln>
        </p:spPr>
        <p:txBody>
          <a:bodyPr anchorCtr="0" anchor="t" bIns="0" lIns="0" spcFirstLastPara="1" rIns="0" wrap="square" tIns="0">
            <a:spAutoFit/>
          </a:bodyPr>
          <a:lstStyle/>
          <a:p>
            <a:pPr indent="0" lvl="0" marL="0" rtl="0" algn="just">
              <a:lnSpc>
                <a:spcPct val="140015"/>
              </a:lnSpc>
              <a:spcBef>
                <a:spcPts val="0"/>
              </a:spcBef>
              <a:spcAft>
                <a:spcPts val="0"/>
              </a:spcAft>
              <a:buClr>
                <a:schemeClr val="dk1"/>
              </a:buClr>
              <a:buSzPts val="1100"/>
              <a:buFont typeface="Arial"/>
              <a:buNone/>
            </a:pPr>
            <a:r>
              <a:rPr lang="en-US" sz="2200">
                <a:solidFill>
                  <a:srgbClr val="121212"/>
                </a:solidFill>
              </a:rPr>
              <a:t>Reflect on the pedagogical theories supporting blended learning and collaborative approaches discussed in the provided information. Consider the following questions:</a:t>
            </a:r>
            <a:endParaRPr sz="2200">
              <a:solidFill>
                <a:srgbClr val="121212"/>
              </a:solidFill>
            </a:endParaRPr>
          </a:p>
          <a:p>
            <a:pPr indent="0" lvl="0" marL="0" rtl="0" algn="just">
              <a:lnSpc>
                <a:spcPct val="140015"/>
              </a:lnSpc>
              <a:spcBef>
                <a:spcPts val="0"/>
              </a:spcBef>
              <a:spcAft>
                <a:spcPts val="0"/>
              </a:spcAft>
              <a:buClr>
                <a:schemeClr val="dk1"/>
              </a:buClr>
              <a:buSzPts val="1100"/>
              <a:buFont typeface="Arial"/>
              <a:buNone/>
            </a:pPr>
            <a:r>
              <a:t/>
            </a:r>
            <a:endParaRPr sz="2200">
              <a:solidFill>
                <a:srgbClr val="121212"/>
              </a:solidFill>
            </a:endParaRPr>
          </a:p>
          <a:p>
            <a:pPr indent="-368300" lvl="0" marL="457200" rtl="0" algn="just">
              <a:lnSpc>
                <a:spcPct val="140015"/>
              </a:lnSpc>
              <a:spcBef>
                <a:spcPts val="0"/>
              </a:spcBef>
              <a:spcAft>
                <a:spcPts val="0"/>
              </a:spcAft>
              <a:buClr>
                <a:srgbClr val="121212"/>
              </a:buClr>
              <a:buSzPts val="2200"/>
              <a:buChar char="●"/>
            </a:pPr>
            <a:r>
              <a:rPr lang="en-US" sz="2200">
                <a:solidFill>
                  <a:srgbClr val="121212"/>
                </a:solidFill>
              </a:rPr>
              <a:t>How do you currently integrate online and in-person instruction in your teaching practice, if at all?</a:t>
            </a:r>
            <a:endParaRPr sz="2200">
              <a:solidFill>
                <a:srgbClr val="121212"/>
              </a:solidFill>
            </a:endParaRPr>
          </a:p>
          <a:p>
            <a:pPr indent="-368300" lvl="0" marL="457200" rtl="0" algn="just">
              <a:lnSpc>
                <a:spcPct val="140015"/>
              </a:lnSpc>
              <a:spcBef>
                <a:spcPts val="0"/>
              </a:spcBef>
              <a:spcAft>
                <a:spcPts val="0"/>
              </a:spcAft>
              <a:buClr>
                <a:srgbClr val="121212"/>
              </a:buClr>
              <a:buSzPts val="2200"/>
              <a:buChar char="●"/>
            </a:pPr>
            <a:r>
              <a:rPr lang="en-US" sz="2200">
                <a:solidFill>
                  <a:srgbClr val="121212"/>
                </a:solidFill>
              </a:rPr>
              <a:t>Consider the SAMR model for technology integration. Reflect on how each level of the SAMR model (Substitution, Augmentation, Modification, Redefinition) might impact student engagement and learning outcomes in your classroom.</a:t>
            </a:r>
            <a:endParaRPr sz="2200">
              <a:solidFill>
                <a:srgbClr val="121212"/>
              </a:solidFill>
            </a:endParaRPr>
          </a:p>
          <a:p>
            <a:pPr indent="-368300" lvl="0" marL="457200" rtl="0" algn="just">
              <a:lnSpc>
                <a:spcPct val="140015"/>
              </a:lnSpc>
              <a:spcBef>
                <a:spcPts val="0"/>
              </a:spcBef>
              <a:spcAft>
                <a:spcPts val="0"/>
              </a:spcAft>
              <a:buClr>
                <a:srgbClr val="121212"/>
              </a:buClr>
              <a:buSzPts val="2200"/>
              <a:buChar char="●"/>
            </a:pPr>
            <a:r>
              <a:rPr lang="en-US" sz="2200">
                <a:solidFill>
                  <a:srgbClr val="121212"/>
                </a:solidFill>
              </a:rPr>
              <a:t>Reflect on your own comfort and proficiency with integrating technology into your teaching practice. What are your strengths in this area, and what areas do you feel you could further develop?</a:t>
            </a:r>
            <a:endParaRPr sz="2200">
              <a:solidFill>
                <a:srgbClr val="121212"/>
              </a:solidFill>
            </a:endParaRPr>
          </a:p>
          <a:p>
            <a:pPr indent="-368300" lvl="0" marL="457200" rtl="0" algn="just">
              <a:lnSpc>
                <a:spcPct val="140015"/>
              </a:lnSpc>
              <a:spcBef>
                <a:spcPts val="0"/>
              </a:spcBef>
              <a:spcAft>
                <a:spcPts val="0"/>
              </a:spcAft>
              <a:buClr>
                <a:srgbClr val="121212"/>
              </a:buClr>
              <a:buSzPts val="2200"/>
              <a:buChar char="●"/>
            </a:pPr>
            <a:r>
              <a:rPr lang="en-US" sz="2200">
                <a:solidFill>
                  <a:srgbClr val="121212"/>
                </a:solidFill>
              </a:rPr>
              <a:t>How might you collaborate with colleagues to take advantage of pedagogical theories and technological tools to enhance student learning experiences in a blended environment?</a:t>
            </a:r>
            <a:endParaRPr sz="2200">
              <a:solidFill>
                <a:srgbClr val="121212"/>
              </a:solidFill>
            </a:endParaRPr>
          </a:p>
          <a:p>
            <a:pPr indent="0" lvl="0" marL="0" marR="0" rtl="0" algn="just">
              <a:lnSpc>
                <a:spcPct val="140015"/>
              </a:lnSpc>
              <a:spcBef>
                <a:spcPts val="0"/>
              </a:spcBef>
              <a:spcAft>
                <a:spcPts val="0"/>
              </a:spcAft>
              <a:buNone/>
            </a:pPr>
            <a:r>
              <a:t/>
            </a:r>
            <a:endParaRPr sz="2200">
              <a:solidFill>
                <a:srgbClr val="121212"/>
              </a:solidFill>
            </a:endParaRPr>
          </a:p>
        </p:txBody>
      </p:sp>
      <p:sp>
        <p:nvSpPr>
          <p:cNvPr id="261" name="Google Shape;261;p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95" name="Shape 95"/>
        <p:cNvGrpSpPr/>
        <p:nvPr/>
      </p:nvGrpSpPr>
      <p:grpSpPr>
        <a:xfrm>
          <a:off x="0" y="0"/>
          <a:ext cx="0" cy="0"/>
          <a:chOff x="0" y="0"/>
          <a:chExt cx="0" cy="0"/>
        </a:xfrm>
      </p:grpSpPr>
      <p:sp>
        <p:nvSpPr>
          <p:cNvPr id="96" name="Google Shape;96;p2"/>
          <p:cNvSpPr txBox="1"/>
          <p:nvPr/>
        </p:nvSpPr>
        <p:spPr>
          <a:xfrm>
            <a:off x="1028700" y="827483"/>
            <a:ext cx="6990285" cy="1960191"/>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Learning Objectives</a:t>
            </a:r>
            <a:endParaRPr/>
          </a:p>
        </p:txBody>
      </p:sp>
      <p:sp>
        <p:nvSpPr>
          <p:cNvPr id="97" name="Google Shape;97;p2"/>
          <p:cNvSpPr txBox="1"/>
          <p:nvPr/>
        </p:nvSpPr>
        <p:spPr>
          <a:xfrm>
            <a:off x="1028700" y="3363775"/>
            <a:ext cx="7647000" cy="5164500"/>
          </a:xfrm>
          <a:prstGeom prst="rect">
            <a:avLst/>
          </a:prstGeom>
          <a:noFill/>
          <a:ln>
            <a:noFill/>
          </a:ln>
        </p:spPr>
        <p:txBody>
          <a:bodyPr anchorCtr="0" anchor="t" bIns="0" lIns="0" spcFirstLastPara="1" rIns="0" wrap="square" tIns="0">
            <a:spAutoFit/>
          </a:bodyPr>
          <a:lstStyle/>
          <a:p>
            <a:pPr indent="-299148" lvl="1" marL="604518" marR="0" rtl="0" algn="l">
              <a:lnSpc>
                <a:spcPct val="140014"/>
              </a:lnSpc>
              <a:spcBef>
                <a:spcPts val="0"/>
              </a:spcBef>
              <a:spcAft>
                <a:spcPts val="0"/>
              </a:spcAft>
              <a:buClr>
                <a:srgbClr val="121212"/>
              </a:buClr>
              <a:buSzPts val="2750"/>
              <a:buFont typeface="Arial"/>
              <a:buChar char="•"/>
            </a:pPr>
            <a:r>
              <a:rPr i="0" lang="en-US" sz="2750" u="none" cap="none" strike="noStrike">
                <a:solidFill>
                  <a:srgbClr val="121212"/>
                </a:solidFill>
              </a:rPr>
              <a:t>L.O1: </a:t>
            </a:r>
            <a:r>
              <a:rPr lang="en-US" sz="2750">
                <a:solidFill>
                  <a:schemeClr val="dk1"/>
                </a:solidFill>
              </a:rPr>
              <a:t>To explore and analyze various pedagogical theories that underpin Blended Learning methodologies.</a:t>
            </a:r>
            <a:endParaRPr sz="2750">
              <a:solidFill>
                <a:schemeClr val="dk1"/>
              </a:solidFill>
            </a:endParaRPr>
          </a:p>
          <a:p>
            <a:pPr indent="-299148" lvl="1" marL="604518" marR="0" rtl="0" algn="l">
              <a:lnSpc>
                <a:spcPct val="140014"/>
              </a:lnSpc>
              <a:spcBef>
                <a:spcPts val="0"/>
              </a:spcBef>
              <a:spcAft>
                <a:spcPts val="0"/>
              </a:spcAft>
              <a:buClr>
                <a:srgbClr val="121212"/>
              </a:buClr>
              <a:buSzPts val="2750"/>
              <a:buFont typeface="Arial"/>
              <a:buChar char="•"/>
            </a:pPr>
            <a:r>
              <a:rPr lang="en-US" sz="2750">
                <a:solidFill>
                  <a:schemeClr val="dk1"/>
                </a:solidFill>
              </a:rPr>
              <a:t>L.O2: To understand the principles and components of the Complex Adaptive Blended Learning System (CABLS).</a:t>
            </a:r>
            <a:endParaRPr sz="2750">
              <a:solidFill>
                <a:schemeClr val="dk1"/>
              </a:solidFill>
            </a:endParaRPr>
          </a:p>
          <a:p>
            <a:pPr indent="-299148" lvl="1" marL="604518" marR="0" rtl="0" algn="l">
              <a:lnSpc>
                <a:spcPct val="140014"/>
              </a:lnSpc>
              <a:spcBef>
                <a:spcPts val="0"/>
              </a:spcBef>
              <a:spcAft>
                <a:spcPts val="0"/>
              </a:spcAft>
              <a:buClr>
                <a:srgbClr val="121212"/>
              </a:buClr>
              <a:buSzPts val="2750"/>
              <a:buFont typeface="Arial"/>
              <a:buChar char="•"/>
            </a:pPr>
            <a:r>
              <a:rPr lang="en-US" sz="2750">
                <a:solidFill>
                  <a:schemeClr val="dk1"/>
                </a:solidFill>
              </a:rPr>
              <a:t>L.O3: To examine the application of the Community of Inquiry Framework within Blended Learning environments.</a:t>
            </a:r>
            <a:endParaRPr sz="2750"/>
          </a:p>
        </p:txBody>
      </p:sp>
      <p:sp>
        <p:nvSpPr>
          <p:cNvPr id="98" name="Google Shape;98;p2"/>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2"/>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01" name="Google Shape;101;p2"/>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02" name="Google Shape;102;p2"/>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03" name="Google Shape;103;p2"/>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04" name="Google Shape;104;p2"/>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08" name="Shape 108"/>
        <p:cNvGrpSpPr/>
        <p:nvPr/>
      </p:nvGrpSpPr>
      <p:grpSpPr>
        <a:xfrm>
          <a:off x="0" y="0"/>
          <a:ext cx="0" cy="0"/>
          <a:chOff x="0" y="0"/>
          <a:chExt cx="0" cy="0"/>
        </a:xfrm>
      </p:grpSpPr>
      <p:sp>
        <p:nvSpPr>
          <p:cNvPr id="109" name="Google Shape;109;g2bf4627dc08_0_86"/>
          <p:cNvSpPr txBox="1"/>
          <p:nvPr/>
        </p:nvSpPr>
        <p:spPr>
          <a:xfrm>
            <a:off x="1028700" y="827483"/>
            <a:ext cx="6990300" cy="2262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Learning Objectives</a:t>
            </a:r>
            <a:endParaRPr/>
          </a:p>
        </p:txBody>
      </p:sp>
      <p:sp>
        <p:nvSpPr>
          <p:cNvPr id="110" name="Google Shape;110;g2bf4627dc08_0_86"/>
          <p:cNvSpPr txBox="1"/>
          <p:nvPr/>
        </p:nvSpPr>
        <p:spPr>
          <a:xfrm>
            <a:off x="1028700" y="3363775"/>
            <a:ext cx="7647000" cy="3979200"/>
          </a:xfrm>
          <a:prstGeom prst="rect">
            <a:avLst/>
          </a:prstGeom>
          <a:noFill/>
          <a:ln>
            <a:noFill/>
          </a:ln>
        </p:spPr>
        <p:txBody>
          <a:bodyPr anchorCtr="0" anchor="t" bIns="0" lIns="0" spcFirstLastPara="1" rIns="0" wrap="square" tIns="0">
            <a:spAutoFit/>
          </a:bodyPr>
          <a:lstStyle/>
          <a:p>
            <a:pPr indent="-403225" lvl="1" marL="914400" rtl="0" algn="l">
              <a:lnSpc>
                <a:spcPct val="140014"/>
              </a:lnSpc>
              <a:spcBef>
                <a:spcPts val="0"/>
              </a:spcBef>
              <a:spcAft>
                <a:spcPts val="0"/>
              </a:spcAft>
              <a:buClr>
                <a:srgbClr val="121212"/>
              </a:buClr>
              <a:buSzPts val="2750"/>
              <a:buChar char="•"/>
            </a:pPr>
            <a:r>
              <a:rPr lang="en-US" sz="2750">
                <a:solidFill>
                  <a:schemeClr val="dk1"/>
                </a:solidFill>
              </a:rPr>
              <a:t>L.O4: To comprehend the SAMR model and its significance in educational technology integration.</a:t>
            </a:r>
            <a:endParaRPr sz="2750">
              <a:solidFill>
                <a:schemeClr val="dk1"/>
              </a:solidFill>
            </a:endParaRPr>
          </a:p>
          <a:p>
            <a:pPr indent="-403225" lvl="1" marL="914400" rtl="0" algn="l">
              <a:lnSpc>
                <a:spcPct val="140014"/>
              </a:lnSpc>
              <a:spcBef>
                <a:spcPts val="0"/>
              </a:spcBef>
              <a:spcAft>
                <a:spcPts val="0"/>
              </a:spcAft>
              <a:buClr>
                <a:srgbClr val="121212"/>
              </a:buClr>
              <a:buSzPts val="2750"/>
              <a:buChar char="•"/>
            </a:pPr>
            <a:r>
              <a:rPr lang="en-US" sz="2750">
                <a:solidFill>
                  <a:schemeClr val="dk1"/>
                </a:solidFill>
              </a:rPr>
              <a:t>L.O5: To critically evaluate the effectiveness and limitations of pedagogical theories in supporting Blended Learning approaches.</a:t>
            </a:r>
            <a:endParaRPr sz="2750">
              <a:solidFill>
                <a:srgbClr val="121212"/>
              </a:solidFill>
            </a:endParaRPr>
          </a:p>
        </p:txBody>
      </p:sp>
      <p:sp>
        <p:nvSpPr>
          <p:cNvPr id="111" name="Google Shape;111;g2bf4627dc08_0_86"/>
          <p:cNvSpPr/>
          <p:nvPr/>
        </p:nvSpPr>
        <p:spPr>
          <a:xfrm>
            <a:off x="9144000" y="3783991"/>
            <a:ext cx="9144000" cy="65031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2bf4627dc08_0_86"/>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2bf4627dc08_0_86"/>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14" name="Google Shape;114;g2bf4627dc08_0_86"/>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15" name="Google Shape;115;g2bf4627dc08_0_86"/>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16" name="Google Shape;116;g2bf4627dc08_0_86"/>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17" name="Google Shape;117;g2bf4627dc08_0_86"/>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21" name="Shape 121"/>
        <p:cNvGrpSpPr/>
        <p:nvPr/>
      </p:nvGrpSpPr>
      <p:grpSpPr>
        <a:xfrm>
          <a:off x="0" y="0"/>
          <a:ext cx="0" cy="0"/>
          <a:chOff x="0" y="0"/>
          <a:chExt cx="0" cy="0"/>
        </a:xfrm>
      </p:grpSpPr>
      <p:sp>
        <p:nvSpPr>
          <p:cNvPr id="122" name="Google Shape;122;p3"/>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24" name="Google Shape;124;p3"/>
          <p:cNvSpPr txBox="1"/>
          <p:nvPr/>
        </p:nvSpPr>
        <p:spPr>
          <a:xfrm>
            <a:off x="1028700" y="1095375"/>
            <a:ext cx="16372800" cy="22623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rPr>
              <a:t>Pedagogical Theories supporting Blended and Collaborative Approaches</a:t>
            </a:r>
            <a:endParaRPr/>
          </a:p>
        </p:txBody>
      </p:sp>
      <p:sp>
        <p:nvSpPr>
          <p:cNvPr id="125" name="Google Shape;125;p3"/>
          <p:cNvSpPr txBox="1"/>
          <p:nvPr/>
        </p:nvSpPr>
        <p:spPr>
          <a:xfrm>
            <a:off x="1028698" y="3921050"/>
            <a:ext cx="6422100" cy="46371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Clr>
                <a:schemeClr val="dk1"/>
              </a:buClr>
              <a:buSzPts val="1100"/>
              <a:buFont typeface="Arial"/>
              <a:buNone/>
            </a:pPr>
            <a:r>
              <a:rPr lang="en-US" sz="2750">
                <a:solidFill>
                  <a:schemeClr val="dk1"/>
                </a:solidFill>
              </a:rPr>
              <a:t>According to Bonk and Graham (2006), blended learning is "part of the ongoing convergence of two archetypal learning environments" (p.2). The effects of the two delivery methods are not identical, though, and the way you integrate varies depending on whether you come from a background in online learning or traditional classroom instruction.</a:t>
            </a:r>
            <a:endParaRPr sz="2750">
              <a:solidFill>
                <a:schemeClr val="dk1"/>
              </a:solidFill>
            </a:endParaRPr>
          </a:p>
          <a:p>
            <a:pPr indent="0" lvl="0" marL="0" marR="0" rtl="0" algn="l">
              <a:lnSpc>
                <a:spcPct val="140015"/>
              </a:lnSpc>
              <a:spcBef>
                <a:spcPts val="800"/>
              </a:spcBef>
              <a:spcAft>
                <a:spcPts val="0"/>
              </a:spcAft>
              <a:buNone/>
            </a:pPr>
            <a:r>
              <a:t/>
            </a:r>
            <a:endParaRPr sz="2750">
              <a:solidFill>
                <a:srgbClr val="121212"/>
              </a:solidFill>
            </a:endParaRPr>
          </a:p>
        </p:txBody>
      </p:sp>
      <p:sp>
        <p:nvSpPr>
          <p:cNvPr id="126" name="Google Shape;126;p3"/>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128" name="Google Shape;128;p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129" name="Google Shape;129;p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0" name="Google Shape;130;p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1" name="Google Shape;131;p3" title="A Guide to Blended Learning Chapter 2: Theories Supporting Blended Learning">
            <a:hlinkClick r:id="rId5"/>
          </p:cNvPr>
          <p:cNvPicPr preferRelativeResize="0"/>
          <p:nvPr/>
        </p:nvPicPr>
        <p:blipFill>
          <a:blip r:embed="rId6">
            <a:alphaModFix/>
          </a:blip>
          <a:stretch>
            <a:fillRect/>
          </a:stretch>
        </p:blipFill>
        <p:spPr>
          <a:xfrm>
            <a:off x="8754304" y="3921039"/>
            <a:ext cx="6986934" cy="39301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2bf4627dc08_0_102"/>
          <p:cNvSpPr/>
          <p:nvPr/>
        </p:nvSpPr>
        <p:spPr>
          <a:xfrm>
            <a:off x="17041242" y="-2062956"/>
            <a:ext cx="1246800" cy="104373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2bf4627dc08_0_102"/>
          <p:cNvSpPr/>
          <p:nvPr/>
        </p:nvSpPr>
        <p:spPr>
          <a:xfrm>
            <a:off x="-213919" y="-2717471"/>
            <a:ext cx="623400" cy="143484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2bf4627dc08_0_102"/>
          <p:cNvSpPr/>
          <p:nvPr/>
        </p:nvSpPr>
        <p:spPr>
          <a:xfrm rot="-5400000">
            <a:off x="8522400" y="-8522441"/>
            <a:ext cx="1246800" cy="182916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2bf4627dc08_0_102"/>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40" name="Google Shape;140;g2bf4627dc08_0_102"/>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41" name="Google Shape;141;g2bf4627dc08_0_102"/>
          <p:cNvSpPr/>
          <p:nvPr/>
        </p:nvSpPr>
        <p:spPr>
          <a:xfrm>
            <a:off x="385667" y="409460"/>
            <a:ext cx="428625" cy="42862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2bf4627dc08_0_102"/>
          <p:cNvSpPr/>
          <p:nvPr/>
        </p:nvSpPr>
        <p:spPr>
          <a:xfrm>
            <a:off x="17469080" y="9464579"/>
            <a:ext cx="428625" cy="42862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g2bf4627dc08_0_102"/>
          <p:cNvSpPr txBox="1"/>
          <p:nvPr/>
        </p:nvSpPr>
        <p:spPr>
          <a:xfrm>
            <a:off x="818926" y="1579150"/>
            <a:ext cx="15556500" cy="22626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b="0" i="0" lang="en-US" sz="7000" u="none" cap="none" strike="noStrike">
                <a:solidFill>
                  <a:srgbClr val="033C5B"/>
                </a:solidFill>
                <a:latin typeface="Arial"/>
                <a:ea typeface="Arial"/>
                <a:cs typeface="Arial"/>
                <a:sym typeface="Arial"/>
              </a:rPr>
              <a:t>T</a:t>
            </a:r>
            <a:r>
              <a:rPr lang="en-US" sz="7000">
                <a:solidFill>
                  <a:srgbClr val="033C5B"/>
                </a:solidFill>
              </a:rPr>
              <a:t>he Complex Adaptive Blended Learning System</a:t>
            </a:r>
            <a:endParaRPr sz="7000"/>
          </a:p>
        </p:txBody>
      </p:sp>
      <p:sp>
        <p:nvSpPr>
          <p:cNvPr id="144" name="Google Shape;144;g2bf4627dc08_0_102"/>
          <p:cNvSpPr txBox="1"/>
          <p:nvPr/>
        </p:nvSpPr>
        <p:spPr>
          <a:xfrm>
            <a:off x="968325" y="4174150"/>
            <a:ext cx="8120400" cy="46371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Clr>
                <a:schemeClr val="dk1"/>
              </a:buClr>
              <a:buSzPts val="1100"/>
              <a:buFont typeface="Arial"/>
              <a:buNone/>
            </a:pPr>
            <a:r>
              <a:rPr lang="en-US" sz="2750">
                <a:solidFill>
                  <a:schemeClr val="dk1"/>
                </a:solidFill>
              </a:rPr>
              <a:t>Like animals or organisations, Complex Adaptive Systems (CAS) are dynamic networks of interconnected components that alter and adapt in response to both internal and external changes. They behave in an emergent manner, in which interactions between constituents result in unforeseen consequences. From biology to economics, CAS theory is utilised to explain phenomena in many different domains.</a:t>
            </a:r>
            <a:endParaRPr sz="2750">
              <a:solidFill>
                <a:schemeClr val="dk1"/>
              </a:solidFill>
            </a:endParaRPr>
          </a:p>
          <a:p>
            <a:pPr indent="0" lvl="0" marL="0" marR="0" rtl="0" algn="l">
              <a:lnSpc>
                <a:spcPct val="140000"/>
              </a:lnSpc>
              <a:spcBef>
                <a:spcPts val="800"/>
              </a:spcBef>
              <a:spcAft>
                <a:spcPts val="0"/>
              </a:spcAft>
              <a:buNone/>
            </a:pPr>
            <a:r>
              <a:t/>
            </a:r>
            <a:endParaRPr sz="2750">
              <a:solidFill>
                <a:srgbClr val="121212"/>
              </a:solidFill>
            </a:endParaRPr>
          </a:p>
        </p:txBody>
      </p:sp>
      <p:sp>
        <p:nvSpPr>
          <p:cNvPr id="145" name="Google Shape;145;g2bf4627dc08_0_102"/>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46" name="Google Shape;146;g2bf4627dc08_0_102"/>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47" name="Google Shape;147;g2bf4627dc08_0_102"/>
          <p:cNvSpPr txBox="1"/>
          <p:nvPr/>
        </p:nvSpPr>
        <p:spPr>
          <a:xfrm>
            <a:off x="5627065" y="9243317"/>
            <a:ext cx="12041100" cy="8190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48" name="Google Shape;148;g2bf4627dc08_0_102"/>
          <p:cNvSpPr/>
          <p:nvPr/>
        </p:nvSpPr>
        <p:spPr>
          <a:xfrm rot="5400000">
            <a:off x="9139175" y="173368"/>
            <a:ext cx="9600" cy="172710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Complex Adaptive Systems (CAS) are dynamic networks of interconnected components, like organisms or organizations, that adapt and evolve in response to internal and external changes. They exhibit emergent behavior, where interactions among elements give rise to unpredictable outcomes. CAS theory is used to understand phenomena in various fields, from biology to economics.&#10;www.b2bwhiteboard.com" id="149" name="Google Shape;149;g2bf4627dc08_0_102" title="Complex Adaptive Systems (CAS):  Explained">
            <a:hlinkClick r:id="rId6"/>
          </p:cNvPr>
          <p:cNvPicPr preferRelativeResize="0"/>
          <p:nvPr/>
        </p:nvPicPr>
        <p:blipFill>
          <a:blip r:embed="rId7">
            <a:alphaModFix/>
          </a:blip>
          <a:stretch>
            <a:fillRect/>
          </a:stretch>
        </p:blipFill>
        <p:spPr>
          <a:xfrm>
            <a:off x="9412927" y="4174152"/>
            <a:ext cx="6798825" cy="38243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1000"/>
                                        <p:tgtEl>
                                          <p:spTgt spid="14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4"/>
          <p:cNvSpPr/>
          <p:nvPr/>
        </p:nvSpPr>
        <p:spPr>
          <a:xfrm>
            <a:off x="17041242" y="-2062956"/>
            <a:ext cx="1246758" cy="10437232"/>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4"/>
          <p:cNvSpPr/>
          <p:nvPr/>
        </p:nvSpPr>
        <p:spPr>
          <a:xfrm>
            <a:off x="-213919" y="-2717471"/>
            <a:ext cx="623379" cy="1434845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4"/>
          <p:cNvSpPr/>
          <p:nvPr/>
        </p:nvSpPr>
        <p:spPr>
          <a:xfrm rot="-5400000">
            <a:off x="8522371" y="-8522371"/>
            <a:ext cx="1246758" cy="18291501"/>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4"/>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58" name="Google Shape;158;p4"/>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59" name="Google Shape;159;p4"/>
          <p:cNvSpPr/>
          <p:nvPr/>
        </p:nvSpPr>
        <p:spPr>
          <a:xfrm>
            <a:off x="385667" y="409460"/>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4"/>
          <p:cNvSpPr/>
          <p:nvPr/>
        </p:nvSpPr>
        <p:spPr>
          <a:xfrm>
            <a:off x="17469080" y="9464579"/>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4"/>
          <p:cNvSpPr txBox="1"/>
          <p:nvPr/>
        </p:nvSpPr>
        <p:spPr>
          <a:xfrm>
            <a:off x="818926" y="1579150"/>
            <a:ext cx="15556500" cy="22626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b="0" i="0" lang="en-US" sz="7000" u="none" cap="none" strike="noStrike">
                <a:solidFill>
                  <a:srgbClr val="033C5B"/>
                </a:solidFill>
                <a:latin typeface="Arial"/>
                <a:ea typeface="Arial"/>
                <a:cs typeface="Arial"/>
                <a:sym typeface="Arial"/>
              </a:rPr>
              <a:t>T</a:t>
            </a:r>
            <a:r>
              <a:rPr lang="en-US" sz="7000">
                <a:solidFill>
                  <a:srgbClr val="033C5B"/>
                </a:solidFill>
              </a:rPr>
              <a:t>he Complex Adaptive Blended Learning System</a:t>
            </a:r>
            <a:endParaRPr sz="7000"/>
          </a:p>
        </p:txBody>
      </p:sp>
      <p:sp>
        <p:nvSpPr>
          <p:cNvPr id="162" name="Google Shape;162;p4"/>
          <p:cNvSpPr txBox="1"/>
          <p:nvPr/>
        </p:nvSpPr>
        <p:spPr>
          <a:xfrm>
            <a:off x="968325" y="4174150"/>
            <a:ext cx="7202100" cy="36210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800"/>
              </a:spcAft>
              <a:buClr>
                <a:schemeClr val="dk1"/>
              </a:buClr>
              <a:buSzPts val="1100"/>
              <a:buFont typeface="Arial"/>
              <a:buNone/>
            </a:pPr>
            <a:r>
              <a:rPr lang="en-US" sz="2750">
                <a:solidFill>
                  <a:schemeClr val="dk1"/>
                </a:solidFill>
              </a:rPr>
              <a:t>Because of its emphasis on the needs of the student, the Complex Adaptive Blended Learning System, also named as CABLS is widely accepted and applicable everywhere in the globe, from the lowest levels of education to higher education. Students are the primary emphasis of this paradigm, with all other elements influencing one another.</a:t>
            </a:r>
            <a:endParaRPr sz="2750"/>
          </a:p>
        </p:txBody>
      </p:sp>
      <p:sp>
        <p:nvSpPr>
          <p:cNvPr id="163" name="Google Shape;163;p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64" name="Google Shape;164;p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65" name="Google Shape;165;p4"/>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66" name="Google Shape;166;p4"/>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7" name="Google Shape;167;p4"/>
          <p:cNvPicPr preferRelativeResize="0"/>
          <p:nvPr/>
        </p:nvPicPr>
        <p:blipFill>
          <a:blip r:embed="rId6">
            <a:alphaModFix/>
          </a:blip>
          <a:stretch>
            <a:fillRect/>
          </a:stretch>
        </p:blipFill>
        <p:spPr>
          <a:xfrm>
            <a:off x="8576500" y="2999775"/>
            <a:ext cx="7798925" cy="5557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bf4627dc08_0_139"/>
          <p:cNvSpPr/>
          <p:nvPr/>
        </p:nvSpPr>
        <p:spPr>
          <a:xfrm>
            <a:off x="17041242" y="-2062956"/>
            <a:ext cx="1246800" cy="104373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2bf4627dc08_0_139"/>
          <p:cNvSpPr/>
          <p:nvPr/>
        </p:nvSpPr>
        <p:spPr>
          <a:xfrm>
            <a:off x="-213919" y="-2717471"/>
            <a:ext cx="623400" cy="143484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g2bf4627dc08_0_139"/>
          <p:cNvSpPr/>
          <p:nvPr/>
        </p:nvSpPr>
        <p:spPr>
          <a:xfrm rot="-5400000">
            <a:off x="8522400" y="-8522441"/>
            <a:ext cx="1246800" cy="182916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g2bf4627dc08_0_139"/>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76" name="Google Shape;176;g2bf4627dc08_0_139"/>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77" name="Google Shape;177;g2bf4627dc08_0_139"/>
          <p:cNvSpPr/>
          <p:nvPr/>
        </p:nvSpPr>
        <p:spPr>
          <a:xfrm>
            <a:off x="385667" y="409460"/>
            <a:ext cx="428625" cy="42862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bf4627dc08_0_139"/>
          <p:cNvSpPr/>
          <p:nvPr/>
        </p:nvSpPr>
        <p:spPr>
          <a:xfrm>
            <a:off x="17469080" y="9464579"/>
            <a:ext cx="428625" cy="42862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2bf4627dc08_0_139"/>
          <p:cNvSpPr txBox="1"/>
          <p:nvPr/>
        </p:nvSpPr>
        <p:spPr>
          <a:xfrm>
            <a:off x="818926" y="1579150"/>
            <a:ext cx="15556500" cy="22626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b="0" i="0" lang="en-US" sz="7000" u="none" cap="none" strike="noStrike">
                <a:solidFill>
                  <a:srgbClr val="033C5B"/>
                </a:solidFill>
                <a:latin typeface="Arial"/>
                <a:ea typeface="Arial"/>
                <a:cs typeface="Arial"/>
                <a:sym typeface="Arial"/>
              </a:rPr>
              <a:t>T</a:t>
            </a:r>
            <a:r>
              <a:rPr lang="en-US" sz="7000">
                <a:solidFill>
                  <a:srgbClr val="033C5B"/>
                </a:solidFill>
              </a:rPr>
              <a:t>he Complex Adaptive Blended Learning System</a:t>
            </a:r>
            <a:endParaRPr sz="7000"/>
          </a:p>
        </p:txBody>
      </p:sp>
      <p:sp>
        <p:nvSpPr>
          <p:cNvPr id="180" name="Google Shape;180;g2bf4627dc08_0_139"/>
          <p:cNvSpPr txBox="1"/>
          <p:nvPr/>
        </p:nvSpPr>
        <p:spPr>
          <a:xfrm>
            <a:off x="968325" y="4174150"/>
            <a:ext cx="14660100" cy="3266700"/>
          </a:xfrm>
          <a:prstGeom prst="rect">
            <a:avLst/>
          </a:prstGeom>
          <a:noFill/>
          <a:ln>
            <a:noFill/>
          </a:ln>
        </p:spPr>
        <p:txBody>
          <a:bodyPr anchorCtr="0" anchor="t" bIns="0" lIns="0" spcFirstLastPara="1" rIns="0" wrap="square" tIns="0">
            <a:spAutoFit/>
          </a:bodyPr>
          <a:lstStyle/>
          <a:p>
            <a:pPr indent="0" lvl="0" marL="0" rtl="0" algn="l">
              <a:lnSpc>
                <a:spcPct val="107916"/>
              </a:lnSpc>
              <a:spcBef>
                <a:spcPts val="0"/>
              </a:spcBef>
              <a:spcAft>
                <a:spcPts val="0"/>
              </a:spcAft>
              <a:buClr>
                <a:schemeClr val="dk1"/>
              </a:buClr>
              <a:buSzPts val="1100"/>
              <a:buFont typeface="Arial"/>
              <a:buNone/>
            </a:pPr>
            <a:r>
              <a:rPr lang="en-US" sz="2750">
                <a:solidFill>
                  <a:schemeClr val="dk1"/>
                </a:solidFill>
                <a:highlight>
                  <a:srgbClr val="FFFFFF"/>
                </a:highlight>
              </a:rPr>
              <a:t>There are six elements in the system, all with their own sub-systems. These six elements are:</a:t>
            </a:r>
            <a:endParaRPr sz="2750">
              <a:solidFill>
                <a:schemeClr val="dk1"/>
              </a:solidFill>
              <a:highlight>
                <a:srgbClr val="FFFFFF"/>
              </a:highlight>
            </a:endParaRPr>
          </a:p>
          <a:p>
            <a:pPr indent="-403225" lvl="0" marL="457200" rtl="0" algn="l">
              <a:lnSpc>
                <a:spcPct val="107916"/>
              </a:lnSpc>
              <a:spcBef>
                <a:spcPts val="800"/>
              </a:spcBef>
              <a:spcAft>
                <a:spcPts val="0"/>
              </a:spcAft>
              <a:buClr>
                <a:schemeClr val="dk1"/>
              </a:buClr>
              <a:buSzPts val="2750"/>
              <a:buChar char="●"/>
            </a:pPr>
            <a:r>
              <a:rPr lang="en-US" sz="2750">
                <a:solidFill>
                  <a:schemeClr val="dk1"/>
                </a:solidFill>
                <a:highlight>
                  <a:srgbClr val="FFFFFF"/>
                </a:highlight>
              </a:rPr>
              <a:t>the learner</a:t>
            </a:r>
            <a:endParaRPr sz="2750">
              <a:solidFill>
                <a:schemeClr val="dk1"/>
              </a:solidFill>
              <a:highlight>
                <a:srgbClr val="FFFFFF"/>
              </a:highlight>
            </a:endParaRPr>
          </a:p>
          <a:p>
            <a:pPr indent="-403225" lvl="0" marL="457200" rtl="0" algn="l">
              <a:lnSpc>
                <a:spcPct val="107916"/>
              </a:lnSpc>
              <a:spcBef>
                <a:spcPts val="0"/>
              </a:spcBef>
              <a:spcAft>
                <a:spcPts val="0"/>
              </a:spcAft>
              <a:buClr>
                <a:schemeClr val="dk1"/>
              </a:buClr>
              <a:buSzPts val="2750"/>
              <a:buChar char="●"/>
            </a:pPr>
            <a:r>
              <a:rPr lang="en-US" sz="2750">
                <a:solidFill>
                  <a:schemeClr val="dk1"/>
                </a:solidFill>
                <a:highlight>
                  <a:srgbClr val="FFFFFF"/>
                </a:highlight>
              </a:rPr>
              <a:t>the teacher</a:t>
            </a:r>
            <a:endParaRPr sz="2750">
              <a:solidFill>
                <a:schemeClr val="dk1"/>
              </a:solidFill>
              <a:highlight>
                <a:srgbClr val="FFFFFF"/>
              </a:highlight>
            </a:endParaRPr>
          </a:p>
          <a:p>
            <a:pPr indent="-403225" lvl="0" marL="457200" rtl="0" algn="l">
              <a:lnSpc>
                <a:spcPct val="107916"/>
              </a:lnSpc>
              <a:spcBef>
                <a:spcPts val="0"/>
              </a:spcBef>
              <a:spcAft>
                <a:spcPts val="0"/>
              </a:spcAft>
              <a:buClr>
                <a:schemeClr val="dk1"/>
              </a:buClr>
              <a:buSzPts val="2750"/>
              <a:buChar char="●"/>
            </a:pPr>
            <a:r>
              <a:rPr lang="en-US" sz="2750">
                <a:solidFill>
                  <a:schemeClr val="dk1"/>
                </a:solidFill>
                <a:highlight>
                  <a:srgbClr val="FFFFFF"/>
                </a:highlight>
              </a:rPr>
              <a:t>the technology</a:t>
            </a:r>
            <a:endParaRPr sz="2750">
              <a:solidFill>
                <a:schemeClr val="dk1"/>
              </a:solidFill>
              <a:highlight>
                <a:srgbClr val="FFFFFF"/>
              </a:highlight>
            </a:endParaRPr>
          </a:p>
          <a:p>
            <a:pPr indent="-403225" lvl="0" marL="457200" rtl="0" algn="l">
              <a:lnSpc>
                <a:spcPct val="107916"/>
              </a:lnSpc>
              <a:spcBef>
                <a:spcPts val="0"/>
              </a:spcBef>
              <a:spcAft>
                <a:spcPts val="0"/>
              </a:spcAft>
              <a:buClr>
                <a:schemeClr val="dk1"/>
              </a:buClr>
              <a:buSzPts val="2750"/>
              <a:buChar char="●"/>
            </a:pPr>
            <a:r>
              <a:rPr lang="en-US" sz="2750">
                <a:solidFill>
                  <a:schemeClr val="dk1"/>
                </a:solidFill>
                <a:highlight>
                  <a:srgbClr val="FFFFFF"/>
                </a:highlight>
              </a:rPr>
              <a:t>the content</a:t>
            </a:r>
            <a:endParaRPr sz="2750">
              <a:solidFill>
                <a:schemeClr val="dk1"/>
              </a:solidFill>
              <a:highlight>
                <a:srgbClr val="FFFFFF"/>
              </a:highlight>
            </a:endParaRPr>
          </a:p>
          <a:p>
            <a:pPr indent="-403225" lvl="0" marL="457200" rtl="0" algn="l">
              <a:lnSpc>
                <a:spcPct val="107916"/>
              </a:lnSpc>
              <a:spcBef>
                <a:spcPts val="0"/>
              </a:spcBef>
              <a:spcAft>
                <a:spcPts val="0"/>
              </a:spcAft>
              <a:buClr>
                <a:schemeClr val="dk1"/>
              </a:buClr>
              <a:buSzPts val="2750"/>
              <a:buChar char="●"/>
            </a:pPr>
            <a:r>
              <a:rPr lang="en-US" sz="2750">
                <a:solidFill>
                  <a:schemeClr val="dk1"/>
                </a:solidFill>
                <a:highlight>
                  <a:srgbClr val="FFFFFF"/>
                </a:highlight>
              </a:rPr>
              <a:t>the learning support</a:t>
            </a:r>
            <a:endParaRPr sz="2750">
              <a:solidFill>
                <a:schemeClr val="dk1"/>
              </a:solidFill>
              <a:highlight>
                <a:srgbClr val="FFFFFF"/>
              </a:highlight>
            </a:endParaRPr>
          </a:p>
          <a:p>
            <a:pPr indent="-403225" lvl="0" marL="457200" rtl="0" algn="l">
              <a:lnSpc>
                <a:spcPct val="107916"/>
              </a:lnSpc>
              <a:spcBef>
                <a:spcPts val="0"/>
              </a:spcBef>
              <a:spcAft>
                <a:spcPts val="0"/>
              </a:spcAft>
              <a:buClr>
                <a:schemeClr val="dk1"/>
              </a:buClr>
              <a:buSzPts val="2750"/>
              <a:buChar char="●"/>
            </a:pPr>
            <a:r>
              <a:rPr lang="en-US" sz="2750">
                <a:solidFill>
                  <a:schemeClr val="dk1"/>
                </a:solidFill>
                <a:highlight>
                  <a:srgbClr val="FFFFFF"/>
                </a:highlight>
              </a:rPr>
              <a:t>the institution</a:t>
            </a:r>
            <a:endParaRPr sz="2750">
              <a:solidFill>
                <a:srgbClr val="121212"/>
              </a:solidFill>
            </a:endParaRPr>
          </a:p>
        </p:txBody>
      </p:sp>
      <p:sp>
        <p:nvSpPr>
          <p:cNvPr id="181" name="Google Shape;181;g2bf4627dc08_0_13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82" name="Google Shape;182;g2bf4627dc08_0_13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83" name="Google Shape;183;g2bf4627dc08_0_139"/>
          <p:cNvSpPr txBox="1"/>
          <p:nvPr/>
        </p:nvSpPr>
        <p:spPr>
          <a:xfrm>
            <a:off x="5627065" y="9243317"/>
            <a:ext cx="12041100" cy="8190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84" name="Google Shape;184;g2bf4627dc08_0_139"/>
          <p:cNvSpPr/>
          <p:nvPr/>
        </p:nvSpPr>
        <p:spPr>
          <a:xfrm rot="5400000">
            <a:off x="9139175" y="173368"/>
            <a:ext cx="9600" cy="172710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g2bf4627dc08_0_139"/>
          <p:cNvSpPr/>
          <p:nvPr/>
        </p:nvSpPr>
        <p:spPr>
          <a:xfrm>
            <a:off x="11475551" y="4717986"/>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6">
              <a:alphaModFix/>
            </a:blip>
            <a:stretch>
              <a:fillRect b="0" l="0" r="0" t="0"/>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89" name="Shape 189"/>
        <p:cNvGrpSpPr/>
        <p:nvPr/>
      </p:nvGrpSpPr>
      <p:grpSpPr>
        <a:xfrm>
          <a:off x="0" y="0"/>
          <a:ext cx="0" cy="0"/>
          <a:chOff x="0" y="0"/>
          <a:chExt cx="0" cy="0"/>
        </a:xfrm>
      </p:grpSpPr>
      <p:sp>
        <p:nvSpPr>
          <p:cNvPr id="190" name="Google Shape;190;p5"/>
          <p:cNvSpPr/>
          <p:nvPr/>
        </p:nvSpPr>
        <p:spPr>
          <a:xfrm>
            <a:off x="0" y="0"/>
            <a:ext cx="8054400" cy="88041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5"/>
          <p:cNvSpPr/>
          <p:nvPr/>
        </p:nvSpPr>
        <p:spPr>
          <a:xfrm>
            <a:off x="0" y="1157625"/>
            <a:ext cx="8048625"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192" name="Google Shape;192;p5"/>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193" name="Google Shape;193;p5"/>
          <p:cNvSpPr/>
          <p:nvPr/>
        </p:nvSpPr>
        <p:spPr>
          <a:xfrm flipH="1" rot="10800000">
            <a:off x="4512225" y="6"/>
            <a:ext cx="3527182"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194" name="Google Shape;194;p5"/>
          <p:cNvSpPr txBox="1"/>
          <p:nvPr/>
        </p:nvSpPr>
        <p:spPr>
          <a:xfrm>
            <a:off x="8695825" y="193000"/>
            <a:ext cx="8972400" cy="34479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None/>
            </a:pPr>
            <a:r>
              <a:rPr b="0" i="0" lang="en-US" sz="7000" u="none" cap="none" strike="noStrike">
                <a:solidFill>
                  <a:srgbClr val="033C5B"/>
                </a:solidFill>
                <a:latin typeface="Arial"/>
                <a:ea typeface="Arial"/>
                <a:cs typeface="Arial"/>
                <a:sym typeface="Arial"/>
              </a:rPr>
              <a:t>T</a:t>
            </a:r>
            <a:r>
              <a:rPr lang="en-US" sz="7000">
                <a:solidFill>
                  <a:srgbClr val="033C5B"/>
                </a:solidFill>
              </a:rPr>
              <a:t>he Community of Inquiry Framework in Blended Learning</a:t>
            </a:r>
            <a:endParaRPr/>
          </a:p>
        </p:txBody>
      </p:sp>
      <p:sp>
        <p:nvSpPr>
          <p:cNvPr id="195" name="Google Shape;195;p5"/>
          <p:cNvSpPr txBox="1"/>
          <p:nvPr/>
        </p:nvSpPr>
        <p:spPr>
          <a:xfrm>
            <a:off x="8695825" y="3903925"/>
            <a:ext cx="8972400" cy="46371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Clr>
                <a:schemeClr val="dk1"/>
              </a:buClr>
              <a:buSzPts val="1100"/>
              <a:buFont typeface="Arial"/>
              <a:buNone/>
            </a:pPr>
            <a:r>
              <a:rPr lang="en-US" sz="2750">
                <a:solidFill>
                  <a:schemeClr val="dk1"/>
                </a:solidFill>
              </a:rPr>
              <a:t>The CoI framework facilitates guided inquiry by designating instructional activities and offering recommendations on blended learning methods and content that are grounded in theory and practice.</a:t>
            </a:r>
            <a:endParaRPr sz="2750">
              <a:solidFill>
                <a:schemeClr val="dk1"/>
              </a:solidFill>
            </a:endParaRPr>
          </a:p>
          <a:p>
            <a:pPr indent="0" lvl="0" marL="0" rtl="0" algn="just">
              <a:lnSpc>
                <a:spcPct val="107916"/>
              </a:lnSpc>
              <a:spcBef>
                <a:spcPts val="800"/>
              </a:spcBef>
              <a:spcAft>
                <a:spcPts val="800"/>
              </a:spcAft>
              <a:buClr>
                <a:schemeClr val="dk1"/>
              </a:buClr>
              <a:buSzPts val="1100"/>
              <a:buFont typeface="Arial"/>
              <a:buNone/>
            </a:pPr>
            <a:r>
              <a:rPr lang="en-US" sz="2750">
                <a:solidFill>
                  <a:schemeClr val="dk1"/>
                </a:solidFill>
              </a:rPr>
              <a:t>Blended learning that makes use of the CoI framework fosters possibilities for self-reflection, active cognitive processing, engagement, and peer teaching—all of which are consistent with the three original presences of the CoI framework (social presence, cognitive presence, and teaching presence).</a:t>
            </a:r>
            <a:endParaRPr sz="2750">
              <a:solidFill>
                <a:srgbClr val="121212"/>
              </a:solidFill>
            </a:endParaRPr>
          </a:p>
        </p:txBody>
      </p:sp>
      <p:sp>
        <p:nvSpPr>
          <p:cNvPr id="196" name="Google Shape;196;p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97" name="Google Shape;197;p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98" name="Google Shape;198;p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99" name="Google Shape;199;p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0" name="Google Shape;200;p5"/>
          <p:cNvPicPr preferRelativeResize="0"/>
          <p:nvPr/>
        </p:nvPicPr>
        <p:blipFill>
          <a:blip r:embed="rId7">
            <a:alphaModFix/>
          </a:blip>
          <a:stretch>
            <a:fillRect/>
          </a:stretch>
        </p:blipFill>
        <p:spPr>
          <a:xfrm>
            <a:off x="1207463" y="1460062"/>
            <a:ext cx="6089926" cy="58839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04" name="Shape 204"/>
        <p:cNvGrpSpPr/>
        <p:nvPr/>
      </p:nvGrpSpPr>
      <p:grpSpPr>
        <a:xfrm>
          <a:off x="0" y="0"/>
          <a:ext cx="0" cy="0"/>
          <a:chOff x="0" y="0"/>
          <a:chExt cx="0" cy="0"/>
        </a:xfrm>
      </p:grpSpPr>
      <p:sp>
        <p:nvSpPr>
          <p:cNvPr id="205" name="Google Shape;205;p6"/>
          <p:cNvSpPr txBox="1"/>
          <p:nvPr/>
        </p:nvSpPr>
        <p:spPr>
          <a:xfrm>
            <a:off x="734019" y="1789147"/>
            <a:ext cx="14178000" cy="1354500"/>
          </a:xfrm>
          <a:prstGeom prst="rect">
            <a:avLst/>
          </a:prstGeom>
          <a:noFill/>
          <a:ln>
            <a:noFill/>
          </a:ln>
        </p:spPr>
        <p:txBody>
          <a:bodyPr anchorCtr="0" anchor="t" bIns="0" lIns="0" spcFirstLastPara="1" rIns="0" wrap="square" tIns="0">
            <a:spAutoFit/>
          </a:bodyPr>
          <a:lstStyle/>
          <a:p>
            <a:pPr indent="0" lvl="0" marL="0" marR="0" rtl="0" algn="l">
              <a:lnSpc>
                <a:spcPct val="110012"/>
              </a:lnSpc>
              <a:spcBef>
                <a:spcPts val="0"/>
              </a:spcBef>
              <a:spcAft>
                <a:spcPts val="0"/>
              </a:spcAft>
              <a:buNone/>
            </a:pPr>
            <a:r>
              <a:rPr lang="en-US" sz="8799">
                <a:solidFill>
                  <a:srgbClr val="033C5B"/>
                </a:solidFill>
              </a:rPr>
              <a:t>SAMR Model</a:t>
            </a:r>
            <a:endParaRPr/>
          </a:p>
        </p:txBody>
      </p:sp>
      <p:sp>
        <p:nvSpPr>
          <p:cNvPr id="206" name="Google Shape;206;p6"/>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6"/>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6"/>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09" name="Google Shape;209;p6"/>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210" name="Google Shape;210;p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211" name="Google Shape;211;p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212" name="Google Shape;212;p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13" name="Google Shape;213;p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The SAMR Model is a way for teachers to evaluate how they integrate technology into their teaching. Is it an act of substitution? Augmentation? Modification? Or redefinition? &#10;&#10;---------&#10;&#10;Subscribe to our channel: http://bit.ly/CS_Edu_YT&#10;Follow us on Twitter: http://www.twitter.com/commonsenseed&#10;Join us on Facebook: https://www.facebook.com/CommonSenseEd&#10;Check us out on Pinterest: https://www.pinterest.com/commonsenseedu/" id="214" name="Google Shape;214;p6" title="What Is the SAMR Model?">
            <a:hlinkClick r:id="rId6"/>
          </p:cNvPr>
          <p:cNvPicPr preferRelativeResize="0"/>
          <p:nvPr/>
        </p:nvPicPr>
        <p:blipFill>
          <a:blip r:embed="rId7">
            <a:alphaModFix/>
          </a:blip>
          <a:stretch>
            <a:fillRect/>
          </a:stretch>
        </p:blipFill>
        <p:spPr>
          <a:xfrm>
            <a:off x="4714800" y="3391492"/>
            <a:ext cx="8858425" cy="498285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000"/>
                                        <p:tgtEl>
                                          <p:spTgt spid="2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