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10287000" cx="1828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16" roundtripDataSignature="AMtx7mjN7TAIPRnO48oJWANqH0yL26alL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c195b35e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2c195b35e4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c19b74c6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2c19b74c6c0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c195b35e42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g2c195b35e42_0_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1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1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1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1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1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0"/>
          <p:cNvSpPr/>
          <p:nvPr>
            <p:ph idx="2" type="pic"/>
          </p:nvPr>
        </p:nvSpPr>
        <p:spPr>
          <a:xfrm>
            <a:off x="1792288" y="612775"/>
            <a:ext cx="5486400" cy="4114800"/>
          </a:xfrm>
          <a:prstGeom prst="rect">
            <a:avLst/>
          </a:prstGeom>
          <a:noFill/>
          <a:ln>
            <a:noFill/>
          </a:ln>
        </p:spPr>
      </p:sp>
      <p:sp>
        <p:nvSpPr>
          <p:cNvPr id="64" name="Google Shape;64;p2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3.png"/><Relationship Id="rId5"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3.png"/><Relationship Id="rId7"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4.png"/><Relationship Id="rId4" Type="http://schemas.openxmlformats.org/officeDocument/2006/relationships/image" Target="../media/image2.png"/><Relationship Id="rId5" Type="http://schemas.openxmlformats.org/officeDocument/2006/relationships/image" Target="../media/image7.jpg"/><Relationship Id="rId6" Type="http://schemas.openxmlformats.org/officeDocument/2006/relationships/image" Target="../media/image4.png"/><Relationship Id="rId7"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2.png"/><Relationship Id="rId5" Type="http://schemas.openxmlformats.org/officeDocument/2006/relationships/image" Target="../media/image7.jpg"/><Relationship Id="rId6" Type="http://schemas.openxmlformats.org/officeDocument/2006/relationships/image" Target="../media/image4.png"/><Relationship Id="rId7"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hyperlink" Target="https://epale.ec.europa.eu/es" TargetMode="External"/><Relationship Id="rId5" Type="http://schemas.openxmlformats.org/officeDocument/2006/relationships/image" Target="../media/image4.png"/><Relationship Id="rId6" Type="http://schemas.openxmlformats.org/officeDocument/2006/relationships/image" Target="../media/image13.png"/><Relationship Id="rId7"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1.png"/><Relationship Id="rId5" Type="http://schemas.openxmlformats.org/officeDocument/2006/relationships/hyperlink" Target="https://www.maastrichtuniversity.nl/" TargetMode="External"/><Relationship Id="rId6" Type="http://schemas.openxmlformats.org/officeDocument/2006/relationships/image" Target="../media/image4.png"/><Relationship Id="rId7" Type="http://schemas.openxmlformats.org/officeDocument/2006/relationships/image" Target="../media/image13.png"/><Relationship Id="rId8"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hyperlink" Target="https://etwinning.es/es/" TargetMode="External"/><Relationship Id="rId5" Type="http://schemas.openxmlformats.org/officeDocument/2006/relationships/hyperlink" Target="https://etwinning.es/en/" TargetMode="External"/><Relationship Id="rId6" Type="http://schemas.openxmlformats.org/officeDocument/2006/relationships/image" Target="../media/image4.png"/><Relationship Id="rId7" Type="http://schemas.openxmlformats.org/officeDocument/2006/relationships/image" Target="../media/image13.png"/><Relationship Id="rId8"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3.png"/><Relationship Id="rId7"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g2c195b35e42_0_0"/>
          <p:cNvSpPr txBox="1"/>
          <p:nvPr/>
        </p:nvSpPr>
        <p:spPr>
          <a:xfrm>
            <a:off x="1028700" y="2535064"/>
            <a:ext cx="9259200" cy="4463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Font typeface="Arial"/>
              <a:buNone/>
            </a:pPr>
            <a:r>
              <a:rPr b="0" i="0" lang="en-US" sz="6000" u="none" cap="none" strike="noStrike">
                <a:solidFill>
                  <a:srgbClr val="FB8709"/>
                </a:solidFill>
                <a:latin typeface="Arial"/>
                <a:ea typeface="Arial"/>
                <a:cs typeface="Arial"/>
                <a:sym typeface="Arial"/>
              </a:rPr>
              <a:t>MODULE</a:t>
            </a:r>
            <a:r>
              <a:rPr lang="en-US" sz="6000">
                <a:solidFill>
                  <a:srgbClr val="FB8709"/>
                </a:solidFill>
              </a:rPr>
              <a:t> 1 - Introduction to Blended Learning and Collaborative Teaching Methods</a:t>
            </a:r>
            <a:endParaRPr sz="6000"/>
          </a:p>
          <a:p>
            <a:pPr indent="0" lvl="0" marL="0" marR="0" rtl="0" algn="l">
              <a:lnSpc>
                <a:spcPct val="100000"/>
              </a:lnSpc>
              <a:spcBef>
                <a:spcPts val="0"/>
              </a:spcBef>
              <a:spcAft>
                <a:spcPts val="0"/>
              </a:spcAft>
              <a:buNone/>
            </a:pPr>
            <a:r>
              <a:rPr lang="en-US" sz="5000">
                <a:solidFill>
                  <a:srgbClr val="053249"/>
                </a:solidFill>
              </a:rPr>
              <a:t>Unit 4 - Good Practices</a:t>
            </a:r>
            <a:endParaRPr sz="5000"/>
          </a:p>
        </p:txBody>
      </p:sp>
      <p:sp>
        <p:nvSpPr>
          <p:cNvPr id="85" name="Google Shape;85;g2c195b35e42_0_0"/>
          <p:cNvSpPr/>
          <p:nvPr/>
        </p:nvSpPr>
        <p:spPr>
          <a:xfrm rot="10800000">
            <a:off x="9676347" y="-1917767"/>
            <a:ext cx="10302875" cy="10259608"/>
          </a:xfrm>
          <a:custGeom>
            <a:rect b="b" l="l" r="r" t="t"/>
            <a:pathLst>
              <a:path extrusionOk="0" h="6323333" w="6350000">
                <a:moveTo>
                  <a:pt x="6350000" y="6323333"/>
                </a:moveTo>
                <a:lnTo>
                  <a:pt x="0" y="6323333"/>
                </a:lnTo>
                <a:lnTo>
                  <a:pt x="0" y="0"/>
                </a:lnTo>
                <a:lnTo>
                  <a:pt x="6350000" y="6323333"/>
                </a:lnTo>
                <a:close/>
              </a:path>
            </a:pathLst>
          </a:custGeom>
          <a:solidFill>
            <a:srgbClr val="FB8709"/>
          </a:solidFill>
          <a:ln>
            <a:noFill/>
          </a:ln>
        </p:spPr>
      </p:sp>
      <p:sp>
        <p:nvSpPr>
          <p:cNvPr id="86" name="Google Shape;86;g2c195b35e42_0_0"/>
          <p:cNvSpPr/>
          <p:nvPr/>
        </p:nvSpPr>
        <p:spPr>
          <a:xfrm rot="-5400000">
            <a:off x="13579267" y="5176268"/>
            <a:ext cx="5048250" cy="5173214"/>
          </a:xfrm>
          <a:custGeom>
            <a:rect b="b" l="l" r="r" t="t"/>
            <a:pathLst>
              <a:path extrusionOk="0" h="6507187" w="6350000">
                <a:moveTo>
                  <a:pt x="6350000" y="6507187"/>
                </a:moveTo>
                <a:lnTo>
                  <a:pt x="0" y="6507187"/>
                </a:lnTo>
                <a:lnTo>
                  <a:pt x="0" y="0"/>
                </a:lnTo>
                <a:lnTo>
                  <a:pt x="6350000" y="6507187"/>
                </a:lnTo>
                <a:close/>
              </a:path>
            </a:pathLst>
          </a:custGeom>
          <a:solidFill>
            <a:srgbClr val="053249"/>
          </a:solidFill>
          <a:ln>
            <a:noFill/>
          </a:ln>
        </p:spPr>
      </p:sp>
      <p:sp>
        <p:nvSpPr>
          <p:cNvPr id="87" name="Google Shape;87;g2c195b35e42_0_0"/>
          <p:cNvSpPr/>
          <p:nvPr/>
        </p:nvSpPr>
        <p:spPr>
          <a:xfrm>
            <a:off x="685288" y="6503003"/>
            <a:ext cx="3367356" cy="3367356"/>
          </a:xfrm>
          <a:custGeom>
            <a:rect b="b" l="l" r="r" t="t"/>
            <a:pathLst>
              <a:path extrusionOk="0" h="3367356" w="3367356">
                <a:moveTo>
                  <a:pt x="0" y="0"/>
                </a:moveTo>
                <a:lnTo>
                  <a:pt x="3367356" y="0"/>
                </a:lnTo>
                <a:lnTo>
                  <a:pt x="3367356" y="3367356"/>
                </a:lnTo>
                <a:lnTo>
                  <a:pt x="0" y="3367356"/>
                </a:lnTo>
                <a:lnTo>
                  <a:pt x="0" y="0"/>
                </a:lnTo>
                <a:close/>
              </a:path>
            </a:pathLst>
          </a:custGeom>
          <a:blipFill rotWithShape="1">
            <a:blip r:embed="rId3">
              <a:alphaModFix/>
            </a:blip>
            <a:stretch>
              <a:fillRect b="0" l="0" r="0" t="0"/>
            </a:stretch>
          </a:blipFill>
          <a:ln>
            <a:noFill/>
          </a:ln>
        </p:spPr>
      </p:sp>
      <p:sp>
        <p:nvSpPr>
          <p:cNvPr id="88" name="Google Shape;88;g2c195b35e42_0_0"/>
          <p:cNvSpPr/>
          <p:nvPr/>
        </p:nvSpPr>
        <p:spPr>
          <a:xfrm>
            <a:off x="685288" y="8961260"/>
            <a:ext cx="3742515" cy="1010479"/>
          </a:xfrm>
          <a:custGeom>
            <a:rect b="b" l="l" r="r" t="t"/>
            <a:pathLst>
              <a:path extrusionOk="0" h="1010479" w="3742515">
                <a:moveTo>
                  <a:pt x="0" y="0"/>
                </a:moveTo>
                <a:lnTo>
                  <a:pt x="3742515" y="0"/>
                </a:lnTo>
                <a:lnTo>
                  <a:pt x="3742515" y="1010479"/>
                </a:lnTo>
                <a:lnTo>
                  <a:pt x="0" y="1010479"/>
                </a:lnTo>
                <a:lnTo>
                  <a:pt x="0" y="0"/>
                </a:lnTo>
                <a:close/>
              </a:path>
            </a:pathLst>
          </a:custGeom>
          <a:blipFill rotWithShape="1">
            <a:blip r:embed="rId4">
              <a:alphaModFix/>
            </a:blip>
            <a:stretch>
              <a:fillRect b="0" l="0" r="0" t="0"/>
            </a:stretch>
          </a:blipFill>
          <a:ln>
            <a:noFill/>
          </a:ln>
        </p:spPr>
      </p:sp>
      <p:sp>
        <p:nvSpPr>
          <p:cNvPr id="89" name="Google Shape;89;g2c195b35e42_0_0"/>
          <p:cNvSpPr txBox="1"/>
          <p:nvPr/>
        </p:nvSpPr>
        <p:spPr>
          <a:xfrm>
            <a:off x="1028700" y="963481"/>
            <a:ext cx="11295300" cy="1190400"/>
          </a:xfrm>
          <a:prstGeom prst="rect">
            <a:avLst/>
          </a:prstGeom>
          <a:noFill/>
          <a:ln>
            <a:noFill/>
          </a:ln>
        </p:spPr>
        <p:txBody>
          <a:bodyPr anchorCtr="0" anchor="t" bIns="0" lIns="0" spcFirstLastPara="1" rIns="0" wrap="square" tIns="0">
            <a:spAutoFit/>
          </a:bodyPr>
          <a:lstStyle/>
          <a:p>
            <a:pPr indent="0" lvl="0" marL="0" marR="0" rtl="0" algn="l">
              <a:lnSpc>
                <a:spcPct val="121006"/>
              </a:lnSpc>
              <a:spcBef>
                <a:spcPts val="0"/>
              </a:spcBef>
              <a:spcAft>
                <a:spcPts val="0"/>
              </a:spcAft>
              <a:buNone/>
            </a:pPr>
            <a:r>
              <a:rPr b="0" i="0" lang="en-US" sz="3499" u="none" cap="none" strike="noStrike">
                <a:solidFill>
                  <a:srgbClr val="053249"/>
                </a:solidFill>
                <a:latin typeface="Arial"/>
                <a:ea typeface="Arial"/>
                <a:cs typeface="Arial"/>
                <a:sym typeface="Arial"/>
              </a:rPr>
              <a:t>CollaboratiVET Curriculum for VET teachers/trainers/educators </a:t>
            </a:r>
            <a:endParaRPr/>
          </a:p>
        </p:txBody>
      </p:sp>
      <p:sp>
        <p:nvSpPr>
          <p:cNvPr id="90" name="Google Shape;90;g2c195b35e42_0_0"/>
          <p:cNvSpPr/>
          <p:nvPr/>
        </p:nvSpPr>
        <p:spPr>
          <a:xfrm>
            <a:off x="11148434" y="560351"/>
            <a:ext cx="6111875" cy="9167813"/>
          </a:xfrm>
          <a:custGeom>
            <a:rect b="b" l="l" r="r" t="t"/>
            <a:pathLst>
              <a:path extrusionOk="0" h="9525000" w="6350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b="0" l="-62455" r="-62455"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2c195b35e42_0_0"/>
          <p:cNvSpPr txBox="1"/>
          <p:nvPr/>
        </p:nvSpPr>
        <p:spPr>
          <a:xfrm>
            <a:off x="4325513" y="9144970"/>
            <a:ext cx="6720600" cy="12192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2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indent="0" lvl="0" marL="0" marR="0" rtl="0" algn="just">
              <a:lnSpc>
                <a:spcPct val="140000"/>
              </a:lnSpc>
              <a:spcBef>
                <a:spcPts val="0"/>
              </a:spcBef>
              <a:spcAft>
                <a:spcPts val="0"/>
              </a:spcAft>
              <a:buNone/>
            </a:pPr>
            <a:r>
              <a:t/>
            </a:r>
            <a:endParaRPr b="0" i="0" sz="1200" u="none" cap="none" strike="noStrike">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13" name="Shape 213"/>
        <p:cNvGrpSpPr/>
        <p:nvPr/>
      </p:nvGrpSpPr>
      <p:grpSpPr>
        <a:xfrm>
          <a:off x="0" y="0"/>
          <a:ext cx="0" cy="0"/>
          <a:chOff x="0" y="0"/>
          <a:chExt cx="0" cy="0"/>
        </a:xfrm>
      </p:grpSpPr>
      <p:sp>
        <p:nvSpPr>
          <p:cNvPr id="214" name="Google Shape;214;p9"/>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9"/>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216" name="Google Shape;216;p9"/>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9"/>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218" name="Google Shape;218;p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19" name="Google Shape;219;p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20" name="Google Shape;220;p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9"/>
          <p:cNvSpPr/>
          <p:nvPr/>
        </p:nvSpPr>
        <p:spPr>
          <a:xfrm>
            <a:off x="15500902" y="4259543"/>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222" name="Google Shape;222;p9"/>
          <p:cNvSpPr txBox="1"/>
          <p:nvPr/>
        </p:nvSpPr>
        <p:spPr>
          <a:xfrm>
            <a:off x="3058697" y="773904"/>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Reflection Activity</a:t>
            </a:r>
            <a:endParaRPr/>
          </a:p>
        </p:txBody>
      </p:sp>
      <p:sp>
        <p:nvSpPr>
          <p:cNvPr id="223" name="Google Shape;223;p9"/>
          <p:cNvSpPr txBox="1"/>
          <p:nvPr/>
        </p:nvSpPr>
        <p:spPr>
          <a:xfrm>
            <a:off x="3058700" y="2006525"/>
            <a:ext cx="12309000" cy="6502500"/>
          </a:xfrm>
          <a:prstGeom prst="rect">
            <a:avLst/>
          </a:prstGeom>
          <a:noFill/>
          <a:ln>
            <a:noFill/>
          </a:ln>
        </p:spPr>
        <p:txBody>
          <a:bodyPr anchorCtr="0" anchor="t" bIns="0" lIns="0" spcFirstLastPara="1" rIns="0" wrap="square" tIns="0">
            <a:spAutoFit/>
          </a:bodyPr>
          <a:lstStyle/>
          <a:p>
            <a:pPr indent="0" lvl="0" marL="0" rtl="0" algn="just">
              <a:lnSpc>
                <a:spcPct val="140015"/>
              </a:lnSpc>
              <a:spcBef>
                <a:spcPts val="0"/>
              </a:spcBef>
              <a:spcAft>
                <a:spcPts val="0"/>
              </a:spcAft>
              <a:buClr>
                <a:schemeClr val="dk1"/>
              </a:buClr>
              <a:buSzPts val="1100"/>
              <a:buFont typeface="Arial"/>
              <a:buNone/>
            </a:pPr>
            <a:r>
              <a:rPr lang="en-US" sz="2200">
                <a:solidFill>
                  <a:srgbClr val="121212"/>
                </a:solidFill>
              </a:rPr>
              <a:t>Reflect on the good practices outlined for blended learning models and the examples provided. Consider the following questions:</a:t>
            </a:r>
            <a:endParaRPr sz="2200">
              <a:solidFill>
                <a:srgbClr val="121212"/>
              </a:solidFill>
            </a:endParaRPr>
          </a:p>
          <a:p>
            <a:pPr indent="0" lvl="0" marL="0" rtl="0" algn="just">
              <a:lnSpc>
                <a:spcPct val="140015"/>
              </a:lnSpc>
              <a:spcBef>
                <a:spcPts val="0"/>
              </a:spcBef>
              <a:spcAft>
                <a:spcPts val="0"/>
              </a:spcAft>
              <a:buClr>
                <a:schemeClr val="dk1"/>
              </a:buClr>
              <a:buSzPts val="1100"/>
              <a:buFont typeface="Arial"/>
              <a:buNone/>
            </a:pPr>
            <a:r>
              <a:t/>
            </a:r>
            <a:endParaRPr sz="2200">
              <a:solidFill>
                <a:srgbClr val="121212"/>
              </a:solidFill>
            </a:endParaRPr>
          </a:p>
          <a:p>
            <a:pPr indent="-368300" lvl="0" marL="457200" rtl="0" algn="just">
              <a:lnSpc>
                <a:spcPct val="140015"/>
              </a:lnSpc>
              <a:spcBef>
                <a:spcPts val="0"/>
              </a:spcBef>
              <a:spcAft>
                <a:spcPts val="0"/>
              </a:spcAft>
              <a:buClr>
                <a:srgbClr val="121212"/>
              </a:buClr>
              <a:buSzPts val="2200"/>
              <a:buChar char="●"/>
            </a:pPr>
            <a:r>
              <a:rPr lang="en-US" sz="2200">
                <a:solidFill>
                  <a:srgbClr val="121212"/>
                </a:solidFill>
              </a:rPr>
              <a:t>How does regular communication between educators, students, and parents contribute to student success and support? What are some effective strategies for maintaining open channels of communication in blended learning settings?</a:t>
            </a:r>
            <a:endParaRPr sz="2200">
              <a:solidFill>
                <a:srgbClr val="121212"/>
              </a:solidFill>
            </a:endParaRPr>
          </a:p>
          <a:p>
            <a:pPr indent="-368300" lvl="0" marL="457200" rtl="0" algn="just">
              <a:lnSpc>
                <a:spcPct val="140015"/>
              </a:lnSpc>
              <a:spcBef>
                <a:spcPts val="0"/>
              </a:spcBef>
              <a:spcAft>
                <a:spcPts val="0"/>
              </a:spcAft>
              <a:buClr>
                <a:srgbClr val="121212"/>
              </a:buClr>
              <a:buSzPts val="2200"/>
              <a:buChar char="●"/>
            </a:pPr>
            <a:r>
              <a:rPr lang="en-US" sz="2200">
                <a:solidFill>
                  <a:srgbClr val="121212"/>
                </a:solidFill>
              </a:rPr>
              <a:t>Why is continuous learning essential for teachers to effectively implement blended learning practices? How can professional development opportunities such as workshops, online courses, and peer mentoring support educators in adapting to the demands of a mixed classroom?</a:t>
            </a:r>
            <a:endParaRPr sz="2200">
              <a:solidFill>
                <a:srgbClr val="121212"/>
              </a:solidFill>
            </a:endParaRPr>
          </a:p>
          <a:p>
            <a:pPr indent="-368300" lvl="0" marL="457200" rtl="0" algn="just">
              <a:lnSpc>
                <a:spcPct val="140015"/>
              </a:lnSpc>
              <a:spcBef>
                <a:spcPts val="0"/>
              </a:spcBef>
              <a:spcAft>
                <a:spcPts val="0"/>
              </a:spcAft>
              <a:buClr>
                <a:srgbClr val="121212"/>
              </a:buClr>
              <a:buSzPts val="2200"/>
              <a:buChar char="●"/>
            </a:pPr>
            <a:r>
              <a:rPr lang="en-US" sz="2200">
                <a:solidFill>
                  <a:srgbClr val="121212"/>
                </a:solidFill>
              </a:rPr>
              <a:t>Consider the examples of useful tools and technologies for collaborative teaching provided in the information. How can these tools enhance communication, collaboration, evaluation, and feedback in blended learning environments? What criteria should educators consider when selecting tools and technologies for their specific educational context?</a:t>
            </a:r>
            <a:endParaRPr sz="2200">
              <a:solidFill>
                <a:srgbClr val="121212"/>
              </a:solidFill>
            </a:endParaRPr>
          </a:p>
        </p:txBody>
      </p:sp>
      <p:sp>
        <p:nvSpPr>
          <p:cNvPr id="224" name="Google Shape;224;p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95" name="Shape 95"/>
        <p:cNvGrpSpPr/>
        <p:nvPr/>
      </p:nvGrpSpPr>
      <p:grpSpPr>
        <a:xfrm>
          <a:off x="0" y="0"/>
          <a:ext cx="0" cy="0"/>
          <a:chOff x="0" y="0"/>
          <a:chExt cx="0" cy="0"/>
        </a:xfrm>
      </p:grpSpPr>
      <p:sp>
        <p:nvSpPr>
          <p:cNvPr id="96" name="Google Shape;96;p2"/>
          <p:cNvSpPr txBox="1"/>
          <p:nvPr/>
        </p:nvSpPr>
        <p:spPr>
          <a:xfrm>
            <a:off x="1028700" y="827483"/>
            <a:ext cx="6990285" cy="1960191"/>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Learning Objectives</a:t>
            </a:r>
            <a:endParaRPr/>
          </a:p>
        </p:txBody>
      </p:sp>
      <p:sp>
        <p:nvSpPr>
          <p:cNvPr id="97" name="Google Shape;97;p2"/>
          <p:cNvSpPr txBox="1"/>
          <p:nvPr/>
        </p:nvSpPr>
        <p:spPr>
          <a:xfrm>
            <a:off x="1028688" y="3429001"/>
            <a:ext cx="6990300" cy="4579500"/>
          </a:xfrm>
          <a:prstGeom prst="rect">
            <a:avLst/>
          </a:prstGeom>
          <a:noFill/>
          <a:ln>
            <a:noFill/>
          </a:ln>
        </p:spPr>
        <p:txBody>
          <a:bodyPr anchorCtr="0" anchor="t" bIns="0" lIns="0" spcFirstLastPara="1" rIns="0" wrap="square" tIns="0">
            <a:spAutoFit/>
          </a:bodyPr>
          <a:lstStyle/>
          <a:p>
            <a:pPr indent="-299148" lvl="1" marL="604518" marR="0" rtl="0" algn="l">
              <a:lnSpc>
                <a:spcPct val="140014"/>
              </a:lnSpc>
              <a:spcBef>
                <a:spcPts val="0"/>
              </a:spcBef>
              <a:spcAft>
                <a:spcPts val="0"/>
              </a:spcAft>
              <a:buClr>
                <a:srgbClr val="121212"/>
              </a:buClr>
              <a:buSzPts val="2750"/>
              <a:buFont typeface="Arial"/>
              <a:buChar char="•"/>
            </a:pPr>
            <a:r>
              <a:rPr i="0" lang="en-US" sz="2750" u="none" cap="none" strike="noStrike">
                <a:solidFill>
                  <a:srgbClr val="121212"/>
                </a:solidFill>
              </a:rPr>
              <a:t>L.O1: </a:t>
            </a:r>
            <a:r>
              <a:rPr lang="en-US" sz="2750">
                <a:solidFill>
                  <a:schemeClr val="dk1"/>
                </a:solidFill>
              </a:rPr>
              <a:t>To define and understand the different blended learning models</a:t>
            </a:r>
            <a:endParaRPr sz="2750">
              <a:solidFill>
                <a:schemeClr val="dk1"/>
              </a:solidFill>
            </a:endParaRPr>
          </a:p>
          <a:p>
            <a:pPr indent="-299148" lvl="1" marL="604518" marR="0" rtl="0" algn="l">
              <a:lnSpc>
                <a:spcPct val="140014"/>
              </a:lnSpc>
              <a:spcBef>
                <a:spcPts val="0"/>
              </a:spcBef>
              <a:spcAft>
                <a:spcPts val="0"/>
              </a:spcAft>
              <a:buClr>
                <a:srgbClr val="121212"/>
              </a:buClr>
              <a:buSzPts val="2750"/>
              <a:buFont typeface="Arial"/>
              <a:buChar char="•"/>
            </a:pPr>
            <a:r>
              <a:rPr i="0" lang="en-US" sz="2750" u="none" cap="none" strike="noStrike">
                <a:solidFill>
                  <a:srgbClr val="121212"/>
                </a:solidFill>
              </a:rPr>
              <a:t>L.O2: </a:t>
            </a:r>
            <a:r>
              <a:rPr lang="en-US" sz="2750">
                <a:solidFill>
                  <a:schemeClr val="dk1"/>
                </a:solidFill>
              </a:rPr>
              <a:t>T</a:t>
            </a:r>
            <a:r>
              <a:rPr lang="en-US" sz="2750">
                <a:solidFill>
                  <a:schemeClr val="dk1"/>
                </a:solidFill>
              </a:rPr>
              <a:t>o select the most appropriate blended learning model for a specific case, considering the needs of the learners, the resources available and the learning objectives</a:t>
            </a:r>
            <a:endParaRPr sz="2750">
              <a:solidFill>
                <a:schemeClr val="dk1"/>
              </a:solidFill>
            </a:endParaRPr>
          </a:p>
          <a:p>
            <a:pPr indent="0" lvl="0" marL="0" marR="0" rtl="0" algn="l">
              <a:lnSpc>
                <a:spcPct val="140014"/>
              </a:lnSpc>
              <a:spcBef>
                <a:spcPts val="0"/>
              </a:spcBef>
              <a:spcAft>
                <a:spcPts val="0"/>
              </a:spcAft>
              <a:buNone/>
            </a:pPr>
            <a:r>
              <a:t/>
            </a:r>
            <a:endParaRPr sz="2799">
              <a:solidFill>
                <a:srgbClr val="121212"/>
              </a:solidFill>
            </a:endParaRPr>
          </a:p>
        </p:txBody>
      </p:sp>
      <p:sp>
        <p:nvSpPr>
          <p:cNvPr id="98" name="Google Shape;98;p2"/>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2"/>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01" name="Google Shape;101;p2"/>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02" name="Google Shape;102;p2"/>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03" name="Google Shape;103;p2"/>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04" name="Google Shape;104;p2"/>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08" name="Shape 108"/>
        <p:cNvGrpSpPr/>
        <p:nvPr/>
      </p:nvGrpSpPr>
      <p:grpSpPr>
        <a:xfrm>
          <a:off x="0" y="0"/>
          <a:ext cx="0" cy="0"/>
          <a:chOff x="0" y="0"/>
          <a:chExt cx="0" cy="0"/>
        </a:xfrm>
      </p:grpSpPr>
      <p:sp>
        <p:nvSpPr>
          <p:cNvPr id="109" name="Google Shape;109;g2c19b74c6c0_0_0"/>
          <p:cNvSpPr txBox="1"/>
          <p:nvPr/>
        </p:nvSpPr>
        <p:spPr>
          <a:xfrm>
            <a:off x="1028700" y="827483"/>
            <a:ext cx="6990300" cy="2262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Learning Objectives</a:t>
            </a:r>
            <a:endParaRPr/>
          </a:p>
        </p:txBody>
      </p:sp>
      <p:sp>
        <p:nvSpPr>
          <p:cNvPr id="110" name="Google Shape;110;g2c19b74c6c0_0_0"/>
          <p:cNvSpPr txBox="1"/>
          <p:nvPr/>
        </p:nvSpPr>
        <p:spPr>
          <a:xfrm>
            <a:off x="1028688" y="3429001"/>
            <a:ext cx="6990300" cy="5164500"/>
          </a:xfrm>
          <a:prstGeom prst="rect">
            <a:avLst/>
          </a:prstGeom>
          <a:noFill/>
          <a:ln>
            <a:noFill/>
          </a:ln>
        </p:spPr>
        <p:txBody>
          <a:bodyPr anchorCtr="0" anchor="t" bIns="0" lIns="0" spcFirstLastPara="1" rIns="0" wrap="square" tIns="0">
            <a:spAutoFit/>
          </a:bodyPr>
          <a:lstStyle/>
          <a:p>
            <a:pPr indent="-403225" lvl="1" marL="914400" rtl="0" algn="l">
              <a:lnSpc>
                <a:spcPct val="140014"/>
              </a:lnSpc>
              <a:spcBef>
                <a:spcPts val="0"/>
              </a:spcBef>
              <a:spcAft>
                <a:spcPts val="0"/>
              </a:spcAft>
              <a:buClr>
                <a:srgbClr val="121212"/>
              </a:buClr>
              <a:buSzPts val="2750"/>
              <a:buChar char="•"/>
            </a:pPr>
            <a:r>
              <a:rPr lang="en-US" sz="2750">
                <a:solidFill>
                  <a:srgbClr val="121212"/>
                </a:solidFill>
              </a:rPr>
              <a:t>L.O3: </a:t>
            </a:r>
            <a:r>
              <a:rPr lang="en-US" sz="2750">
                <a:solidFill>
                  <a:schemeClr val="dk1"/>
                </a:solidFill>
              </a:rPr>
              <a:t>To use digital tools and platforms to facilitate communication, collaboration and individualized learning</a:t>
            </a:r>
            <a:endParaRPr sz="2750">
              <a:solidFill>
                <a:srgbClr val="121212"/>
              </a:solidFill>
            </a:endParaRPr>
          </a:p>
          <a:p>
            <a:pPr indent="-403225" lvl="1" marL="914400" rtl="0" algn="l">
              <a:lnSpc>
                <a:spcPct val="140014"/>
              </a:lnSpc>
              <a:spcBef>
                <a:spcPts val="0"/>
              </a:spcBef>
              <a:spcAft>
                <a:spcPts val="0"/>
              </a:spcAft>
              <a:buClr>
                <a:srgbClr val="121212"/>
              </a:buClr>
              <a:buSzPts val="2750"/>
              <a:buChar char="•"/>
            </a:pPr>
            <a:r>
              <a:rPr lang="en-US" sz="2750">
                <a:solidFill>
                  <a:srgbClr val="121212"/>
                </a:solidFill>
              </a:rPr>
              <a:t>L.O4: </a:t>
            </a:r>
            <a:r>
              <a:rPr lang="en-US" sz="2750">
                <a:solidFill>
                  <a:schemeClr val="dk1"/>
                </a:solidFill>
              </a:rPr>
              <a:t>To identify best practices for blended learning</a:t>
            </a:r>
            <a:endParaRPr sz="2750">
              <a:solidFill>
                <a:srgbClr val="121212"/>
              </a:solidFill>
            </a:endParaRPr>
          </a:p>
          <a:p>
            <a:pPr indent="-403225" lvl="1" marL="914400" rtl="0" algn="l">
              <a:lnSpc>
                <a:spcPct val="140014"/>
              </a:lnSpc>
              <a:spcBef>
                <a:spcPts val="0"/>
              </a:spcBef>
              <a:spcAft>
                <a:spcPts val="0"/>
              </a:spcAft>
              <a:buClr>
                <a:srgbClr val="121212"/>
              </a:buClr>
              <a:buSzPts val="2750"/>
              <a:buChar char="•"/>
            </a:pPr>
            <a:r>
              <a:rPr lang="en-US" sz="2750">
                <a:solidFill>
                  <a:srgbClr val="121212"/>
                </a:solidFill>
              </a:rPr>
              <a:t>L.O5: </a:t>
            </a:r>
            <a:r>
              <a:rPr lang="en-US" sz="2750">
                <a:solidFill>
                  <a:schemeClr val="dk1"/>
                </a:solidFill>
              </a:rPr>
              <a:t>To understand the importance of planning and organization in blended learning</a:t>
            </a:r>
            <a:endParaRPr sz="2799">
              <a:solidFill>
                <a:srgbClr val="121212"/>
              </a:solidFill>
            </a:endParaRPr>
          </a:p>
        </p:txBody>
      </p:sp>
      <p:sp>
        <p:nvSpPr>
          <p:cNvPr id="111" name="Google Shape;111;g2c19b74c6c0_0_0"/>
          <p:cNvSpPr/>
          <p:nvPr/>
        </p:nvSpPr>
        <p:spPr>
          <a:xfrm>
            <a:off x="9144000" y="3783991"/>
            <a:ext cx="9144000" cy="65031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2c19b74c6c0_0_0"/>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2c19b74c6c0_0_0"/>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14" name="Google Shape;114;g2c19b74c6c0_0_0"/>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15" name="Google Shape;115;g2c19b74c6c0_0_0"/>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16" name="Google Shape;116;g2c19b74c6c0_0_0"/>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17" name="Google Shape;117;g2c19b74c6c0_0_0"/>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21" name="Shape 121"/>
        <p:cNvGrpSpPr/>
        <p:nvPr/>
      </p:nvGrpSpPr>
      <p:grpSpPr>
        <a:xfrm>
          <a:off x="0" y="0"/>
          <a:ext cx="0" cy="0"/>
          <a:chOff x="0" y="0"/>
          <a:chExt cx="0" cy="0"/>
        </a:xfrm>
      </p:grpSpPr>
      <p:sp>
        <p:nvSpPr>
          <p:cNvPr id="122" name="Google Shape;122;p3"/>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24" name="Google Shape;124;p3"/>
          <p:cNvSpPr txBox="1"/>
          <p:nvPr/>
        </p:nvSpPr>
        <p:spPr>
          <a:xfrm>
            <a:off x="1028700" y="1095375"/>
            <a:ext cx="12181500" cy="10773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rPr>
              <a:t>Blended Learning Practices</a:t>
            </a:r>
            <a:endParaRPr/>
          </a:p>
        </p:txBody>
      </p:sp>
      <p:sp>
        <p:nvSpPr>
          <p:cNvPr id="125" name="Google Shape;125;p3"/>
          <p:cNvSpPr txBox="1"/>
          <p:nvPr/>
        </p:nvSpPr>
        <p:spPr>
          <a:xfrm>
            <a:off x="1028700" y="2984157"/>
            <a:ext cx="14685900" cy="37236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SzPts val="1100"/>
              <a:buNone/>
            </a:pPr>
            <a:r>
              <a:rPr lang="en-US" sz="2750">
                <a:solidFill>
                  <a:schemeClr val="dk1"/>
                </a:solidFill>
              </a:rPr>
              <a:t>With its combination of online and in-person instruction providing a flexible and individualised approach to education, blended learning has become an essential component of the educational landscape.</a:t>
            </a:r>
            <a:endParaRPr sz="2750">
              <a:solidFill>
                <a:schemeClr val="dk1"/>
              </a:solidFill>
            </a:endParaRPr>
          </a:p>
          <a:p>
            <a:pPr indent="-403225" lvl="0" marL="457200" rtl="0" algn="just">
              <a:lnSpc>
                <a:spcPct val="107916"/>
              </a:lnSpc>
              <a:spcBef>
                <a:spcPts val="800"/>
              </a:spcBef>
              <a:spcAft>
                <a:spcPts val="0"/>
              </a:spcAft>
              <a:buClr>
                <a:schemeClr val="dk1"/>
              </a:buClr>
              <a:buSzPts val="2750"/>
              <a:buChar char="●"/>
            </a:pPr>
            <a:r>
              <a:rPr lang="en-US" sz="2750">
                <a:solidFill>
                  <a:schemeClr val="dk1"/>
                </a:solidFill>
              </a:rPr>
              <a:t>Seamless Integration of Technology</a:t>
            </a:r>
            <a:endParaRPr sz="2750">
              <a:solidFill>
                <a:schemeClr val="dk1"/>
              </a:solidFill>
            </a:endParaRPr>
          </a:p>
          <a:p>
            <a:pPr indent="-403225" lvl="0" marL="457200" rtl="0" algn="just">
              <a:lnSpc>
                <a:spcPct val="107916"/>
              </a:lnSpc>
              <a:spcBef>
                <a:spcPts val="0"/>
              </a:spcBef>
              <a:spcAft>
                <a:spcPts val="0"/>
              </a:spcAft>
              <a:buClr>
                <a:schemeClr val="dk1"/>
              </a:buClr>
              <a:buSzPts val="2750"/>
              <a:buChar char="●"/>
            </a:pPr>
            <a:r>
              <a:rPr lang="en-US" sz="2750">
                <a:solidFill>
                  <a:schemeClr val="dk1"/>
                </a:solidFill>
              </a:rPr>
              <a:t>Data-Driven Personalization</a:t>
            </a:r>
            <a:endParaRPr sz="2750">
              <a:solidFill>
                <a:schemeClr val="dk1"/>
              </a:solidFill>
            </a:endParaRPr>
          </a:p>
          <a:p>
            <a:pPr indent="-403225" lvl="0" marL="457200" rtl="0" algn="just">
              <a:lnSpc>
                <a:spcPct val="107916"/>
              </a:lnSpc>
              <a:spcBef>
                <a:spcPts val="0"/>
              </a:spcBef>
              <a:spcAft>
                <a:spcPts val="0"/>
              </a:spcAft>
              <a:buClr>
                <a:schemeClr val="dk1"/>
              </a:buClr>
              <a:buSzPts val="2750"/>
              <a:buChar char="●"/>
            </a:pPr>
            <a:r>
              <a:rPr lang="en-US" sz="2750">
                <a:solidFill>
                  <a:schemeClr val="dk1"/>
                </a:solidFill>
              </a:rPr>
              <a:t>Consistent Communication</a:t>
            </a:r>
            <a:endParaRPr sz="2750">
              <a:solidFill>
                <a:schemeClr val="dk1"/>
              </a:solidFill>
            </a:endParaRPr>
          </a:p>
          <a:p>
            <a:pPr indent="-403225" lvl="0" marL="457200" rtl="0" algn="just">
              <a:lnSpc>
                <a:spcPct val="107916"/>
              </a:lnSpc>
              <a:spcBef>
                <a:spcPts val="0"/>
              </a:spcBef>
              <a:spcAft>
                <a:spcPts val="0"/>
              </a:spcAft>
              <a:buClr>
                <a:schemeClr val="dk1"/>
              </a:buClr>
              <a:buSzPts val="2750"/>
              <a:buChar char="●"/>
            </a:pPr>
            <a:r>
              <a:rPr lang="en-US" sz="2750">
                <a:solidFill>
                  <a:schemeClr val="dk1"/>
                </a:solidFill>
              </a:rPr>
              <a:t>Interactive and Collaborative Activities</a:t>
            </a:r>
            <a:endParaRPr sz="2750">
              <a:solidFill>
                <a:schemeClr val="dk1"/>
              </a:solidFill>
            </a:endParaRPr>
          </a:p>
          <a:p>
            <a:pPr indent="-403225" lvl="0" marL="457200" rtl="0" algn="just">
              <a:lnSpc>
                <a:spcPct val="107916"/>
              </a:lnSpc>
              <a:spcBef>
                <a:spcPts val="0"/>
              </a:spcBef>
              <a:spcAft>
                <a:spcPts val="0"/>
              </a:spcAft>
              <a:buClr>
                <a:schemeClr val="dk1"/>
              </a:buClr>
              <a:buSzPts val="2750"/>
              <a:buChar char="●"/>
            </a:pPr>
            <a:r>
              <a:rPr lang="en-US" sz="2750">
                <a:solidFill>
                  <a:schemeClr val="dk1"/>
                </a:solidFill>
              </a:rPr>
              <a:t>Ongoing Professional Development</a:t>
            </a:r>
            <a:endParaRPr sz="2750">
              <a:solidFill>
                <a:schemeClr val="dk1"/>
              </a:solidFill>
            </a:endParaRPr>
          </a:p>
        </p:txBody>
      </p:sp>
      <p:sp>
        <p:nvSpPr>
          <p:cNvPr id="126" name="Google Shape;126;p3"/>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128" name="Google Shape;128;p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129" name="Google Shape;129;p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0" name="Google Shape;130;p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17041242" y="-2062956"/>
            <a:ext cx="1246758" cy="10437232"/>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4"/>
          <p:cNvSpPr/>
          <p:nvPr/>
        </p:nvSpPr>
        <p:spPr>
          <a:xfrm>
            <a:off x="-213919" y="-2717471"/>
            <a:ext cx="623379" cy="1434845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4"/>
          <p:cNvSpPr/>
          <p:nvPr/>
        </p:nvSpPr>
        <p:spPr>
          <a:xfrm rot="-5400000">
            <a:off x="8522371" y="-8522371"/>
            <a:ext cx="1246758" cy="18291501"/>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4"/>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39" name="Google Shape;139;p4"/>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40" name="Google Shape;140;p4"/>
          <p:cNvSpPr/>
          <p:nvPr/>
        </p:nvSpPr>
        <p:spPr>
          <a:xfrm>
            <a:off x="385667" y="409460"/>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4"/>
          <p:cNvSpPr/>
          <p:nvPr/>
        </p:nvSpPr>
        <p:spPr>
          <a:xfrm>
            <a:off x="17469080" y="9464579"/>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4"/>
          <p:cNvSpPr txBox="1"/>
          <p:nvPr/>
        </p:nvSpPr>
        <p:spPr>
          <a:xfrm>
            <a:off x="818926" y="1579150"/>
            <a:ext cx="15760200" cy="22626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7000">
                <a:solidFill>
                  <a:srgbClr val="033C5B"/>
                </a:solidFill>
              </a:rPr>
              <a:t>Examples of Good Practices in Blended Learning Models </a:t>
            </a:r>
            <a:endParaRPr sz="7000"/>
          </a:p>
        </p:txBody>
      </p:sp>
      <p:sp>
        <p:nvSpPr>
          <p:cNvPr id="143" name="Google Shape;143;p4"/>
          <p:cNvSpPr txBox="1"/>
          <p:nvPr/>
        </p:nvSpPr>
        <p:spPr>
          <a:xfrm>
            <a:off x="818925" y="4448450"/>
            <a:ext cx="8088300" cy="4829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US" sz="2750">
                <a:solidFill>
                  <a:srgbClr val="121212"/>
                </a:solidFill>
              </a:rPr>
              <a:t>EPAJE Project</a:t>
            </a:r>
            <a:endParaRPr sz="2750">
              <a:solidFill>
                <a:srgbClr val="121212"/>
              </a:solidFill>
            </a:endParaRPr>
          </a:p>
          <a:p>
            <a:pPr indent="0" lvl="0" marL="0" rtl="0" algn="just">
              <a:lnSpc>
                <a:spcPct val="107916"/>
              </a:lnSpc>
              <a:spcBef>
                <a:spcPts val="1200"/>
              </a:spcBef>
              <a:spcAft>
                <a:spcPts val="0"/>
              </a:spcAft>
              <a:buSzPts val="1100"/>
              <a:buNone/>
            </a:pPr>
            <a:r>
              <a:rPr lang="en-US" sz="2750">
                <a:solidFill>
                  <a:srgbClr val="1F1F1F"/>
                </a:solidFill>
              </a:rPr>
              <a:t>EPALE is a European Commission initiative that aims to support adult education professionals in Europe. The platform offers a wide range of resources and tools to help educators improve their practice and develop new skills.</a:t>
            </a:r>
            <a:endParaRPr sz="2750">
              <a:solidFill>
                <a:srgbClr val="1F1F1F"/>
              </a:solidFill>
            </a:endParaRPr>
          </a:p>
          <a:p>
            <a:pPr indent="0" lvl="0" marL="0" rtl="0" algn="just">
              <a:lnSpc>
                <a:spcPct val="107916"/>
              </a:lnSpc>
              <a:spcBef>
                <a:spcPts val="1200"/>
              </a:spcBef>
              <a:spcAft>
                <a:spcPts val="0"/>
              </a:spcAft>
              <a:buSzPts val="1100"/>
              <a:buNone/>
            </a:pPr>
            <a:r>
              <a:t/>
            </a:r>
            <a:endParaRPr sz="2750">
              <a:solidFill>
                <a:srgbClr val="1F1F1F"/>
              </a:solidFill>
            </a:endParaRPr>
          </a:p>
          <a:p>
            <a:pPr indent="0" lvl="0" marL="0" rtl="0" algn="just">
              <a:lnSpc>
                <a:spcPct val="107916"/>
              </a:lnSpc>
              <a:spcBef>
                <a:spcPts val="1200"/>
              </a:spcBef>
              <a:spcAft>
                <a:spcPts val="0"/>
              </a:spcAft>
              <a:buClr>
                <a:schemeClr val="dk1"/>
              </a:buClr>
              <a:buSzPts val="1100"/>
              <a:buFont typeface="Arial"/>
              <a:buNone/>
            </a:pPr>
            <a:r>
              <a:rPr lang="en-US" sz="2750">
                <a:solidFill>
                  <a:srgbClr val="1F1F1F"/>
                </a:solidFill>
              </a:rPr>
              <a:t>Website: </a:t>
            </a:r>
            <a:r>
              <a:rPr lang="en-US" sz="2750" u="sng">
                <a:solidFill>
                  <a:srgbClr val="1155CC"/>
                </a:solidFill>
                <a:hlinkClick r:id="rId4">
                  <a:extLst>
                    <a:ext uri="{A12FA001-AC4F-418D-AE19-62706E023703}">
                      <ahyp:hlinkClr val="tx"/>
                    </a:ext>
                  </a:extLst>
                </a:hlinkClick>
              </a:rPr>
              <a:t>https://epale.ec.europa.eu/es</a:t>
            </a:r>
            <a:r>
              <a:rPr lang="en-US" sz="2750">
                <a:solidFill>
                  <a:srgbClr val="1F1F1F"/>
                </a:solidFill>
              </a:rPr>
              <a:t> </a:t>
            </a:r>
            <a:endParaRPr sz="2750">
              <a:solidFill>
                <a:srgbClr val="1F1F1F"/>
              </a:solidFill>
            </a:endParaRPr>
          </a:p>
          <a:p>
            <a:pPr indent="0" lvl="0" marL="0" marR="0" rtl="0" algn="l">
              <a:lnSpc>
                <a:spcPct val="140000"/>
              </a:lnSpc>
              <a:spcBef>
                <a:spcPts val="1200"/>
              </a:spcBef>
              <a:spcAft>
                <a:spcPts val="0"/>
              </a:spcAft>
              <a:buNone/>
            </a:pPr>
            <a:r>
              <a:t/>
            </a:r>
            <a:endParaRPr sz="2750">
              <a:solidFill>
                <a:srgbClr val="121212"/>
              </a:solidFill>
            </a:endParaRPr>
          </a:p>
        </p:txBody>
      </p:sp>
      <p:sp>
        <p:nvSpPr>
          <p:cNvPr id="144" name="Google Shape;144;p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45" name="Google Shape;145;p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46" name="Google Shape;146;p4"/>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47" name="Google Shape;147;p4"/>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8" name="Google Shape;148;p4"/>
          <p:cNvPicPr preferRelativeResize="0"/>
          <p:nvPr/>
        </p:nvPicPr>
        <p:blipFill>
          <a:blip r:embed="rId7">
            <a:alphaModFix/>
          </a:blip>
          <a:stretch>
            <a:fillRect/>
          </a:stretch>
        </p:blipFill>
        <p:spPr>
          <a:xfrm>
            <a:off x="9825571" y="4961388"/>
            <a:ext cx="6297348" cy="258191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52" name="Shape 152"/>
        <p:cNvGrpSpPr/>
        <p:nvPr/>
      </p:nvGrpSpPr>
      <p:grpSpPr>
        <a:xfrm>
          <a:off x="0" y="0"/>
          <a:ext cx="0" cy="0"/>
          <a:chOff x="0" y="0"/>
          <a:chExt cx="0" cy="0"/>
        </a:xfrm>
      </p:grpSpPr>
      <p:sp>
        <p:nvSpPr>
          <p:cNvPr id="153" name="Google Shape;153;p5"/>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5"/>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155" name="Google Shape;155;p5"/>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156" name="Google Shape;156;p5"/>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157" name="Google Shape;157;p5"/>
          <p:cNvSpPr txBox="1"/>
          <p:nvPr/>
        </p:nvSpPr>
        <p:spPr>
          <a:xfrm>
            <a:off x="9613825" y="685850"/>
            <a:ext cx="8054400" cy="22626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None/>
            </a:pPr>
            <a:r>
              <a:rPr lang="en-US" sz="7000">
                <a:solidFill>
                  <a:srgbClr val="033C5B"/>
                </a:solidFill>
              </a:rPr>
              <a:t>Maastricht University</a:t>
            </a:r>
            <a:endParaRPr/>
          </a:p>
        </p:txBody>
      </p:sp>
      <p:sp>
        <p:nvSpPr>
          <p:cNvPr id="158" name="Google Shape;158;p5"/>
          <p:cNvSpPr txBox="1"/>
          <p:nvPr/>
        </p:nvSpPr>
        <p:spPr>
          <a:xfrm>
            <a:off x="9613827" y="3179100"/>
            <a:ext cx="7737300" cy="39288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1200"/>
              </a:spcBef>
              <a:spcAft>
                <a:spcPts val="0"/>
              </a:spcAft>
              <a:buSzPts val="1100"/>
              <a:buNone/>
            </a:pPr>
            <a:r>
              <a:rPr lang="en-US" sz="2750">
                <a:solidFill>
                  <a:srgbClr val="1F1F1F"/>
                </a:solidFill>
              </a:rPr>
              <a:t>Maastricht University is an international public university with a wide range of undergraduate and postgraduate programmes in English. The university is known for its innovative approach to learning, its multicultural environment and its strong focus on research.</a:t>
            </a:r>
            <a:endParaRPr sz="2750">
              <a:solidFill>
                <a:srgbClr val="1F1F1F"/>
              </a:solidFill>
            </a:endParaRPr>
          </a:p>
          <a:p>
            <a:pPr indent="0" lvl="0" marL="0" rtl="0" algn="just">
              <a:lnSpc>
                <a:spcPct val="107916"/>
              </a:lnSpc>
              <a:spcBef>
                <a:spcPts val="1200"/>
              </a:spcBef>
              <a:spcAft>
                <a:spcPts val="0"/>
              </a:spcAft>
              <a:buSzPts val="1100"/>
              <a:buNone/>
            </a:pPr>
            <a:r>
              <a:t/>
            </a:r>
            <a:endParaRPr sz="2750">
              <a:solidFill>
                <a:srgbClr val="1F1F1F"/>
              </a:solidFill>
            </a:endParaRPr>
          </a:p>
          <a:p>
            <a:pPr indent="0" lvl="0" marL="0" rtl="0" algn="just">
              <a:lnSpc>
                <a:spcPct val="107916"/>
              </a:lnSpc>
              <a:spcBef>
                <a:spcPts val="1200"/>
              </a:spcBef>
              <a:spcAft>
                <a:spcPts val="300"/>
              </a:spcAft>
              <a:buClr>
                <a:schemeClr val="dk1"/>
              </a:buClr>
              <a:buSzPts val="1100"/>
              <a:buFont typeface="Arial"/>
              <a:buNone/>
            </a:pPr>
            <a:r>
              <a:rPr b="1" lang="en-US" sz="2750">
                <a:solidFill>
                  <a:srgbClr val="1F1F1F"/>
                </a:solidFill>
              </a:rPr>
              <a:t>Website: </a:t>
            </a:r>
            <a:r>
              <a:rPr lang="en-US" sz="2750" u="sng">
                <a:solidFill>
                  <a:srgbClr val="1155CC"/>
                </a:solidFill>
                <a:hlinkClick r:id="rId5">
                  <a:extLst>
                    <a:ext uri="{A12FA001-AC4F-418D-AE19-62706E023703}">
                      <ahyp:hlinkClr val="tx"/>
                    </a:ext>
                  </a:extLst>
                </a:hlinkClick>
              </a:rPr>
              <a:t>https://www.maastrichtuniversity.nl/</a:t>
            </a:r>
            <a:endParaRPr sz="2750">
              <a:solidFill>
                <a:srgbClr val="1F1F1F"/>
              </a:solidFill>
            </a:endParaRPr>
          </a:p>
        </p:txBody>
      </p:sp>
      <p:sp>
        <p:nvSpPr>
          <p:cNvPr id="159" name="Google Shape;159;p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60" name="Google Shape;160;p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161" name="Google Shape;161;p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62" name="Google Shape;162;p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3" name="Google Shape;163;p5"/>
          <p:cNvPicPr preferRelativeResize="0"/>
          <p:nvPr/>
        </p:nvPicPr>
        <p:blipFill>
          <a:blip r:embed="rId8">
            <a:alphaModFix/>
          </a:blip>
          <a:stretch>
            <a:fillRect/>
          </a:stretch>
        </p:blipFill>
        <p:spPr>
          <a:xfrm>
            <a:off x="1185100" y="3327403"/>
            <a:ext cx="6773799" cy="2149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67" name="Shape 167"/>
        <p:cNvGrpSpPr/>
        <p:nvPr/>
      </p:nvGrpSpPr>
      <p:grpSpPr>
        <a:xfrm>
          <a:off x="0" y="0"/>
          <a:ext cx="0" cy="0"/>
          <a:chOff x="0" y="0"/>
          <a:chExt cx="0" cy="0"/>
        </a:xfrm>
      </p:grpSpPr>
      <p:sp>
        <p:nvSpPr>
          <p:cNvPr id="168" name="Google Shape;168;p6"/>
          <p:cNvSpPr txBox="1"/>
          <p:nvPr/>
        </p:nvSpPr>
        <p:spPr>
          <a:xfrm>
            <a:off x="734019" y="1789147"/>
            <a:ext cx="14178000" cy="1354500"/>
          </a:xfrm>
          <a:prstGeom prst="rect">
            <a:avLst/>
          </a:prstGeom>
          <a:noFill/>
          <a:ln>
            <a:noFill/>
          </a:ln>
        </p:spPr>
        <p:txBody>
          <a:bodyPr anchorCtr="0" anchor="t" bIns="0" lIns="0" spcFirstLastPara="1" rIns="0" wrap="square" tIns="0">
            <a:spAutoFit/>
          </a:bodyPr>
          <a:lstStyle/>
          <a:p>
            <a:pPr indent="0" lvl="0" marL="0" marR="0" rtl="0" algn="l">
              <a:lnSpc>
                <a:spcPct val="110012"/>
              </a:lnSpc>
              <a:spcBef>
                <a:spcPts val="0"/>
              </a:spcBef>
              <a:spcAft>
                <a:spcPts val="0"/>
              </a:spcAft>
              <a:buNone/>
            </a:pPr>
            <a:r>
              <a:rPr lang="en-US" sz="8799">
                <a:solidFill>
                  <a:srgbClr val="033C5B"/>
                </a:solidFill>
              </a:rPr>
              <a:t>eTwinning Schools</a:t>
            </a:r>
            <a:endParaRPr/>
          </a:p>
        </p:txBody>
      </p:sp>
      <p:sp>
        <p:nvSpPr>
          <p:cNvPr id="169" name="Google Shape;169;p6"/>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6"/>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6"/>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72" name="Google Shape;172;p6"/>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173" name="Google Shape;173;p6"/>
          <p:cNvSpPr txBox="1"/>
          <p:nvPr/>
        </p:nvSpPr>
        <p:spPr>
          <a:xfrm>
            <a:off x="734025" y="3686050"/>
            <a:ext cx="15255300" cy="37749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300"/>
              </a:spcBef>
              <a:spcAft>
                <a:spcPts val="0"/>
              </a:spcAft>
              <a:buSzPts val="1100"/>
              <a:buNone/>
            </a:pPr>
            <a:r>
              <a:rPr lang="en-US" sz="2750">
                <a:solidFill>
                  <a:srgbClr val="1F1F1F"/>
                </a:solidFill>
              </a:rPr>
              <a:t>eTwinning Schools are schools that have demonstrated a sustained commitment to participating in eTwinning. These schools are characterised by:</a:t>
            </a:r>
            <a:endParaRPr sz="2750">
              <a:solidFill>
                <a:srgbClr val="1F1F1F"/>
              </a:solidFill>
            </a:endParaRPr>
          </a:p>
          <a:p>
            <a:pPr indent="0" lvl="0" marL="0" rtl="0" algn="just">
              <a:lnSpc>
                <a:spcPct val="107916"/>
              </a:lnSpc>
              <a:spcBef>
                <a:spcPts val="300"/>
              </a:spcBef>
              <a:spcAft>
                <a:spcPts val="0"/>
              </a:spcAft>
              <a:buClr>
                <a:schemeClr val="dk1"/>
              </a:buClr>
              <a:buSzPts val="1100"/>
              <a:buFont typeface="Arial"/>
              <a:buNone/>
            </a:pPr>
            <a:r>
              <a:t/>
            </a:r>
            <a:endParaRPr sz="2750">
              <a:solidFill>
                <a:srgbClr val="1F1F1F"/>
              </a:solidFill>
            </a:endParaRPr>
          </a:p>
          <a:p>
            <a:pPr indent="-403225" lvl="0" marL="457200" rtl="0" algn="just">
              <a:lnSpc>
                <a:spcPct val="107916"/>
              </a:lnSpc>
              <a:spcBef>
                <a:spcPts val="300"/>
              </a:spcBef>
              <a:spcAft>
                <a:spcPts val="0"/>
              </a:spcAft>
              <a:buClr>
                <a:srgbClr val="1F1F1F"/>
              </a:buClr>
              <a:buSzPts val="2750"/>
              <a:buChar char="-"/>
            </a:pPr>
            <a:r>
              <a:rPr lang="en-US" sz="2750">
                <a:solidFill>
                  <a:srgbClr val="1F1F1F"/>
                </a:solidFill>
              </a:rPr>
              <a:t>Their active use of the eTwinning platform</a:t>
            </a:r>
            <a:endParaRPr sz="2750">
              <a:solidFill>
                <a:srgbClr val="1F1F1F"/>
              </a:solidFill>
            </a:endParaRPr>
          </a:p>
          <a:p>
            <a:pPr indent="-403225" lvl="0" marL="457200" rtl="0" algn="just">
              <a:lnSpc>
                <a:spcPct val="107916"/>
              </a:lnSpc>
              <a:spcBef>
                <a:spcPts val="0"/>
              </a:spcBef>
              <a:spcAft>
                <a:spcPts val="0"/>
              </a:spcAft>
              <a:buClr>
                <a:srgbClr val="1F1F1F"/>
              </a:buClr>
              <a:buSzPts val="2750"/>
              <a:buChar char="-"/>
            </a:pPr>
            <a:r>
              <a:rPr lang="en-US" sz="2750">
                <a:solidFill>
                  <a:srgbClr val="1F1F1F"/>
                </a:solidFill>
              </a:rPr>
              <a:t>Their commitment to quality</a:t>
            </a:r>
            <a:endParaRPr sz="2750">
              <a:solidFill>
                <a:srgbClr val="1F1F1F"/>
              </a:solidFill>
            </a:endParaRPr>
          </a:p>
          <a:p>
            <a:pPr indent="-403225" lvl="0" marL="457200" rtl="0" algn="just">
              <a:lnSpc>
                <a:spcPct val="107916"/>
              </a:lnSpc>
              <a:spcBef>
                <a:spcPts val="0"/>
              </a:spcBef>
              <a:spcAft>
                <a:spcPts val="0"/>
              </a:spcAft>
              <a:buClr>
                <a:srgbClr val="1F1F1F"/>
              </a:buClr>
              <a:buSzPts val="2750"/>
              <a:buChar char="-"/>
            </a:pPr>
            <a:r>
              <a:rPr lang="en-US" sz="2750">
                <a:solidFill>
                  <a:srgbClr val="1F1F1F"/>
                </a:solidFill>
              </a:rPr>
              <a:t>Their involvement in the eTwinning community</a:t>
            </a:r>
            <a:endParaRPr sz="2750">
              <a:solidFill>
                <a:srgbClr val="1F1F1F"/>
              </a:solidFill>
            </a:endParaRPr>
          </a:p>
          <a:p>
            <a:pPr indent="0" lvl="0" marL="0" rtl="0" algn="just">
              <a:lnSpc>
                <a:spcPct val="107916"/>
              </a:lnSpc>
              <a:spcBef>
                <a:spcPts val="300"/>
              </a:spcBef>
              <a:spcAft>
                <a:spcPts val="0"/>
              </a:spcAft>
              <a:buNone/>
            </a:pPr>
            <a:r>
              <a:t/>
            </a:r>
            <a:endParaRPr sz="2750">
              <a:solidFill>
                <a:srgbClr val="1F1F1F"/>
              </a:solidFill>
            </a:endParaRPr>
          </a:p>
          <a:p>
            <a:pPr indent="0" lvl="0" marL="0" rtl="0" algn="just">
              <a:lnSpc>
                <a:spcPct val="107916"/>
              </a:lnSpc>
              <a:spcBef>
                <a:spcPts val="300"/>
              </a:spcBef>
              <a:spcAft>
                <a:spcPts val="300"/>
              </a:spcAft>
              <a:buClr>
                <a:schemeClr val="dk1"/>
              </a:buClr>
              <a:buSzPts val="1100"/>
              <a:buFont typeface="Arial"/>
              <a:buNone/>
            </a:pPr>
            <a:r>
              <a:rPr lang="en-US" sz="2750">
                <a:solidFill>
                  <a:srgbClr val="1F1F1F"/>
                </a:solidFill>
                <a:highlight>
                  <a:srgbClr val="FFFFFF"/>
                </a:highlight>
              </a:rPr>
              <a:t>Website:</a:t>
            </a:r>
            <a:r>
              <a:rPr lang="en-US" sz="2750">
                <a:solidFill>
                  <a:srgbClr val="1F1F1F"/>
                </a:solidFill>
                <a:highlight>
                  <a:srgbClr val="FFFFFF"/>
                </a:highlight>
                <a:uFill>
                  <a:noFill/>
                </a:uFill>
                <a:hlinkClick r:id="rId4">
                  <a:extLst>
                    <a:ext uri="{A12FA001-AC4F-418D-AE19-62706E023703}">
                      <ahyp:hlinkClr val="tx"/>
                    </a:ext>
                  </a:extLst>
                </a:hlinkClick>
              </a:rPr>
              <a:t> </a:t>
            </a:r>
            <a:r>
              <a:rPr lang="en-US" sz="2750" u="sng">
                <a:solidFill>
                  <a:srgbClr val="1155CC"/>
                </a:solidFill>
                <a:hlinkClick r:id="rId5">
                  <a:extLst>
                    <a:ext uri="{A12FA001-AC4F-418D-AE19-62706E023703}">
                      <ahyp:hlinkClr val="tx"/>
                    </a:ext>
                  </a:extLst>
                </a:hlinkClick>
              </a:rPr>
              <a:t>https://etwinning.es/en/</a:t>
            </a:r>
            <a:r>
              <a:rPr lang="en-US" sz="2750">
                <a:solidFill>
                  <a:srgbClr val="1F1F1F"/>
                </a:solidFill>
              </a:rPr>
              <a:t> </a:t>
            </a:r>
            <a:endParaRPr sz="2750">
              <a:solidFill>
                <a:srgbClr val="1F1F1F"/>
              </a:solidFill>
            </a:endParaRPr>
          </a:p>
        </p:txBody>
      </p:sp>
      <p:sp>
        <p:nvSpPr>
          <p:cNvPr id="174" name="Google Shape;174;p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75" name="Google Shape;175;p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176" name="Google Shape;176;p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77" name="Google Shape;177;p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8" name="Google Shape;178;p6"/>
          <p:cNvPicPr preferRelativeResize="0"/>
          <p:nvPr/>
        </p:nvPicPr>
        <p:blipFill>
          <a:blip r:embed="rId8">
            <a:alphaModFix/>
          </a:blip>
          <a:stretch>
            <a:fillRect/>
          </a:stretch>
        </p:blipFill>
        <p:spPr>
          <a:xfrm>
            <a:off x="9189606" y="4714000"/>
            <a:ext cx="7217044" cy="295898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82" name="Shape 182"/>
        <p:cNvGrpSpPr/>
        <p:nvPr/>
      </p:nvGrpSpPr>
      <p:grpSpPr>
        <a:xfrm>
          <a:off x="0" y="0"/>
          <a:ext cx="0" cy="0"/>
          <a:chOff x="0" y="0"/>
          <a:chExt cx="0" cy="0"/>
        </a:xfrm>
      </p:grpSpPr>
      <p:sp>
        <p:nvSpPr>
          <p:cNvPr id="183" name="Google Shape;183;p7"/>
          <p:cNvSpPr txBox="1"/>
          <p:nvPr/>
        </p:nvSpPr>
        <p:spPr>
          <a:xfrm>
            <a:off x="3058700" y="773900"/>
            <a:ext cx="14292300" cy="22623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rPr>
              <a:t>Useful Tools and Technologies for Collaborative Teaching </a:t>
            </a:r>
            <a:endParaRPr/>
          </a:p>
        </p:txBody>
      </p:sp>
      <p:sp>
        <p:nvSpPr>
          <p:cNvPr id="184" name="Google Shape;184;p7"/>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7"/>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186" name="Google Shape;186;p7"/>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7"/>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188" name="Google Shape;188;p7"/>
          <p:cNvSpPr txBox="1"/>
          <p:nvPr/>
        </p:nvSpPr>
        <p:spPr>
          <a:xfrm>
            <a:off x="3058701" y="3630250"/>
            <a:ext cx="7284600" cy="3386700"/>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lang="en-US" sz="2750">
                <a:solidFill>
                  <a:srgbClr val="121212"/>
                </a:solidFill>
              </a:rPr>
              <a:t>Communication and Collaboration:</a:t>
            </a:r>
            <a:endParaRPr sz="2750">
              <a:solidFill>
                <a:srgbClr val="121212"/>
              </a:solidFill>
            </a:endParaRPr>
          </a:p>
          <a:p>
            <a:pPr indent="-403225" lvl="0" marL="457200" marR="0" rtl="0" algn="l">
              <a:lnSpc>
                <a:spcPct val="140015"/>
              </a:lnSpc>
              <a:spcBef>
                <a:spcPts val="0"/>
              </a:spcBef>
              <a:spcAft>
                <a:spcPts val="0"/>
              </a:spcAft>
              <a:buClr>
                <a:srgbClr val="121212"/>
              </a:buClr>
              <a:buSzPts val="2750"/>
              <a:buChar char="-"/>
            </a:pPr>
            <a:r>
              <a:rPr lang="en-US" sz="2750">
                <a:solidFill>
                  <a:srgbClr val="121212"/>
                </a:solidFill>
              </a:rPr>
              <a:t>Virtual Learning Platforms (LMS)</a:t>
            </a:r>
            <a:endParaRPr sz="2750">
              <a:solidFill>
                <a:srgbClr val="121212"/>
              </a:solidFill>
            </a:endParaRPr>
          </a:p>
          <a:p>
            <a:pPr indent="-403225" lvl="0" marL="457200" marR="0" rtl="0" algn="l">
              <a:lnSpc>
                <a:spcPct val="140015"/>
              </a:lnSpc>
              <a:spcBef>
                <a:spcPts val="0"/>
              </a:spcBef>
              <a:spcAft>
                <a:spcPts val="0"/>
              </a:spcAft>
              <a:buClr>
                <a:srgbClr val="121212"/>
              </a:buClr>
              <a:buSzPts val="2750"/>
              <a:buChar char="-"/>
            </a:pPr>
            <a:r>
              <a:rPr lang="en-US" sz="2750">
                <a:solidFill>
                  <a:srgbClr val="121212"/>
                </a:solidFill>
              </a:rPr>
              <a:t>Video Conferencing Tools</a:t>
            </a:r>
            <a:endParaRPr sz="2750">
              <a:solidFill>
                <a:srgbClr val="121212"/>
              </a:solidFill>
            </a:endParaRPr>
          </a:p>
          <a:p>
            <a:pPr indent="-403225" lvl="0" marL="457200" marR="0" rtl="0" algn="l">
              <a:lnSpc>
                <a:spcPct val="140015"/>
              </a:lnSpc>
              <a:spcBef>
                <a:spcPts val="0"/>
              </a:spcBef>
              <a:spcAft>
                <a:spcPts val="0"/>
              </a:spcAft>
              <a:buClr>
                <a:srgbClr val="121212"/>
              </a:buClr>
              <a:buSzPts val="2750"/>
              <a:buChar char="-"/>
            </a:pPr>
            <a:r>
              <a:rPr lang="en-US" sz="2750">
                <a:solidFill>
                  <a:srgbClr val="121212"/>
                </a:solidFill>
              </a:rPr>
              <a:t>Instant messaging tools</a:t>
            </a:r>
            <a:endParaRPr sz="2750">
              <a:solidFill>
                <a:srgbClr val="121212"/>
              </a:solidFill>
            </a:endParaRPr>
          </a:p>
          <a:p>
            <a:pPr indent="-403225" lvl="0" marL="457200" marR="0" rtl="0" algn="l">
              <a:lnSpc>
                <a:spcPct val="140015"/>
              </a:lnSpc>
              <a:spcBef>
                <a:spcPts val="0"/>
              </a:spcBef>
              <a:spcAft>
                <a:spcPts val="0"/>
              </a:spcAft>
              <a:buClr>
                <a:srgbClr val="121212"/>
              </a:buClr>
              <a:buSzPts val="2750"/>
              <a:buChar char="-"/>
            </a:pPr>
            <a:r>
              <a:rPr lang="en-US" sz="2750">
                <a:solidFill>
                  <a:srgbClr val="121212"/>
                </a:solidFill>
              </a:rPr>
              <a:t>Project Management tools</a:t>
            </a:r>
            <a:endParaRPr sz="2750">
              <a:solidFill>
                <a:srgbClr val="121212"/>
              </a:solidFill>
            </a:endParaRPr>
          </a:p>
          <a:p>
            <a:pPr indent="0" lvl="0" marL="0" marR="0" rtl="0" algn="l">
              <a:lnSpc>
                <a:spcPct val="140015"/>
              </a:lnSpc>
              <a:spcBef>
                <a:spcPts val="0"/>
              </a:spcBef>
              <a:spcAft>
                <a:spcPts val="0"/>
              </a:spcAft>
              <a:buNone/>
            </a:pPr>
            <a:r>
              <a:t/>
            </a:r>
            <a:endParaRPr sz="2750">
              <a:solidFill>
                <a:srgbClr val="121212"/>
              </a:solidFill>
            </a:endParaRPr>
          </a:p>
        </p:txBody>
      </p:sp>
      <p:sp>
        <p:nvSpPr>
          <p:cNvPr id="189" name="Google Shape;189;p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90" name="Google Shape;190;p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91" name="Google Shape;191;p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92" name="Google Shape;192;p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7"/>
          <p:cNvSpPr txBox="1"/>
          <p:nvPr/>
        </p:nvSpPr>
        <p:spPr>
          <a:xfrm>
            <a:off x="10147600" y="3429000"/>
            <a:ext cx="6603900" cy="4164000"/>
          </a:xfrm>
          <a:prstGeom prst="rect">
            <a:avLst/>
          </a:prstGeom>
          <a:noFill/>
          <a:ln>
            <a:noFill/>
          </a:ln>
        </p:spPr>
        <p:txBody>
          <a:bodyPr anchorCtr="0" anchor="t" bIns="91425" lIns="91425" spcFirstLastPara="1" rIns="91425" wrap="square" tIns="91425">
            <a:spAutoFit/>
          </a:bodyPr>
          <a:lstStyle/>
          <a:p>
            <a:pPr indent="0" lvl="0" marL="0" rtl="0" algn="l">
              <a:lnSpc>
                <a:spcPct val="140015"/>
              </a:lnSpc>
              <a:spcBef>
                <a:spcPts val="0"/>
              </a:spcBef>
              <a:spcAft>
                <a:spcPts val="0"/>
              </a:spcAft>
              <a:buNone/>
            </a:pPr>
            <a:r>
              <a:rPr lang="en-US" sz="2750">
                <a:solidFill>
                  <a:srgbClr val="121212"/>
                </a:solidFill>
              </a:rPr>
              <a:t>Sharing and creating content:</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Cloud storage tools</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Collaborative document creation tools</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Presentation</a:t>
            </a:r>
            <a:r>
              <a:rPr lang="en-US" sz="2750">
                <a:solidFill>
                  <a:srgbClr val="121212"/>
                </a:solidFill>
              </a:rPr>
              <a:t> creation tools</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Tools for creating interactive whiteboards</a:t>
            </a:r>
            <a:endParaRPr sz="2750">
              <a:solidFill>
                <a:srgbClr val="121212"/>
              </a:solidFill>
            </a:endParaRPr>
          </a:p>
          <a:p>
            <a:pPr indent="0" lvl="0" marL="0" rtl="0" algn="l">
              <a:lnSpc>
                <a:spcPct val="140015"/>
              </a:lnSpc>
              <a:spcBef>
                <a:spcPts val="0"/>
              </a:spcBef>
              <a:spcAft>
                <a:spcPts val="0"/>
              </a:spcAft>
              <a:buNone/>
            </a:pPr>
            <a:r>
              <a:t/>
            </a:r>
            <a:endParaRPr sz="2750">
              <a:solidFill>
                <a:srgbClr val="12121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97" name="Shape 197"/>
        <p:cNvGrpSpPr/>
        <p:nvPr/>
      </p:nvGrpSpPr>
      <p:grpSpPr>
        <a:xfrm>
          <a:off x="0" y="0"/>
          <a:ext cx="0" cy="0"/>
          <a:chOff x="0" y="0"/>
          <a:chExt cx="0" cy="0"/>
        </a:xfrm>
      </p:grpSpPr>
      <p:sp>
        <p:nvSpPr>
          <p:cNvPr id="198" name="Google Shape;198;g2c195b35e42_0_94"/>
          <p:cNvSpPr txBox="1"/>
          <p:nvPr/>
        </p:nvSpPr>
        <p:spPr>
          <a:xfrm>
            <a:off x="3058700" y="773900"/>
            <a:ext cx="14292300" cy="22623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rPr>
              <a:t>Useful Tools and Technologies for Collaborative Teaching </a:t>
            </a:r>
            <a:endParaRPr/>
          </a:p>
        </p:txBody>
      </p:sp>
      <p:sp>
        <p:nvSpPr>
          <p:cNvPr id="199" name="Google Shape;199;g2c195b35e42_0_94"/>
          <p:cNvSpPr/>
          <p:nvPr/>
        </p:nvSpPr>
        <p:spPr>
          <a:xfrm>
            <a:off x="-130877" y="-38241"/>
            <a:ext cx="2766900" cy="52185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g2c195b35e42_0_94"/>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201" name="Google Shape;201;g2c195b35e42_0_94"/>
          <p:cNvSpPr/>
          <p:nvPr/>
        </p:nvSpPr>
        <p:spPr>
          <a:xfrm>
            <a:off x="-130877" y="5143500"/>
            <a:ext cx="2766900" cy="36654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2c195b35e42_0_94"/>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203" name="Google Shape;203;g2c195b35e42_0_94"/>
          <p:cNvSpPr txBox="1"/>
          <p:nvPr/>
        </p:nvSpPr>
        <p:spPr>
          <a:xfrm>
            <a:off x="3058701" y="3630250"/>
            <a:ext cx="7284600" cy="2793900"/>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lang="en-US" sz="2750">
                <a:solidFill>
                  <a:srgbClr val="121212"/>
                </a:solidFill>
              </a:rPr>
              <a:t>Evaluation and Feedback:</a:t>
            </a:r>
            <a:endParaRPr sz="2750">
              <a:solidFill>
                <a:srgbClr val="121212"/>
              </a:solidFill>
            </a:endParaRPr>
          </a:p>
          <a:p>
            <a:pPr indent="-403225" lvl="0" marL="457200" marR="0" rtl="0" algn="l">
              <a:lnSpc>
                <a:spcPct val="140015"/>
              </a:lnSpc>
              <a:spcBef>
                <a:spcPts val="0"/>
              </a:spcBef>
              <a:spcAft>
                <a:spcPts val="0"/>
              </a:spcAft>
              <a:buClr>
                <a:srgbClr val="121212"/>
              </a:buClr>
              <a:buSzPts val="2750"/>
              <a:buChar char="-"/>
            </a:pPr>
            <a:r>
              <a:rPr lang="en-US" sz="2750">
                <a:solidFill>
                  <a:srgbClr val="121212"/>
                </a:solidFill>
              </a:rPr>
              <a:t>Tools for creating forms and surveys</a:t>
            </a:r>
            <a:endParaRPr sz="2750">
              <a:solidFill>
                <a:srgbClr val="121212"/>
              </a:solidFill>
            </a:endParaRPr>
          </a:p>
          <a:p>
            <a:pPr indent="-403225" lvl="0" marL="457200" marR="0" rtl="0" algn="l">
              <a:lnSpc>
                <a:spcPct val="140015"/>
              </a:lnSpc>
              <a:spcBef>
                <a:spcPts val="0"/>
              </a:spcBef>
              <a:spcAft>
                <a:spcPts val="0"/>
              </a:spcAft>
              <a:buClr>
                <a:srgbClr val="121212"/>
              </a:buClr>
              <a:buSzPts val="2750"/>
              <a:buChar char="-"/>
            </a:pPr>
            <a:r>
              <a:rPr lang="en-US" sz="2750">
                <a:solidFill>
                  <a:srgbClr val="121212"/>
                </a:solidFill>
              </a:rPr>
              <a:t>Online rubric tools</a:t>
            </a:r>
            <a:endParaRPr sz="2750">
              <a:solidFill>
                <a:srgbClr val="121212"/>
              </a:solidFill>
            </a:endParaRPr>
          </a:p>
          <a:p>
            <a:pPr indent="-403225" lvl="0" marL="457200" marR="0" rtl="0" algn="l">
              <a:lnSpc>
                <a:spcPct val="140015"/>
              </a:lnSpc>
              <a:spcBef>
                <a:spcPts val="0"/>
              </a:spcBef>
              <a:spcAft>
                <a:spcPts val="0"/>
              </a:spcAft>
              <a:buClr>
                <a:srgbClr val="121212"/>
              </a:buClr>
              <a:buSzPts val="2750"/>
              <a:buChar char="-"/>
            </a:pPr>
            <a:r>
              <a:rPr lang="en-US" sz="2750">
                <a:solidFill>
                  <a:srgbClr val="121212"/>
                </a:solidFill>
              </a:rPr>
              <a:t>Digital portfolio tools</a:t>
            </a:r>
            <a:endParaRPr sz="2750">
              <a:solidFill>
                <a:srgbClr val="121212"/>
              </a:solidFill>
            </a:endParaRPr>
          </a:p>
          <a:p>
            <a:pPr indent="0" lvl="0" marL="0" marR="0" rtl="0" algn="l">
              <a:lnSpc>
                <a:spcPct val="140015"/>
              </a:lnSpc>
              <a:spcBef>
                <a:spcPts val="0"/>
              </a:spcBef>
              <a:spcAft>
                <a:spcPts val="0"/>
              </a:spcAft>
              <a:buNone/>
            </a:pPr>
            <a:r>
              <a:t/>
            </a:r>
            <a:endParaRPr sz="2750">
              <a:solidFill>
                <a:srgbClr val="121212"/>
              </a:solidFill>
            </a:endParaRPr>
          </a:p>
        </p:txBody>
      </p:sp>
      <p:sp>
        <p:nvSpPr>
          <p:cNvPr id="204" name="Google Shape;204;g2c195b35e42_0_9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05" name="Google Shape;205;g2c195b35e42_0_9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06" name="Google Shape;206;g2c195b35e42_0_94"/>
          <p:cNvSpPr txBox="1"/>
          <p:nvPr/>
        </p:nvSpPr>
        <p:spPr>
          <a:xfrm>
            <a:off x="5627065" y="9243317"/>
            <a:ext cx="12041100" cy="8190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07" name="Google Shape;207;g2c195b35e42_0_94"/>
          <p:cNvSpPr/>
          <p:nvPr/>
        </p:nvSpPr>
        <p:spPr>
          <a:xfrm rot="5400000">
            <a:off x="9139175" y="173368"/>
            <a:ext cx="9600" cy="172710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2c195b35e42_0_94"/>
          <p:cNvSpPr txBox="1"/>
          <p:nvPr/>
        </p:nvSpPr>
        <p:spPr>
          <a:xfrm>
            <a:off x="10147600" y="3429000"/>
            <a:ext cx="6603900" cy="3571200"/>
          </a:xfrm>
          <a:prstGeom prst="rect">
            <a:avLst/>
          </a:prstGeom>
          <a:noFill/>
          <a:ln>
            <a:noFill/>
          </a:ln>
        </p:spPr>
        <p:txBody>
          <a:bodyPr anchorCtr="0" anchor="t" bIns="91425" lIns="91425" spcFirstLastPara="1" rIns="91425" wrap="square" tIns="91425">
            <a:spAutoFit/>
          </a:bodyPr>
          <a:lstStyle/>
          <a:p>
            <a:pPr indent="0" lvl="0" marL="0" rtl="0" algn="l">
              <a:lnSpc>
                <a:spcPct val="140015"/>
              </a:lnSpc>
              <a:spcBef>
                <a:spcPts val="0"/>
              </a:spcBef>
              <a:spcAft>
                <a:spcPts val="0"/>
              </a:spcAft>
              <a:buNone/>
            </a:pPr>
            <a:r>
              <a:rPr lang="en-US" sz="2750">
                <a:solidFill>
                  <a:srgbClr val="121212"/>
                </a:solidFill>
              </a:rPr>
              <a:t>It is important to consider:</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Ease of use</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Accessibility</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Security</a:t>
            </a:r>
            <a:endParaRPr sz="2750">
              <a:solidFill>
                <a:srgbClr val="121212"/>
              </a:solidFill>
            </a:endParaRPr>
          </a:p>
          <a:p>
            <a:pPr indent="-403225" lvl="0" marL="457200" rtl="0" algn="l">
              <a:lnSpc>
                <a:spcPct val="140015"/>
              </a:lnSpc>
              <a:spcBef>
                <a:spcPts val="0"/>
              </a:spcBef>
              <a:spcAft>
                <a:spcPts val="0"/>
              </a:spcAft>
              <a:buClr>
                <a:srgbClr val="121212"/>
              </a:buClr>
              <a:buSzPts val="2750"/>
              <a:buChar char="-"/>
            </a:pPr>
            <a:r>
              <a:rPr lang="en-US" sz="2750">
                <a:solidFill>
                  <a:srgbClr val="121212"/>
                </a:solidFill>
              </a:rPr>
              <a:t>Cost</a:t>
            </a:r>
            <a:endParaRPr sz="2750">
              <a:solidFill>
                <a:srgbClr val="121212"/>
              </a:solidFill>
            </a:endParaRPr>
          </a:p>
          <a:p>
            <a:pPr indent="0" lvl="0" marL="0" rtl="0" algn="l">
              <a:lnSpc>
                <a:spcPct val="140015"/>
              </a:lnSpc>
              <a:spcBef>
                <a:spcPts val="0"/>
              </a:spcBef>
              <a:spcAft>
                <a:spcPts val="0"/>
              </a:spcAft>
              <a:buNone/>
            </a:pPr>
            <a:r>
              <a:t/>
            </a:r>
            <a:endParaRPr sz="2750">
              <a:solidFill>
                <a:srgbClr val="121212"/>
              </a:solidFill>
            </a:endParaRPr>
          </a:p>
        </p:txBody>
      </p:sp>
      <p:sp>
        <p:nvSpPr>
          <p:cNvPr id="209" name="Google Shape;209;g2c195b35e42_0_94"/>
          <p:cNvSpPr/>
          <p:nvPr/>
        </p:nvSpPr>
        <p:spPr>
          <a:xfrm>
            <a:off x="14148424" y="5432775"/>
            <a:ext cx="2358052" cy="2057400"/>
          </a:xfrm>
          <a:custGeom>
            <a:rect b="b" l="l" r="r" t="t"/>
            <a:pathLst>
              <a:path extrusionOk="0" h="2057400" w="2358052">
                <a:moveTo>
                  <a:pt x="0" y="0"/>
                </a:moveTo>
                <a:lnTo>
                  <a:pt x="2358052" y="0"/>
                </a:lnTo>
                <a:lnTo>
                  <a:pt x="2358052" y="2057400"/>
                </a:lnTo>
                <a:lnTo>
                  <a:pt x="0" y="2057400"/>
                </a:lnTo>
                <a:lnTo>
                  <a:pt x="0" y="0"/>
                </a:lnTo>
                <a:close/>
              </a:path>
            </a:pathLst>
          </a:custGeom>
          <a:blipFill rotWithShape="1">
            <a:blip r:embed="rId7">
              <a:alphaModFix/>
            </a:blip>
            <a:stretch>
              <a:fillRect b="0" l="0" r="0" t="0"/>
            </a:stretch>
          </a:blipFill>
          <a:ln>
            <a:noFill/>
          </a:ln>
        </p:spPr>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