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7aezDochZGNeg4W0iLesCZCeZ4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5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bf45462b5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 name="Google Shape;214;g2bf45462b57_0_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 name="Google Shape;22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bf45462b5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g2bf45462b5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1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0"/>
          <p:cNvSpPr>
            <a:spLocks noGrp="1"/>
          </p:cNvSpPr>
          <p:nvPr>
            <p:ph type="pic" idx="2"/>
          </p:nvPr>
        </p:nvSpPr>
        <p:spPr>
          <a:xfrm>
            <a:off x="1792288" y="612775"/>
            <a:ext cx="5486400" cy="4114800"/>
          </a:xfrm>
          <a:prstGeom prst="rect">
            <a:avLst/>
          </a:prstGeom>
          <a:noFill/>
          <a:ln>
            <a:noFill/>
          </a:ln>
        </p:spPr>
      </p:sp>
      <p:sp>
        <p:nvSpPr>
          <p:cNvPr id="64" name="Google Shape;64;p2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hyperlink" Target="http://www.youtube.com/watch?v=vZ56_tcvocY" TargetMode="Externa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hyperlink" Target="http://www.youtube.com/watch?v=-bwhR1ZKGRE"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ec.europa.eu/education/resources-and-tools/document-library/council-recommendation-blended-learning-high-quality-inclusive-primary-secondary-education_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028700" y="2926939"/>
            <a:ext cx="9259200" cy="4433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Font typeface="Arial"/>
              <a:buNone/>
            </a:pPr>
            <a:r>
              <a:rPr lang="en-US" sz="5200" b="0" i="0" u="none" strike="noStrike" cap="none" dirty="0">
                <a:solidFill>
                  <a:srgbClr val="FB8709"/>
                </a:solidFill>
                <a:latin typeface="Arial"/>
                <a:ea typeface="Arial"/>
                <a:cs typeface="Arial"/>
                <a:sym typeface="Arial"/>
              </a:rPr>
              <a:t>MODULE</a:t>
            </a:r>
            <a:r>
              <a:rPr lang="en-US" sz="5200" dirty="0">
                <a:solidFill>
                  <a:srgbClr val="FB8709"/>
                </a:solidFill>
              </a:rPr>
              <a:t> 1 - Introduction to Blended Learning and Collaborative Teaching Methods</a:t>
            </a:r>
            <a:endParaRPr sz="5200" dirty="0"/>
          </a:p>
          <a:p>
            <a:pPr marL="0" marR="0" lvl="0" indent="0" algn="l" rtl="0">
              <a:lnSpc>
                <a:spcPct val="100000"/>
              </a:lnSpc>
              <a:spcBef>
                <a:spcPts val="0"/>
              </a:spcBef>
              <a:spcAft>
                <a:spcPts val="0"/>
              </a:spcAft>
              <a:buNone/>
            </a:pPr>
            <a:r>
              <a:rPr lang="en-US" sz="4000" dirty="0">
                <a:solidFill>
                  <a:srgbClr val="053249"/>
                </a:solidFill>
              </a:rPr>
              <a:t>Unit 1 - Foundations of Blended Learning and Collaborative Teaching</a:t>
            </a:r>
            <a:endParaRPr sz="4000" dirty="0"/>
          </a:p>
        </p:txBody>
      </p:sp>
      <p:sp>
        <p:nvSpPr>
          <p:cNvPr id="85" name="Google Shape;85;p1"/>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a:lstStyle/>
          <a:p>
            <a:endParaRPr lang="en-GB"/>
          </a:p>
        </p:txBody>
      </p:sp>
      <p:sp>
        <p:nvSpPr>
          <p:cNvPr id="86" name="Google Shape;86;p1"/>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a:lstStyle/>
          <a:p>
            <a:endParaRPr lang="en-GB"/>
          </a:p>
        </p:txBody>
      </p:sp>
      <p:sp>
        <p:nvSpPr>
          <p:cNvPr id="87" name="Google Shape;87;p1"/>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a:lstStyle/>
          <a:p>
            <a:endParaRPr lang="en-GB"/>
          </a:p>
        </p:txBody>
      </p:sp>
      <p:sp>
        <p:nvSpPr>
          <p:cNvPr id="88" name="Google Shape;88;p1"/>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a:lstStyle/>
          <a:p>
            <a:endParaRPr lang="en-GB"/>
          </a:p>
        </p:txBody>
      </p:sp>
      <p:sp>
        <p:nvSpPr>
          <p:cNvPr id="89" name="Google Shape;89;p1"/>
          <p:cNvSpPr txBox="1"/>
          <p:nvPr/>
        </p:nvSpPr>
        <p:spPr>
          <a:xfrm>
            <a:off x="1028700" y="1501381"/>
            <a:ext cx="11295250" cy="1071880"/>
          </a:xfrm>
          <a:prstGeom prst="rect">
            <a:avLst/>
          </a:prstGeom>
          <a:noFill/>
          <a:ln>
            <a:noFill/>
          </a:ln>
        </p:spPr>
        <p:txBody>
          <a:bodyPr spcFirstLastPara="1" wrap="square" lIns="0" tIns="0" rIns="0" bIns="0" anchor="t" anchorCtr="0">
            <a:spAutoFit/>
          </a:bodyPr>
          <a:lstStyle/>
          <a:p>
            <a:pPr marL="0" marR="0" lvl="0" indent="0" algn="l" rtl="0">
              <a:lnSpc>
                <a:spcPct val="121006"/>
              </a:lnSpc>
              <a:spcBef>
                <a:spcPts val="0"/>
              </a:spcBef>
              <a:spcAft>
                <a:spcPts val="0"/>
              </a:spcAft>
              <a:buNone/>
            </a:pPr>
            <a:r>
              <a:rPr lang="en-US" sz="3499" b="0" i="0" u="none" strike="noStrike" cap="none">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2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b="0" i="0" u="none" strike="noStrike" cap="none">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215"/>
        <p:cNvGrpSpPr/>
        <p:nvPr/>
      </p:nvGrpSpPr>
      <p:grpSpPr>
        <a:xfrm>
          <a:off x="0" y="0"/>
          <a:ext cx="0" cy="0"/>
          <a:chOff x="0" y="0"/>
          <a:chExt cx="0" cy="0"/>
        </a:xfrm>
      </p:grpSpPr>
      <p:sp>
        <p:nvSpPr>
          <p:cNvPr id="216" name="Google Shape;216;g2bf45462b57_0_20"/>
          <p:cNvSpPr/>
          <p:nvPr/>
        </p:nvSpPr>
        <p:spPr>
          <a:xfrm>
            <a:off x="17044742" y="-150232"/>
            <a:ext cx="1246800" cy="8963700"/>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g2bf45462b57_0_20"/>
          <p:cNvSpPr/>
          <p:nvPr/>
        </p:nvSpPr>
        <p:spPr>
          <a:xfrm rot="10800000">
            <a:off x="13957626" y="-5982"/>
            <a:ext cx="4333875" cy="4326941"/>
          </a:xfrm>
          <a:custGeom>
            <a:avLst/>
            <a:gdLst/>
            <a:ahLst/>
            <a:cxnLst/>
            <a:rect l="l" t="t" r="r" b="b"/>
            <a:pathLst>
              <a:path w="6350000" h="6339840" extrusionOk="0">
                <a:moveTo>
                  <a:pt x="6350000" y="6339840"/>
                </a:moveTo>
                <a:lnTo>
                  <a:pt x="0" y="6339840"/>
                </a:lnTo>
                <a:lnTo>
                  <a:pt x="0" y="0"/>
                </a:lnTo>
                <a:lnTo>
                  <a:pt x="6350000" y="6339840"/>
                </a:lnTo>
                <a:close/>
              </a:path>
            </a:pathLst>
          </a:custGeom>
          <a:solidFill>
            <a:srgbClr val="053249"/>
          </a:solidFill>
          <a:ln>
            <a:noFill/>
          </a:ln>
        </p:spPr>
        <p:txBody>
          <a:bodyPr/>
          <a:lstStyle/>
          <a:p>
            <a:endParaRPr lang="en-GB"/>
          </a:p>
        </p:txBody>
      </p:sp>
      <p:sp>
        <p:nvSpPr>
          <p:cNvPr id="218" name="Google Shape;218;g2bf45462b57_0_20"/>
          <p:cNvSpPr txBox="1"/>
          <p:nvPr/>
        </p:nvSpPr>
        <p:spPr>
          <a:xfrm>
            <a:off x="1028700" y="1095375"/>
            <a:ext cx="14490300" cy="2262300"/>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6999">
                <a:solidFill>
                  <a:srgbClr val="033C5B"/>
                </a:solidFill>
              </a:rPr>
              <a:t>The Role of Digital Technologies in Education</a:t>
            </a:r>
            <a:endParaRPr/>
          </a:p>
        </p:txBody>
      </p:sp>
      <p:sp>
        <p:nvSpPr>
          <p:cNvPr id="219" name="Google Shape;219;g2bf45462b57_0_20"/>
          <p:cNvSpPr txBox="1"/>
          <p:nvPr/>
        </p:nvSpPr>
        <p:spPr>
          <a:xfrm>
            <a:off x="1028688" y="3527325"/>
            <a:ext cx="14191500" cy="423300"/>
          </a:xfrm>
          <a:prstGeom prst="rect">
            <a:avLst/>
          </a:prstGeom>
          <a:noFill/>
          <a:ln>
            <a:noFill/>
          </a:ln>
        </p:spPr>
        <p:txBody>
          <a:bodyPr spcFirstLastPara="1" wrap="square" lIns="0" tIns="0" rIns="0" bIns="0" anchor="t" anchorCtr="0">
            <a:spAutoFit/>
          </a:bodyPr>
          <a:lstStyle/>
          <a:p>
            <a:pPr marL="0" marR="0" lvl="0" indent="0" algn="just" rtl="0">
              <a:lnSpc>
                <a:spcPct val="140015"/>
              </a:lnSpc>
              <a:spcBef>
                <a:spcPts val="0"/>
              </a:spcBef>
              <a:spcAft>
                <a:spcPts val="0"/>
              </a:spcAft>
              <a:buNone/>
            </a:pPr>
            <a:endParaRPr sz="2750">
              <a:solidFill>
                <a:srgbClr val="121212"/>
              </a:solidFill>
            </a:endParaRPr>
          </a:p>
        </p:txBody>
      </p:sp>
      <p:sp>
        <p:nvSpPr>
          <p:cNvPr id="220" name="Google Shape;220;g2bf45462b57_0_20"/>
          <p:cNvSpPr/>
          <p:nvPr/>
        </p:nvSpPr>
        <p:spPr>
          <a:xfrm>
            <a:off x="16826047" y="607663"/>
            <a:ext cx="841375" cy="841375"/>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g2bf45462b57_0_2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3">
              <a:alphaModFix/>
            </a:blip>
            <a:stretch>
              <a:fillRect/>
            </a:stretch>
          </a:blipFill>
          <a:ln>
            <a:noFill/>
          </a:ln>
        </p:spPr>
        <p:txBody>
          <a:bodyPr/>
          <a:lstStyle/>
          <a:p>
            <a:endParaRPr lang="en-GB"/>
          </a:p>
        </p:txBody>
      </p:sp>
      <p:sp>
        <p:nvSpPr>
          <p:cNvPr id="222" name="Google Shape;222;g2bf45462b57_0_2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4">
              <a:alphaModFix/>
            </a:blip>
            <a:stretch>
              <a:fillRect/>
            </a:stretch>
          </a:blipFill>
          <a:ln>
            <a:noFill/>
          </a:ln>
        </p:spPr>
        <p:txBody>
          <a:bodyPr/>
          <a:lstStyle/>
          <a:p>
            <a:endParaRPr lang="en-GB"/>
          </a:p>
        </p:txBody>
      </p:sp>
      <p:sp>
        <p:nvSpPr>
          <p:cNvPr id="223" name="Google Shape;223;g2bf45462b57_0_20"/>
          <p:cNvSpPr txBox="1"/>
          <p:nvPr/>
        </p:nvSpPr>
        <p:spPr>
          <a:xfrm>
            <a:off x="5627065" y="9243317"/>
            <a:ext cx="12041100" cy="819000"/>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4" name="Google Shape;224;g2bf45462b57_0_20"/>
          <p:cNvSpPr/>
          <p:nvPr/>
        </p:nvSpPr>
        <p:spPr>
          <a:xfrm rot="5400000">
            <a:off x="9139175" y="173368"/>
            <a:ext cx="9600" cy="17271000"/>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5" name="Google Shape;225;g2bf45462b57_0_20" descr="This video explains the important roles of media, method, and modality in educational technology use.  Method is the most important of the three and has the greatest influence on learning outcomes." title="3 M's - Media Method Modality and Their Roles in Educational Technology Use">
            <a:hlinkClick r:id="rId5"/>
          </p:cNvPr>
          <p:cNvPicPr preferRelativeResize="0"/>
          <p:nvPr/>
        </p:nvPicPr>
        <p:blipFill>
          <a:blip r:embed="rId6">
            <a:alphaModFix/>
          </a:blip>
          <a:stretch>
            <a:fillRect/>
          </a:stretch>
        </p:blipFill>
        <p:spPr>
          <a:xfrm>
            <a:off x="4809899" y="3642943"/>
            <a:ext cx="8668175" cy="487585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Effect transition="in" filter="fade">
                                      <p:cBhvr>
                                        <p:cTn id="7" dur="10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229"/>
        <p:cNvGrpSpPr/>
        <p:nvPr/>
      </p:nvGrpSpPr>
      <p:grpSpPr>
        <a:xfrm>
          <a:off x="0" y="0"/>
          <a:ext cx="0" cy="0"/>
          <a:chOff x="0" y="0"/>
          <a:chExt cx="0" cy="0"/>
        </a:xfrm>
      </p:grpSpPr>
      <p:sp>
        <p:nvSpPr>
          <p:cNvPr id="230" name="Google Shape;230;p9"/>
          <p:cNvSpPr/>
          <p:nvPr/>
        </p:nvSpPr>
        <p:spPr>
          <a:xfrm>
            <a:off x="-130877" y="-38241"/>
            <a:ext cx="2766824" cy="5218616"/>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9"/>
          <p:cNvSpPr/>
          <p:nvPr/>
        </p:nvSpPr>
        <p:spPr>
          <a:xfrm rot="5400000">
            <a:off x="0" y="2507553"/>
            <a:ext cx="2635947" cy="2635947"/>
          </a:xfrm>
          <a:custGeom>
            <a:avLst/>
            <a:gdLst/>
            <a:ahLst/>
            <a:cxnLst/>
            <a:rect l="l" t="t" r="r" b="b"/>
            <a:pathLst>
              <a:path w="2635947" h="2635947" extrusionOk="0">
                <a:moveTo>
                  <a:pt x="0" y="0"/>
                </a:moveTo>
                <a:lnTo>
                  <a:pt x="2635947" y="0"/>
                </a:lnTo>
                <a:lnTo>
                  <a:pt x="2635947" y="2635947"/>
                </a:lnTo>
                <a:lnTo>
                  <a:pt x="0" y="2635947"/>
                </a:lnTo>
                <a:lnTo>
                  <a:pt x="0" y="0"/>
                </a:lnTo>
                <a:close/>
              </a:path>
            </a:pathLst>
          </a:custGeom>
          <a:blipFill rotWithShape="1">
            <a:blip r:embed="rId3">
              <a:alphaModFix/>
            </a:blip>
            <a:stretch>
              <a:fillRect/>
            </a:stretch>
          </a:blipFill>
          <a:ln>
            <a:noFill/>
          </a:ln>
        </p:spPr>
        <p:txBody>
          <a:bodyPr/>
          <a:lstStyle/>
          <a:p>
            <a:endParaRPr lang="en-GB"/>
          </a:p>
        </p:txBody>
      </p:sp>
      <p:sp>
        <p:nvSpPr>
          <p:cNvPr id="232" name="Google Shape;232;p9"/>
          <p:cNvSpPr/>
          <p:nvPr/>
        </p:nvSpPr>
        <p:spPr>
          <a:xfrm>
            <a:off x="-130877" y="5143500"/>
            <a:ext cx="2766824" cy="3665330"/>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9"/>
          <p:cNvSpPr/>
          <p:nvPr/>
        </p:nvSpPr>
        <p:spPr>
          <a:xfrm rot="5400000" flipH="1">
            <a:off x="0" y="5143500"/>
            <a:ext cx="2635947" cy="2635947"/>
          </a:xfrm>
          <a:custGeom>
            <a:avLst/>
            <a:gdLst/>
            <a:ahLst/>
            <a:cxnLst/>
            <a:rect l="l" t="t" r="r" b="b"/>
            <a:pathLst>
              <a:path w="2635947" h="2635947" extrusionOk="0">
                <a:moveTo>
                  <a:pt x="2635947" y="0"/>
                </a:moveTo>
                <a:lnTo>
                  <a:pt x="0" y="0"/>
                </a:lnTo>
                <a:lnTo>
                  <a:pt x="0" y="2635947"/>
                </a:lnTo>
                <a:lnTo>
                  <a:pt x="2635947" y="2635947"/>
                </a:lnTo>
                <a:lnTo>
                  <a:pt x="2635947" y="0"/>
                </a:lnTo>
                <a:close/>
              </a:path>
            </a:pathLst>
          </a:custGeom>
          <a:blipFill rotWithShape="1">
            <a:blip r:embed="rId4">
              <a:alphaModFix/>
            </a:blip>
            <a:stretch>
              <a:fillRect/>
            </a:stretch>
          </a:blipFill>
          <a:ln>
            <a:noFill/>
          </a:ln>
        </p:spPr>
        <p:txBody>
          <a:bodyPr/>
          <a:lstStyle/>
          <a:p>
            <a:endParaRPr lang="en-GB"/>
          </a:p>
        </p:txBody>
      </p:sp>
      <p:sp>
        <p:nvSpPr>
          <p:cNvPr id="234" name="Google Shape;234;p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a:lstStyle/>
          <a:p>
            <a:endParaRPr lang="en-GB"/>
          </a:p>
        </p:txBody>
      </p:sp>
      <p:sp>
        <p:nvSpPr>
          <p:cNvPr id="235" name="Google Shape;235;p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a:lstStyle/>
          <a:p>
            <a:endParaRPr lang="en-GB"/>
          </a:p>
        </p:txBody>
      </p:sp>
      <p:sp>
        <p:nvSpPr>
          <p:cNvPr id="236" name="Google Shape;236;p9"/>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9"/>
          <p:cNvSpPr/>
          <p:nvPr/>
        </p:nvSpPr>
        <p:spPr>
          <a:xfrm>
            <a:off x="14813352" y="4259543"/>
            <a:ext cx="2355723" cy="4114800"/>
          </a:xfrm>
          <a:custGeom>
            <a:avLst/>
            <a:gdLst/>
            <a:ahLst/>
            <a:cxnLst/>
            <a:rect l="l" t="t" r="r" b="b"/>
            <a:pathLst>
              <a:path w="2355723" h="4114800" extrusionOk="0">
                <a:moveTo>
                  <a:pt x="0" y="0"/>
                </a:moveTo>
                <a:lnTo>
                  <a:pt x="2355723" y="0"/>
                </a:lnTo>
                <a:lnTo>
                  <a:pt x="2355723" y="4114800"/>
                </a:lnTo>
                <a:lnTo>
                  <a:pt x="0" y="4114800"/>
                </a:lnTo>
                <a:lnTo>
                  <a:pt x="0" y="0"/>
                </a:lnTo>
                <a:close/>
              </a:path>
            </a:pathLst>
          </a:custGeom>
          <a:blipFill rotWithShape="1">
            <a:blip r:embed="rId7">
              <a:alphaModFix/>
            </a:blip>
            <a:stretch>
              <a:fillRect/>
            </a:stretch>
          </a:blipFill>
          <a:ln>
            <a:noFill/>
          </a:ln>
        </p:spPr>
        <p:txBody>
          <a:bodyPr/>
          <a:lstStyle/>
          <a:p>
            <a:endParaRPr lang="en-GB"/>
          </a:p>
        </p:txBody>
      </p:sp>
      <p:sp>
        <p:nvSpPr>
          <p:cNvPr id="238" name="Google Shape;238;p9"/>
          <p:cNvSpPr txBox="1"/>
          <p:nvPr/>
        </p:nvSpPr>
        <p:spPr>
          <a:xfrm>
            <a:off x="3058697" y="773904"/>
            <a:ext cx="13265244" cy="991208"/>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6999" b="0" i="0" u="none" strike="noStrike" cap="none">
                <a:solidFill>
                  <a:srgbClr val="033C5B"/>
                </a:solidFill>
                <a:latin typeface="Arial"/>
                <a:ea typeface="Arial"/>
                <a:cs typeface="Arial"/>
                <a:sym typeface="Arial"/>
              </a:rPr>
              <a:t>Reflection Activity</a:t>
            </a:r>
            <a:endParaRPr/>
          </a:p>
        </p:txBody>
      </p:sp>
      <p:sp>
        <p:nvSpPr>
          <p:cNvPr id="239" name="Google Shape;239;p9"/>
          <p:cNvSpPr txBox="1"/>
          <p:nvPr/>
        </p:nvSpPr>
        <p:spPr>
          <a:xfrm>
            <a:off x="3058700" y="2006525"/>
            <a:ext cx="11331900" cy="5102700"/>
          </a:xfrm>
          <a:prstGeom prst="rect">
            <a:avLst/>
          </a:prstGeom>
          <a:noFill/>
          <a:ln>
            <a:noFill/>
          </a:ln>
        </p:spPr>
        <p:txBody>
          <a:bodyPr spcFirstLastPara="1" wrap="square" lIns="0" tIns="0" rIns="0" bIns="0" anchor="t" anchorCtr="0">
            <a:spAutoFit/>
          </a:bodyPr>
          <a:lstStyle/>
          <a:p>
            <a:pPr marL="0" lvl="0" indent="0" algn="just" rtl="0">
              <a:lnSpc>
                <a:spcPct val="150000"/>
              </a:lnSpc>
              <a:spcBef>
                <a:spcPts val="0"/>
              </a:spcBef>
              <a:spcAft>
                <a:spcPts val="0"/>
              </a:spcAft>
              <a:buClr>
                <a:schemeClr val="dk1"/>
              </a:buClr>
              <a:buSzPts val="1100"/>
              <a:buFont typeface="Arial"/>
              <a:buNone/>
            </a:pPr>
            <a:r>
              <a:rPr lang="en-US" sz="2200">
                <a:solidFill>
                  <a:srgbClr val="0D0D0D"/>
                </a:solidFill>
              </a:rPr>
              <a:t>Reflect on the information provided about Blended Learning, Collaborative Teaching, and the Role of Digital Technologies in Education. Consider the following questions:</a:t>
            </a:r>
            <a:endParaRPr sz="2200">
              <a:solidFill>
                <a:srgbClr val="0D0D0D"/>
              </a:solidFill>
            </a:endParaRPr>
          </a:p>
          <a:p>
            <a:pPr marL="457200" lvl="0" indent="-368300" algn="just" rtl="0">
              <a:lnSpc>
                <a:spcPct val="150000"/>
              </a:lnSpc>
              <a:spcBef>
                <a:spcPts val="1500"/>
              </a:spcBef>
              <a:spcAft>
                <a:spcPts val="0"/>
              </a:spcAft>
              <a:buClr>
                <a:srgbClr val="0D0D0D"/>
              </a:buClr>
              <a:buSzPts val="2200"/>
              <a:buChar char="●"/>
            </a:pPr>
            <a:r>
              <a:rPr lang="en-US" sz="2200">
                <a:solidFill>
                  <a:srgbClr val="0D0D0D"/>
                </a:solidFill>
              </a:rPr>
              <a:t>Reflect on the guidelines for collaborative teaching. How might these strategies enhance student learning outcomes in your classroom?</a:t>
            </a:r>
            <a:endParaRPr sz="2200">
              <a:solidFill>
                <a:srgbClr val="0D0D0D"/>
              </a:solidFill>
            </a:endParaRPr>
          </a:p>
          <a:p>
            <a:pPr marL="457200" lvl="0" indent="-368300" algn="just" rtl="0">
              <a:lnSpc>
                <a:spcPct val="150000"/>
              </a:lnSpc>
              <a:spcBef>
                <a:spcPts val="0"/>
              </a:spcBef>
              <a:spcAft>
                <a:spcPts val="0"/>
              </a:spcAft>
              <a:buClr>
                <a:srgbClr val="0D0D0D"/>
              </a:buClr>
              <a:buSzPts val="2200"/>
              <a:buChar char="●"/>
            </a:pPr>
            <a:r>
              <a:rPr lang="en-US" sz="2200">
                <a:solidFill>
                  <a:srgbClr val="0D0D0D"/>
                </a:solidFill>
              </a:rPr>
              <a:t>Which approach to co-teaching (e.g., one teach, one observe; parallel teaching) do you think would work best in your teaching context? Why?</a:t>
            </a:r>
            <a:endParaRPr sz="2200">
              <a:solidFill>
                <a:srgbClr val="0D0D0D"/>
              </a:solidFill>
            </a:endParaRPr>
          </a:p>
          <a:p>
            <a:pPr marL="457200" lvl="0" indent="-368300" algn="just" rtl="0">
              <a:lnSpc>
                <a:spcPct val="150000"/>
              </a:lnSpc>
              <a:spcBef>
                <a:spcPts val="0"/>
              </a:spcBef>
              <a:spcAft>
                <a:spcPts val="0"/>
              </a:spcAft>
              <a:buClr>
                <a:srgbClr val="0D0D0D"/>
              </a:buClr>
              <a:buSzPts val="2200"/>
              <a:buChar char="●"/>
            </a:pPr>
            <a:r>
              <a:rPr lang="en-US" sz="2200">
                <a:solidFill>
                  <a:srgbClr val="0D0D0D"/>
                </a:solidFill>
              </a:rPr>
              <a:t>How have digital technologies transformed the educational landscape, especially in the context of the COVID-19 pandemic?</a:t>
            </a:r>
            <a:endParaRPr sz="2200">
              <a:solidFill>
                <a:srgbClr val="0D0D0D"/>
              </a:solidFill>
            </a:endParaRPr>
          </a:p>
          <a:p>
            <a:pPr marL="457200" lvl="0" indent="-368300" algn="just" rtl="0">
              <a:lnSpc>
                <a:spcPct val="150000"/>
              </a:lnSpc>
              <a:spcBef>
                <a:spcPts val="0"/>
              </a:spcBef>
              <a:spcAft>
                <a:spcPts val="0"/>
              </a:spcAft>
              <a:buClr>
                <a:srgbClr val="0D0D0D"/>
              </a:buClr>
              <a:buSzPts val="2200"/>
              <a:buChar char="●"/>
            </a:pPr>
            <a:r>
              <a:rPr lang="en-US" sz="2200">
                <a:solidFill>
                  <a:srgbClr val="0D0D0D"/>
                </a:solidFill>
              </a:rPr>
              <a:t>Reflect on your own use of digital tools in teaching. What benefits have you observed, and what challenges have you faced?</a:t>
            </a:r>
            <a:endParaRPr sz="2200">
              <a:solidFill>
                <a:srgbClr val="121212"/>
              </a:solidFill>
            </a:endParaRPr>
          </a:p>
        </p:txBody>
      </p:sp>
      <p:sp>
        <p:nvSpPr>
          <p:cNvPr id="240" name="Google Shape;240;p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95"/>
        <p:cNvGrpSpPr/>
        <p:nvPr/>
      </p:nvGrpSpPr>
      <p:grpSpPr>
        <a:xfrm>
          <a:off x="0" y="0"/>
          <a:ext cx="0" cy="0"/>
          <a:chOff x="0" y="0"/>
          <a:chExt cx="0" cy="0"/>
        </a:xfrm>
      </p:grpSpPr>
      <p:sp>
        <p:nvSpPr>
          <p:cNvPr id="96" name="Google Shape;96;p2"/>
          <p:cNvSpPr txBox="1"/>
          <p:nvPr/>
        </p:nvSpPr>
        <p:spPr>
          <a:xfrm>
            <a:off x="1028700" y="827483"/>
            <a:ext cx="6990285" cy="1960191"/>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6999" b="0" i="0" u="none" strike="noStrike" cap="none">
                <a:solidFill>
                  <a:srgbClr val="033C5B"/>
                </a:solidFill>
                <a:latin typeface="Arial"/>
                <a:ea typeface="Arial"/>
                <a:cs typeface="Arial"/>
                <a:sym typeface="Arial"/>
              </a:rPr>
              <a:t>Learning Objectives</a:t>
            </a:r>
            <a:endParaRPr/>
          </a:p>
        </p:txBody>
      </p:sp>
      <p:sp>
        <p:nvSpPr>
          <p:cNvPr id="97" name="Google Shape;97;p2"/>
          <p:cNvSpPr txBox="1"/>
          <p:nvPr/>
        </p:nvSpPr>
        <p:spPr>
          <a:xfrm>
            <a:off x="1028688" y="3347876"/>
            <a:ext cx="6990300" cy="5196300"/>
          </a:xfrm>
          <a:prstGeom prst="rect">
            <a:avLst/>
          </a:prstGeom>
          <a:noFill/>
          <a:ln>
            <a:noFill/>
          </a:ln>
        </p:spPr>
        <p:txBody>
          <a:bodyPr spcFirstLastPara="1" wrap="square" lIns="0" tIns="0" rIns="0" bIns="0" anchor="t" anchorCtr="0">
            <a:spAutoFit/>
          </a:bodyPr>
          <a:lstStyle/>
          <a:p>
            <a:pPr marL="604518" marR="0" lvl="1" indent="-302260" algn="l" rtl="0">
              <a:lnSpc>
                <a:spcPct val="140014"/>
              </a:lnSpc>
              <a:spcBef>
                <a:spcPts val="0"/>
              </a:spcBef>
              <a:spcAft>
                <a:spcPts val="0"/>
              </a:spcAft>
              <a:buClr>
                <a:srgbClr val="121212"/>
              </a:buClr>
              <a:buSzPts val="2799"/>
              <a:buFont typeface="Arial"/>
              <a:buChar char="•"/>
            </a:pPr>
            <a:r>
              <a:rPr lang="en-US" sz="2799" b="0" i="0" u="none" strike="noStrike" cap="none">
                <a:solidFill>
                  <a:srgbClr val="121212"/>
                </a:solidFill>
                <a:latin typeface="Arial"/>
                <a:ea typeface="Arial"/>
                <a:cs typeface="Arial"/>
                <a:sym typeface="Arial"/>
              </a:rPr>
              <a:t>L.O1: </a:t>
            </a:r>
            <a:r>
              <a:rPr lang="en-US" sz="2750">
                <a:solidFill>
                  <a:schemeClr val="dk1"/>
                </a:solidFill>
              </a:rPr>
              <a:t>To comprehend the concept of Blended Learning and its significance in contemporary educational practices.</a:t>
            </a:r>
            <a:endParaRPr sz="2750">
              <a:solidFill>
                <a:schemeClr val="dk1"/>
              </a:solidFill>
            </a:endParaRPr>
          </a:p>
          <a:p>
            <a:pPr marL="604518" marR="0" lvl="1" indent="-302260" algn="l" rtl="0">
              <a:lnSpc>
                <a:spcPct val="140014"/>
              </a:lnSpc>
              <a:spcBef>
                <a:spcPts val="0"/>
              </a:spcBef>
              <a:spcAft>
                <a:spcPts val="0"/>
              </a:spcAft>
              <a:buClr>
                <a:srgbClr val="121212"/>
              </a:buClr>
              <a:buSzPts val="2799"/>
              <a:buFont typeface="Arial"/>
              <a:buChar char="•"/>
            </a:pPr>
            <a:r>
              <a:rPr lang="en-US" sz="2750">
                <a:solidFill>
                  <a:schemeClr val="dk1"/>
                </a:solidFill>
              </a:rPr>
              <a:t>L.O2: To examine the contextual relevance of Blended Learning within the framework of the European Union.</a:t>
            </a:r>
            <a:endParaRPr sz="2750">
              <a:solidFill>
                <a:schemeClr val="dk1"/>
              </a:solidFill>
            </a:endParaRPr>
          </a:p>
          <a:p>
            <a:pPr marL="604518" marR="0" lvl="1" indent="-302260" algn="l" rtl="0">
              <a:lnSpc>
                <a:spcPct val="140014"/>
              </a:lnSpc>
              <a:spcBef>
                <a:spcPts val="0"/>
              </a:spcBef>
              <a:spcAft>
                <a:spcPts val="0"/>
              </a:spcAft>
              <a:buClr>
                <a:srgbClr val="121212"/>
              </a:buClr>
              <a:buSzPts val="2799"/>
              <a:buFont typeface="Arial"/>
              <a:buChar char="•"/>
            </a:pPr>
            <a:r>
              <a:rPr lang="en-US" sz="2750">
                <a:solidFill>
                  <a:schemeClr val="dk1"/>
                </a:solidFill>
              </a:rPr>
              <a:t>3. To establish a foundational understanding of Blended Learning methodologies, strategies, and models.</a:t>
            </a:r>
            <a:endParaRPr/>
          </a:p>
        </p:txBody>
      </p:sp>
      <p:sp>
        <p:nvSpPr>
          <p:cNvPr id="98" name="Google Shape;98;p2"/>
          <p:cNvSpPr/>
          <p:nvPr/>
        </p:nvSpPr>
        <p:spPr>
          <a:xfrm>
            <a:off x="9144000" y="3783991"/>
            <a:ext cx="9144000" cy="6503009"/>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9144000" y="0"/>
            <a:ext cx="9144000" cy="5143500"/>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a:lstStyle/>
          <a:p>
            <a:endParaRPr lang="en-GB"/>
          </a:p>
        </p:txBody>
      </p:sp>
      <p:sp>
        <p:nvSpPr>
          <p:cNvPr id="101" name="Google Shape;101;p2"/>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a:lstStyle/>
          <a:p>
            <a:endParaRPr lang="en-GB"/>
          </a:p>
        </p:txBody>
      </p:sp>
      <p:sp>
        <p:nvSpPr>
          <p:cNvPr id="102" name="Google Shape;102;p2"/>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a:lstStyle/>
          <a:p>
            <a:endParaRPr lang="en-GB"/>
          </a:p>
        </p:txBody>
      </p:sp>
      <p:sp>
        <p:nvSpPr>
          <p:cNvPr id="103" name="Google Shape;103;p2"/>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a:lstStyle/>
          <a:p>
            <a:endParaRPr lang="en-GB"/>
          </a:p>
        </p:txBody>
      </p:sp>
      <p:sp>
        <p:nvSpPr>
          <p:cNvPr id="104" name="Google Shape;104;p2"/>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08"/>
        <p:cNvGrpSpPr/>
        <p:nvPr/>
      </p:nvGrpSpPr>
      <p:grpSpPr>
        <a:xfrm>
          <a:off x="0" y="0"/>
          <a:ext cx="0" cy="0"/>
          <a:chOff x="0" y="0"/>
          <a:chExt cx="0" cy="0"/>
        </a:xfrm>
      </p:grpSpPr>
      <p:sp>
        <p:nvSpPr>
          <p:cNvPr id="109" name="Google Shape;109;g2bf45462b57_0_0"/>
          <p:cNvSpPr txBox="1"/>
          <p:nvPr/>
        </p:nvSpPr>
        <p:spPr>
          <a:xfrm>
            <a:off x="1028700" y="827483"/>
            <a:ext cx="6990300" cy="2262300"/>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6999" b="0" i="0" u="none" strike="noStrike" cap="none">
                <a:solidFill>
                  <a:srgbClr val="033C5B"/>
                </a:solidFill>
                <a:latin typeface="Arial"/>
                <a:ea typeface="Arial"/>
                <a:cs typeface="Arial"/>
                <a:sym typeface="Arial"/>
              </a:rPr>
              <a:t>Learning Objectives</a:t>
            </a:r>
            <a:endParaRPr/>
          </a:p>
        </p:txBody>
      </p:sp>
      <p:sp>
        <p:nvSpPr>
          <p:cNvPr id="110" name="Google Shape;110;g2bf45462b57_0_0"/>
          <p:cNvSpPr txBox="1"/>
          <p:nvPr/>
        </p:nvSpPr>
        <p:spPr>
          <a:xfrm>
            <a:off x="1028700" y="3429001"/>
            <a:ext cx="6990300" cy="4000500"/>
          </a:xfrm>
          <a:prstGeom prst="rect">
            <a:avLst/>
          </a:prstGeom>
          <a:noFill/>
          <a:ln>
            <a:noFill/>
          </a:ln>
        </p:spPr>
        <p:txBody>
          <a:bodyPr spcFirstLastPara="1" wrap="square" lIns="0" tIns="0" rIns="0" bIns="0" anchor="t" anchorCtr="0">
            <a:spAutoFit/>
          </a:bodyPr>
          <a:lstStyle/>
          <a:p>
            <a:pPr marL="604518" marR="0" lvl="1" indent="-302260" algn="l" rtl="0">
              <a:lnSpc>
                <a:spcPct val="140014"/>
              </a:lnSpc>
              <a:spcBef>
                <a:spcPts val="0"/>
              </a:spcBef>
              <a:spcAft>
                <a:spcPts val="0"/>
              </a:spcAft>
              <a:buClr>
                <a:srgbClr val="121212"/>
              </a:buClr>
              <a:buSzPts val="2799"/>
              <a:buFont typeface="Arial"/>
              <a:buChar char="•"/>
            </a:pPr>
            <a:r>
              <a:rPr lang="en-US" sz="2750">
                <a:solidFill>
                  <a:schemeClr val="dk1"/>
                </a:solidFill>
              </a:rPr>
              <a:t>L.O4. To identify and analyze the competences necessary for effective implementation of Blended Learning approaches.</a:t>
            </a:r>
            <a:endParaRPr sz="2750">
              <a:solidFill>
                <a:schemeClr val="dk1"/>
              </a:solidFill>
            </a:endParaRPr>
          </a:p>
          <a:p>
            <a:pPr marL="604518" marR="0" lvl="1" indent="-302260" algn="l" rtl="0">
              <a:lnSpc>
                <a:spcPct val="140014"/>
              </a:lnSpc>
              <a:spcBef>
                <a:spcPts val="0"/>
              </a:spcBef>
              <a:spcAft>
                <a:spcPts val="0"/>
              </a:spcAft>
              <a:buClr>
                <a:srgbClr val="121212"/>
              </a:buClr>
              <a:buSzPts val="2799"/>
              <a:buFont typeface="Arial"/>
              <a:buChar char="•"/>
            </a:pPr>
            <a:r>
              <a:rPr lang="en-US" sz="2750">
                <a:solidFill>
                  <a:schemeClr val="dk1"/>
                </a:solidFill>
              </a:rPr>
              <a:t>L.O5. To explore the concept of Collaborative Teaching and its role in enhancing student learning outcomes.</a:t>
            </a:r>
            <a:endParaRPr/>
          </a:p>
        </p:txBody>
      </p:sp>
      <p:sp>
        <p:nvSpPr>
          <p:cNvPr id="111" name="Google Shape;111;g2bf45462b57_0_0"/>
          <p:cNvSpPr/>
          <p:nvPr/>
        </p:nvSpPr>
        <p:spPr>
          <a:xfrm>
            <a:off x="9144000" y="3783991"/>
            <a:ext cx="9144000" cy="6503100"/>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g2bf45462b57_0_0"/>
          <p:cNvSpPr/>
          <p:nvPr/>
        </p:nvSpPr>
        <p:spPr>
          <a:xfrm>
            <a:off x="9144000" y="0"/>
            <a:ext cx="9144000" cy="5143500"/>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g2bf45462b57_0_0"/>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a:lstStyle/>
          <a:p>
            <a:endParaRPr lang="en-GB"/>
          </a:p>
        </p:txBody>
      </p:sp>
      <p:sp>
        <p:nvSpPr>
          <p:cNvPr id="114" name="Google Shape;114;g2bf45462b57_0_0"/>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a:lstStyle/>
          <a:p>
            <a:endParaRPr lang="en-GB"/>
          </a:p>
        </p:txBody>
      </p:sp>
      <p:sp>
        <p:nvSpPr>
          <p:cNvPr id="115" name="Google Shape;115;g2bf45462b57_0_0"/>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a:lstStyle/>
          <a:p>
            <a:endParaRPr lang="en-GB"/>
          </a:p>
        </p:txBody>
      </p:sp>
      <p:sp>
        <p:nvSpPr>
          <p:cNvPr id="116" name="Google Shape;116;g2bf45462b57_0_0"/>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a:lstStyle/>
          <a:p>
            <a:endParaRPr lang="en-GB"/>
          </a:p>
        </p:txBody>
      </p:sp>
      <p:sp>
        <p:nvSpPr>
          <p:cNvPr id="117" name="Google Shape;117;g2bf45462b57_0_0"/>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21"/>
        <p:cNvGrpSpPr/>
        <p:nvPr/>
      </p:nvGrpSpPr>
      <p:grpSpPr>
        <a:xfrm>
          <a:off x="0" y="0"/>
          <a:ext cx="0" cy="0"/>
          <a:chOff x="0" y="0"/>
          <a:chExt cx="0" cy="0"/>
        </a:xfrm>
      </p:grpSpPr>
      <p:sp>
        <p:nvSpPr>
          <p:cNvPr id="122" name="Google Shape;122;p3"/>
          <p:cNvSpPr/>
          <p:nvPr/>
        </p:nvSpPr>
        <p:spPr>
          <a:xfrm>
            <a:off x="17044742" y="-150232"/>
            <a:ext cx="1246758" cy="8963824"/>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rot="10800000">
            <a:off x="13961765" y="-1849"/>
            <a:ext cx="4329736" cy="4322808"/>
          </a:xfrm>
          <a:custGeom>
            <a:avLst/>
            <a:gdLst/>
            <a:ahLst/>
            <a:cxnLst/>
            <a:rect l="l" t="t" r="r" b="b"/>
            <a:pathLst>
              <a:path w="6350000" h="6339840" extrusionOk="0">
                <a:moveTo>
                  <a:pt x="6350000" y="6339840"/>
                </a:moveTo>
                <a:lnTo>
                  <a:pt x="0" y="6339840"/>
                </a:lnTo>
                <a:lnTo>
                  <a:pt x="0" y="0"/>
                </a:lnTo>
                <a:lnTo>
                  <a:pt x="6350000" y="6339840"/>
                </a:lnTo>
                <a:close/>
              </a:path>
            </a:pathLst>
          </a:custGeom>
          <a:solidFill>
            <a:srgbClr val="053249"/>
          </a:solidFill>
          <a:ln>
            <a:noFill/>
          </a:ln>
        </p:spPr>
        <p:txBody>
          <a:bodyPr/>
          <a:lstStyle/>
          <a:p>
            <a:endParaRPr lang="en-GB"/>
          </a:p>
        </p:txBody>
      </p:sp>
      <p:sp>
        <p:nvSpPr>
          <p:cNvPr id="124" name="Google Shape;124;p3"/>
          <p:cNvSpPr txBox="1"/>
          <p:nvPr/>
        </p:nvSpPr>
        <p:spPr>
          <a:xfrm>
            <a:off x="1028700" y="1095375"/>
            <a:ext cx="12181500" cy="1077300"/>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6999">
                <a:solidFill>
                  <a:srgbClr val="033C5B"/>
                </a:solidFill>
              </a:rPr>
              <a:t>What is Blended Learning?</a:t>
            </a:r>
            <a:endParaRPr/>
          </a:p>
        </p:txBody>
      </p:sp>
      <p:sp>
        <p:nvSpPr>
          <p:cNvPr id="125" name="Google Shape;125;p3"/>
          <p:cNvSpPr txBox="1"/>
          <p:nvPr/>
        </p:nvSpPr>
        <p:spPr>
          <a:xfrm>
            <a:off x="1028688" y="2715125"/>
            <a:ext cx="14191500" cy="1608600"/>
          </a:xfrm>
          <a:prstGeom prst="rect">
            <a:avLst/>
          </a:prstGeom>
          <a:noFill/>
          <a:ln>
            <a:noFill/>
          </a:ln>
        </p:spPr>
        <p:txBody>
          <a:bodyPr spcFirstLastPara="1" wrap="square" lIns="0" tIns="0" rIns="0" bIns="0" anchor="t" anchorCtr="0">
            <a:spAutoFit/>
          </a:bodyPr>
          <a:lstStyle/>
          <a:p>
            <a:pPr marL="0" marR="0" lvl="0" indent="0" algn="just" rtl="0">
              <a:lnSpc>
                <a:spcPct val="140015"/>
              </a:lnSpc>
              <a:spcBef>
                <a:spcPts val="0"/>
              </a:spcBef>
              <a:spcAft>
                <a:spcPts val="0"/>
              </a:spcAft>
              <a:buNone/>
            </a:pPr>
            <a:r>
              <a:rPr lang="en-US" sz="2750">
                <a:solidFill>
                  <a:srgbClr val="121212"/>
                </a:solidFill>
              </a:rPr>
              <a:t>The coordinated blending of online and in-person education is known as blended learning. Students in these classes learn "in part online, with some element of student control over time, place, path, and/or pace," according to the Christensen Institute.</a:t>
            </a:r>
            <a:endParaRPr sz="2750">
              <a:solidFill>
                <a:srgbClr val="121212"/>
              </a:solidFill>
            </a:endParaRPr>
          </a:p>
        </p:txBody>
      </p:sp>
      <p:sp>
        <p:nvSpPr>
          <p:cNvPr id="126" name="Google Shape;126;p3"/>
          <p:cNvSpPr/>
          <p:nvPr/>
        </p:nvSpPr>
        <p:spPr>
          <a:xfrm>
            <a:off x="16826047" y="607663"/>
            <a:ext cx="842075" cy="842075"/>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3">
              <a:alphaModFix/>
            </a:blip>
            <a:stretch>
              <a:fillRect/>
            </a:stretch>
          </a:blipFill>
          <a:ln>
            <a:noFill/>
          </a:ln>
        </p:spPr>
        <p:txBody>
          <a:bodyPr/>
          <a:lstStyle/>
          <a:p>
            <a:endParaRPr lang="en-GB"/>
          </a:p>
        </p:txBody>
      </p:sp>
      <p:sp>
        <p:nvSpPr>
          <p:cNvPr id="128" name="Google Shape;128;p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4">
              <a:alphaModFix/>
            </a:blip>
            <a:stretch>
              <a:fillRect/>
            </a:stretch>
          </a:blipFill>
          <a:ln>
            <a:noFill/>
          </a:ln>
        </p:spPr>
        <p:txBody>
          <a:bodyPr/>
          <a:lstStyle/>
          <a:p>
            <a:endParaRPr lang="en-GB"/>
          </a:p>
        </p:txBody>
      </p:sp>
      <p:sp>
        <p:nvSpPr>
          <p:cNvPr id="129" name="Google Shape;129;p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0" name="Google Shape;130;p3"/>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1" name="Google Shape;131;p3" descr="Blended learning describes a fundamental change in education design by utilising a combination of digital learning objects and active learning methods to improve the learning experience and outcomes.&#10;A teaching session created with a blended learning model uses the face-to-face teaching time for activities that benefit the most from direct interaction.&#10;&#10;https://www.mbru.ac.ae/ &#10;#MBRU" title="What is…Blended Learning?">
            <a:hlinkClick r:id="rId5"/>
          </p:cNvPr>
          <p:cNvPicPr preferRelativeResize="0"/>
          <p:nvPr/>
        </p:nvPicPr>
        <p:blipFill>
          <a:blip r:embed="rId6">
            <a:alphaModFix/>
          </a:blip>
          <a:stretch>
            <a:fillRect/>
          </a:stretch>
        </p:blipFill>
        <p:spPr>
          <a:xfrm>
            <a:off x="5006062" y="4866175"/>
            <a:ext cx="6236767" cy="35081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
          <p:cNvSpPr/>
          <p:nvPr/>
        </p:nvSpPr>
        <p:spPr>
          <a:xfrm>
            <a:off x="17041242" y="-2062956"/>
            <a:ext cx="1246758" cy="10437232"/>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p:nvPr/>
        </p:nvSpPr>
        <p:spPr>
          <a:xfrm>
            <a:off x="-213919" y="-2717471"/>
            <a:ext cx="623379" cy="14348459"/>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rot="-5400000">
            <a:off x="8522371" y="-8522371"/>
            <a:ext cx="1246758" cy="18291501"/>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a:lstStyle/>
          <a:p>
            <a:endParaRPr lang="en-GB"/>
          </a:p>
        </p:txBody>
      </p:sp>
      <p:sp>
        <p:nvSpPr>
          <p:cNvPr id="140" name="Google Shape;140;p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a:lstStyle/>
          <a:p>
            <a:endParaRPr lang="en-GB"/>
          </a:p>
        </p:txBody>
      </p:sp>
      <p:sp>
        <p:nvSpPr>
          <p:cNvPr id="141" name="Google Shape;141;p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4"/>
          <p:cNvSpPr txBox="1"/>
          <p:nvPr/>
        </p:nvSpPr>
        <p:spPr>
          <a:xfrm>
            <a:off x="818926" y="1579150"/>
            <a:ext cx="15774300" cy="1354500"/>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8799">
                <a:solidFill>
                  <a:srgbClr val="033C5B"/>
                </a:solidFill>
              </a:rPr>
              <a:t>Context in the European Union</a:t>
            </a:r>
            <a:endParaRPr/>
          </a:p>
        </p:txBody>
      </p:sp>
      <p:sp>
        <p:nvSpPr>
          <p:cNvPr id="144" name="Google Shape;144;p4"/>
          <p:cNvSpPr txBox="1"/>
          <p:nvPr/>
        </p:nvSpPr>
        <p:spPr>
          <a:xfrm>
            <a:off x="998825" y="3266050"/>
            <a:ext cx="15167400" cy="4282800"/>
          </a:xfrm>
          <a:prstGeom prst="rect">
            <a:avLst/>
          </a:prstGeom>
          <a:noFill/>
          <a:ln>
            <a:noFill/>
          </a:ln>
        </p:spPr>
        <p:txBody>
          <a:bodyPr spcFirstLastPara="1" wrap="square" lIns="0" tIns="0" rIns="0" bIns="0" anchor="t" anchorCtr="0">
            <a:spAutoFit/>
          </a:bodyPr>
          <a:lstStyle/>
          <a:p>
            <a:pPr marL="0" lvl="0" indent="0" algn="just" rtl="0">
              <a:lnSpc>
                <a:spcPct val="107916"/>
              </a:lnSpc>
              <a:spcBef>
                <a:spcPts val="0"/>
              </a:spcBef>
              <a:spcAft>
                <a:spcPts val="0"/>
              </a:spcAft>
              <a:buSzPts val="1100"/>
              <a:buNone/>
            </a:pPr>
            <a:r>
              <a:rPr lang="en-US" sz="2750">
                <a:solidFill>
                  <a:schemeClr val="dk1"/>
                </a:solidFill>
              </a:rPr>
              <a:t>The European Commission also sees blended learning as a good method to implement, especially after the Covid-19 crisis. That is why they published the proposal for a </a:t>
            </a:r>
            <a:r>
              <a:rPr lang="en-US" sz="2750" u="sng">
                <a:solidFill>
                  <a:srgbClr val="004494"/>
                </a:solidFill>
                <a:hlinkClick r:id="rId4">
                  <a:extLst>
                    <a:ext uri="{A12FA001-AC4F-418D-AE19-62706E023703}">
                      <ahyp:hlinkClr xmlns:ahyp="http://schemas.microsoft.com/office/drawing/2018/hyperlinkcolor" val="tx"/>
                    </a:ext>
                  </a:extLst>
                </a:hlinkClick>
              </a:rPr>
              <a:t>Council Recommendation on blended learning</a:t>
            </a:r>
            <a:r>
              <a:rPr lang="en-US" sz="2750">
                <a:solidFill>
                  <a:schemeClr val="dk1"/>
                </a:solidFill>
              </a:rPr>
              <a:t> to support high quality and inclusive primary and secondary education.</a:t>
            </a:r>
            <a:endParaRPr sz="2750">
              <a:solidFill>
                <a:schemeClr val="dk1"/>
              </a:solidFill>
            </a:endParaRPr>
          </a:p>
          <a:p>
            <a:pPr marL="0" lvl="0" indent="0" algn="just" rtl="0">
              <a:lnSpc>
                <a:spcPct val="107916"/>
              </a:lnSpc>
              <a:spcBef>
                <a:spcPts val="800"/>
              </a:spcBef>
              <a:spcAft>
                <a:spcPts val="0"/>
              </a:spcAft>
              <a:buSzPts val="1100"/>
              <a:buNone/>
            </a:pPr>
            <a:endParaRPr sz="2750">
              <a:solidFill>
                <a:schemeClr val="dk1"/>
              </a:solidFill>
            </a:endParaRPr>
          </a:p>
          <a:p>
            <a:pPr marL="0" lvl="0" indent="0" algn="just" rtl="0">
              <a:lnSpc>
                <a:spcPct val="107916"/>
              </a:lnSpc>
              <a:spcBef>
                <a:spcPts val="800"/>
              </a:spcBef>
              <a:spcAft>
                <a:spcPts val="800"/>
              </a:spcAft>
              <a:buClr>
                <a:schemeClr val="dk1"/>
              </a:buClr>
              <a:buSzPts val="1100"/>
              <a:buFont typeface="Arial"/>
              <a:buNone/>
            </a:pPr>
            <a:r>
              <a:rPr lang="en-US" sz="2750">
                <a:solidFill>
                  <a:schemeClr val="dk1"/>
                </a:solidFill>
              </a:rPr>
              <a:t>The Commission offers a plan for integrating learning environments and tools in primary and secondary education and training that can contribute to the development of more resilient education and training systems, in addition to short-term actions to address the most urgent gaps made worse by the COVID-19 pandemic.</a:t>
            </a:r>
            <a:endParaRPr sz="2750">
              <a:solidFill>
                <a:schemeClr val="dk1"/>
              </a:solidFill>
            </a:endParaRPr>
          </a:p>
        </p:txBody>
      </p:sp>
      <p:sp>
        <p:nvSpPr>
          <p:cNvPr id="145" name="Google Shape;145;p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a:lstStyle/>
          <a:p>
            <a:endParaRPr lang="en-GB"/>
          </a:p>
        </p:txBody>
      </p:sp>
      <p:sp>
        <p:nvSpPr>
          <p:cNvPr id="146" name="Google Shape;146;p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a:lstStyle/>
          <a:p>
            <a:endParaRPr lang="en-GB"/>
          </a:p>
        </p:txBody>
      </p:sp>
      <p:sp>
        <p:nvSpPr>
          <p:cNvPr id="147" name="Google Shape;147;p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48" name="Google Shape;148;p4"/>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52"/>
        <p:cNvGrpSpPr/>
        <p:nvPr/>
      </p:nvGrpSpPr>
      <p:grpSpPr>
        <a:xfrm>
          <a:off x="0" y="0"/>
          <a:ext cx="0" cy="0"/>
          <a:chOff x="0" y="0"/>
          <a:chExt cx="0" cy="0"/>
        </a:xfrm>
      </p:grpSpPr>
      <p:sp>
        <p:nvSpPr>
          <p:cNvPr id="153" name="Google Shape;153;p5"/>
          <p:cNvSpPr/>
          <p:nvPr/>
        </p:nvSpPr>
        <p:spPr>
          <a:xfrm>
            <a:off x="0" y="0"/>
            <a:ext cx="9144000" cy="8804100"/>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5"/>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a:lstStyle/>
          <a:p>
            <a:endParaRPr lang="en-GB"/>
          </a:p>
        </p:txBody>
      </p:sp>
      <p:sp>
        <p:nvSpPr>
          <p:cNvPr id="155" name="Google Shape;155;p5"/>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a:lstStyle/>
          <a:p>
            <a:endParaRPr lang="en-GB"/>
          </a:p>
        </p:txBody>
      </p:sp>
      <p:sp>
        <p:nvSpPr>
          <p:cNvPr id="156" name="Google Shape;156;p5"/>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a:lstStyle/>
          <a:p>
            <a:endParaRPr lang="en-GB"/>
          </a:p>
        </p:txBody>
      </p:sp>
      <p:sp>
        <p:nvSpPr>
          <p:cNvPr id="157" name="Google Shape;157;p5"/>
          <p:cNvSpPr txBox="1"/>
          <p:nvPr/>
        </p:nvSpPr>
        <p:spPr>
          <a:xfrm>
            <a:off x="9613827" y="357125"/>
            <a:ext cx="7688100" cy="2262600"/>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000">
                <a:solidFill>
                  <a:srgbClr val="033C5B"/>
                </a:solidFill>
              </a:rPr>
              <a:t>Foundations of Blended Learning</a:t>
            </a:r>
            <a:endParaRPr/>
          </a:p>
        </p:txBody>
      </p:sp>
      <p:sp>
        <p:nvSpPr>
          <p:cNvPr id="158" name="Google Shape;158;p5"/>
          <p:cNvSpPr txBox="1"/>
          <p:nvPr/>
        </p:nvSpPr>
        <p:spPr>
          <a:xfrm>
            <a:off x="9613825" y="2936600"/>
            <a:ext cx="8165700" cy="5550600"/>
          </a:xfrm>
          <a:prstGeom prst="rect">
            <a:avLst/>
          </a:prstGeom>
          <a:noFill/>
          <a:ln>
            <a:noFill/>
          </a:ln>
        </p:spPr>
        <p:txBody>
          <a:bodyPr spcFirstLastPara="1" wrap="square" lIns="0" tIns="0" rIns="0" bIns="0" anchor="t" anchorCtr="0">
            <a:spAutoFit/>
          </a:bodyPr>
          <a:lstStyle/>
          <a:p>
            <a:pPr marL="0" lvl="0" indent="0" algn="just" rtl="0">
              <a:lnSpc>
                <a:spcPct val="107916"/>
              </a:lnSpc>
              <a:spcBef>
                <a:spcPts val="0"/>
              </a:spcBef>
              <a:spcAft>
                <a:spcPts val="0"/>
              </a:spcAft>
              <a:buClr>
                <a:schemeClr val="dk1"/>
              </a:buClr>
              <a:buSzPts val="1100"/>
              <a:buFont typeface="Arial"/>
              <a:buNone/>
            </a:pPr>
            <a:r>
              <a:rPr lang="en-US" sz="2750">
                <a:solidFill>
                  <a:schemeClr val="dk1"/>
                </a:solidFill>
              </a:rPr>
              <a:t>According to BLU (Blended Learning Universe) we can find several blended learning models that can be implemented in education in many different ways, in general is a combination of one or more of the followings:</a:t>
            </a:r>
            <a:endParaRPr sz="2750">
              <a:solidFill>
                <a:schemeClr val="dk1"/>
              </a:solidFill>
            </a:endParaRPr>
          </a:p>
          <a:p>
            <a:pPr marL="457200" lvl="0" indent="-403225" algn="just" rtl="0">
              <a:lnSpc>
                <a:spcPct val="107916"/>
              </a:lnSpc>
              <a:spcBef>
                <a:spcPts val="800"/>
              </a:spcBef>
              <a:spcAft>
                <a:spcPts val="0"/>
              </a:spcAft>
              <a:buClr>
                <a:schemeClr val="dk1"/>
              </a:buClr>
              <a:buSzPts val="2750"/>
              <a:buChar char="●"/>
            </a:pPr>
            <a:r>
              <a:rPr lang="en-US" sz="2750">
                <a:solidFill>
                  <a:schemeClr val="dk1"/>
                </a:solidFill>
              </a:rPr>
              <a:t>Station Rotation</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Lab Rotation</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Individual Rotation</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Flipped Classroom</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Flex</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A La Carte</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Enriched Virtual</a:t>
            </a:r>
            <a:endParaRPr sz="2750">
              <a:solidFill>
                <a:srgbClr val="121212"/>
              </a:solidFill>
            </a:endParaRPr>
          </a:p>
        </p:txBody>
      </p:sp>
      <p:sp>
        <p:nvSpPr>
          <p:cNvPr id="159" name="Google Shape;159;p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a:lstStyle/>
          <a:p>
            <a:endParaRPr lang="en-GB"/>
          </a:p>
        </p:txBody>
      </p:sp>
      <p:sp>
        <p:nvSpPr>
          <p:cNvPr id="160" name="Google Shape;160;p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a:lstStyle/>
          <a:p>
            <a:endParaRPr lang="en-GB"/>
          </a:p>
        </p:txBody>
      </p:sp>
      <p:sp>
        <p:nvSpPr>
          <p:cNvPr id="161" name="Google Shape;161;p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62" name="Google Shape;162;p5"/>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3" name="Google Shape;163;p5"/>
          <p:cNvPicPr preferRelativeResize="0"/>
          <p:nvPr/>
        </p:nvPicPr>
        <p:blipFill>
          <a:blip r:embed="rId7">
            <a:alphaModFix/>
          </a:blip>
          <a:stretch>
            <a:fillRect/>
          </a:stretch>
        </p:blipFill>
        <p:spPr>
          <a:xfrm>
            <a:off x="1379450" y="1209506"/>
            <a:ext cx="6385088" cy="638508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67"/>
        <p:cNvGrpSpPr/>
        <p:nvPr/>
      </p:nvGrpSpPr>
      <p:grpSpPr>
        <a:xfrm>
          <a:off x="0" y="0"/>
          <a:ext cx="0" cy="0"/>
          <a:chOff x="0" y="0"/>
          <a:chExt cx="0" cy="0"/>
        </a:xfrm>
      </p:grpSpPr>
      <p:sp>
        <p:nvSpPr>
          <p:cNvPr id="168" name="Google Shape;168;p6"/>
          <p:cNvSpPr txBox="1"/>
          <p:nvPr/>
        </p:nvSpPr>
        <p:spPr>
          <a:xfrm>
            <a:off x="734019" y="1789147"/>
            <a:ext cx="14178000" cy="2262900"/>
          </a:xfrm>
          <a:prstGeom prst="rect">
            <a:avLst/>
          </a:prstGeom>
          <a:noFill/>
          <a:ln>
            <a:noFill/>
          </a:ln>
        </p:spPr>
        <p:txBody>
          <a:bodyPr spcFirstLastPara="1" wrap="square" lIns="0" tIns="0" rIns="0" bIns="0" anchor="t" anchorCtr="0">
            <a:spAutoFit/>
          </a:bodyPr>
          <a:lstStyle/>
          <a:p>
            <a:pPr marL="0" marR="0" lvl="0" indent="0" algn="l" rtl="0">
              <a:lnSpc>
                <a:spcPct val="110012"/>
              </a:lnSpc>
              <a:spcBef>
                <a:spcPts val="0"/>
              </a:spcBef>
              <a:spcAft>
                <a:spcPts val="0"/>
              </a:spcAft>
              <a:buNone/>
            </a:pPr>
            <a:r>
              <a:rPr lang="en-US" sz="7000">
                <a:solidFill>
                  <a:srgbClr val="033C5B"/>
                </a:solidFill>
              </a:rPr>
              <a:t>What are the competences required in Blended Learning?</a:t>
            </a:r>
            <a:endParaRPr sz="7000"/>
          </a:p>
        </p:txBody>
      </p:sp>
      <p:sp>
        <p:nvSpPr>
          <p:cNvPr id="169" name="Google Shape;169;p6"/>
          <p:cNvSpPr/>
          <p:nvPr/>
        </p:nvSpPr>
        <p:spPr>
          <a:xfrm>
            <a:off x="17044742" y="-150232"/>
            <a:ext cx="1246758" cy="8954299"/>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6"/>
          <p:cNvSpPr/>
          <p:nvPr/>
        </p:nvSpPr>
        <p:spPr>
          <a:xfrm rot="-5400000">
            <a:off x="8522371" y="-8522371"/>
            <a:ext cx="1246758" cy="18291501"/>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6"/>
          <p:cNvSpPr/>
          <p:nvPr/>
        </p:nvSpPr>
        <p:spPr>
          <a:xfrm rot="10800000">
            <a:off x="13961765" y="-1849"/>
            <a:ext cx="4329736" cy="4322808"/>
          </a:xfrm>
          <a:custGeom>
            <a:avLst/>
            <a:gdLst/>
            <a:ahLst/>
            <a:cxnLst/>
            <a:rect l="l" t="t" r="r" b="b"/>
            <a:pathLst>
              <a:path w="6350000" h="6339840" extrusionOk="0">
                <a:moveTo>
                  <a:pt x="6350000" y="6339840"/>
                </a:moveTo>
                <a:lnTo>
                  <a:pt x="0" y="6339840"/>
                </a:lnTo>
                <a:lnTo>
                  <a:pt x="0" y="0"/>
                </a:lnTo>
                <a:lnTo>
                  <a:pt x="6350000" y="6339840"/>
                </a:lnTo>
                <a:close/>
              </a:path>
            </a:pathLst>
          </a:custGeom>
          <a:solidFill>
            <a:srgbClr val="053249"/>
          </a:solidFill>
          <a:ln>
            <a:noFill/>
          </a:ln>
        </p:spPr>
        <p:txBody>
          <a:bodyPr/>
          <a:lstStyle/>
          <a:p>
            <a:endParaRPr lang="en-GB"/>
          </a:p>
        </p:txBody>
      </p:sp>
      <p:sp>
        <p:nvSpPr>
          <p:cNvPr id="172" name="Google Shape;172;p6"/>
          <p:cNvSpPr/>
          <p:nvPr/>
        </p:nvSpPr>
        <p:spPr>
          <a:xfrm rot="10800000" flipH="1">
            <a:off x="16406647" y="0"/>
            <a:ext cx="1884854" cy="1884854"/>
          </a:xfrm>
          <a:custGeom>
            <a:avLst/>
            <a:gdLst/>
            <a:ahLst/>
            <a:cxnLst/>
            <a:rect l="l" t="t" r="r" b="b"/>
            <a:pathLst>
              <a:path w="1884854" h="1884854" extrusionOk="0">
                <a:moveTo>
                  <a:pt x="1884854" y="0"/>
                </a:moveTo>
                <a:lnTo>
                  <a:pt x="0" y="0"/>
                </a:lnTo>
                <a:lnTo>
                  <a:pt x="0" y="1884854"/>
                </a:lnTo>
                <a:lnTo>
                  <a:pt x="1884854" y="1884854"/>
                </a:lnTo>
                <a:lnTo>
                  <a:pt x="1884854" y="0"/>
                </a:lnTo>
                <a:close/>
              </a:path>
            </a:pathLst>
          </a:custGeom>
          <a:blipFill rotWithShape="1">
            <a:blip r:embed="rId3">
              <a:alphaModFix/>
            </a:blip>
            <a:stretch>
              <a:fillRect/>
            </a:stretch>
          </a:blipFill>
          <a:ln>
            <a:noFill/>
          </a:ln>
        </p:spPr>
        <p:txBody>
          <a:bodyPr/>
          <a:lstStyle/>
          <a:p>
            <a:endParaRPr lang="en-GB"/>
          </a:p>
        </p:txBody>
      </p:sp>
      <p:sp>
        <p:nvSpPr>
          <p:cNvPr id="173" name="Google Shape;173;p6"/>
          <p:cNvSpPr txBox="1"/>
          <p:nvPr/>
        </p:nvSpPr>
        <p:spPr>
          <a:xfrm>
            <a:off x="734025" y="4361863"/>
            <a:ext cx="15083700" cy="4739700"/>
          </a:xfrm>
          <a:prstGeom prst="rect">
            <a:avLst/>
          </a:prstGeom>
          <a:noFill/>
          <a:ln>
            <a:noFill/>
          </a:ln>
        </p:spPr>
        <p:txBody>
          <a:bodyPr spcFirstLastPara="1" wrap="square" lIns="0" tIns="0" rIns="0" bIns="0" anchor="t" anchorCtr="0">
            <a:spAutoFit/>
          </a:bodyPr>
          <a:lstStyle/>
          <a:p>
            <a:pPr marL="0" lvl="0" indent="0" algn="just" rtl="0">
              <a:lnSpc>
                <a:spcPct val="107916"/>
              </a:lnSpc>
              <a:spcBef>
                <a:spcPts val="0"/>
              </a:spcBef>
              <a:spcAft>
                <a:spcPts val="0"/>
              </a:spcAft>
              <a:buClr>
                <a:schemeClr val="dk1"/>
              </a:buClr>
              <a:buSzPts val="1100"/>
              <a:buFont typeface="Arial"/>
              <a:buNone/>
            </a:pPr>
            <a:r>
              <a:rPr lang="en-US" sz="2750">
                <a:solidFill>
                  <a:schemeClr val="dk1"/>
                </a:solidFill>
              </a:rPr>
              <a:t> The BLU study identified four essential competencies unique to blended learning:</a:t>
            </a:r>
            <a:endParaRPr sz="2750">
              <a:solidFill>
                <a:schemeClr val="dk1"/>
              </a:solidFill>
            </a:endParaRPr>
          </a:p>
          <a:p>
            <a:pPr marL="457200" lvl="0" indent="-403225" algn="just" rtl="0">
              <a:lnSpc>
                <a:spcPct val="107916"/>
              </a:lnSpc>
              <a:spcBef>
                <a:spcPts val="800"/>
              </a:spcBef>
              <a:spcAft>
                <a:spcPts val="0"/>
              </a:spcAft>
              <a:buClr>
                <a:schemeClr val="dk1"/>
              </a:buClr>
              <a:buSzPts val="2750"/>
              <a:buChar char="●"/>
            </a:pPr>
            <a:r>
              <a:rPr lang="en-US" sz="2750">
                <a:solidFill>
                  <a:schemeClr val="dk1"/>
                </a:solidFill>
              </a:rPr>
              <a:t>Online Integration: the capacity to successfully integrate online and in-person learning is known as online integration.</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Data practices: the capacity to track student progress by using digital technologies to keep an eye on performance and activity levels.</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Personalization: the capacity to create a learning environment where students can adjust their objectives, speed, and/or learning path is known as personalization.</a:t>
            </a:r>
            <a:endParaRPr sz="2750">
              <a:solidFill>
                <a:schemeClr val="dk1"/>
              </a:solidFill>
            </a:endParaRPr>
          </a:p>
          <a:p>
            <a:pPr marL="457200" lvl="0" indent="-403225" algn="just" rtl="0">
              <a:lnSpc>
                <a:spcPct val="107916"/>
              </a:lnSpc>
              <a:spcBef>
                <a:spcPts val="0"/>
              </a:spcBef>
              <a:spcAft>
                <a:spcPts val="0"/>
              </a:spcAft>
              <a:buClr>
                <a:schemeClr val="dk1"/>
              </a:buClr>
              <a:buSzPts val="2750"/>
              <a:buChar char="●"/>
            </a:pPr>
            <a:r>
              <a:rPr lang="en-US" sz="2750">
                <a:solidFill>
                  <a:schemeClr val="dk1"/>
                </a:solidFill>
              </a:rPr>
              <a:t>Online Interaction: facilitating online interactions between and with students is known as online interaction facilitation. </a:t>
            </a:r>
            <a:endParaRPr sz="2750">
              <a:solidFill>
                <a:schemeClr val="dk1"/>
              </a:solidFill>
            </a:endParaRPr>
          </a:p>
          <a:p>
            <a:pPr marL="0" marR="0" lvl="0" indent="0" algn="l" rtl="0">
              <a:lnSpc>
                <a:spcPct val="140000"/>
              </a:lnSpc>
              <a:spcBef>
                <a:spcPts val="800"/>
              </a:spcBef>
              <a:spcAft>
                <a:spcPts val="0"/>
              </a:spcAft>
              <a:buNone/>
            </a:pPr>
            <a:endParaRPr sz="2750">
              <a:solidFill>
                <a:srgbClr val="121212"/>
              </a:solidFill>
            </a:endParaRPr>
          </a:p>
        </p:txBody>
      </p:sp>
      <p:sp>
        <p:nvSpPr>
          <p:cNvPr id="174" name="Google Shape;174;p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a:lstStyle/>
          <a:p>
            <a:endParaRPr lang="en-GB"/>
          </a:p>
        </p:txBody>
      </p:sp>
      <p:sp>
        <p:nvSpPr>
          <p:cNvPr id="175" name="Google Shape;175;p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a:lstStyle/>
          <a:p>
            <a:endParaRPr lang="en-GB"/>
          </a:p>
        </p:txBody>
      </p:sp>
      <p:sp>
        <p:nvSpPr>
          <p:cNvPr id="176" name="Google Shape;176;p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7" name="Google Shape;177;p6"/>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81"/>
        <p:cNvGrpSpPr/>
        <p:nvPr/>
      </p:nvGrpSpPr>
      <p:grpSpPr>
        <a:xfrm>
          <a:off x="0" y="0"/>
          <a:ext cx="0" cy="0"/>
          <a:chOff x="0" y="0"/>
          <a:chExt cx="0" cy="0"/>
        </a:xfrm>
      </p:grpSpPr>
      <p:sp>
        <p:nvSpPr>
          <p:cNvPr id="182" name="Google Shape;182;p7"/>
          <p:cNvSpPr txBox="1"/>
          <p:nvPr/>
        </p:nvSpPr>
        <p:spPr>
          <a:xfrm>
            <a:off x="3058697" y="773904"/>
            <a:ext cx="13265100" cy="1077300"/>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6999">
                <a:solidFill>
                  <a:srgbClr val="033C5B"/>
                </a:solidFill>
              </a:rPr>
              <a:t>Collaborative Teaching</a:t>
            </a:r>
            <a:endParaRPr/>
          </a:p>
        </p:txBody>
      </p:sp>
      <p:sp>
        <p:nvSpPr>
          <p:cNvPr id="183" name="Google Shape;183;p7"/>
          <p:cNvSpPr/>
          <p:nvPr/>
        </p:nvSpPr>
        <p:spPr>
          <a:xfrm>
            <a:off x="-130877" y="-38241"/>
            <a:ext cx="2766824" cy="5218616"/>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7"/>
          <p:cNvSpPr/>
          <p:nvPr/>
        </p:nvSpPr>
        <p:spPr>
          <a:xfrm rot="5400000">
            <a:off x="0" y="2507553"/>
            <a:ext cx="2635947" cy="2635947"/>
          </a:xfrm>
          <a:custGeom>
            <a:avLst/>
            <a:gdLst/>
            <a:ahLst/>
            <a:cxnLst/>
            <a:rect l="l" t="t" r="r" b="b"/>
            <a:pathLst>
              <a:path w="2635947" h="2635947" extrusionOk="0">
                <a:moveTo>
                  <a:pt x="0" y="0"/>
                </a:moveTo>
                <a:lnTo>
                  <a:pt x="2635947" y="0"/>
                </a:lnTo>
                <a:lnTo>
                  <a:pt x="2635947" y="2635947"/>
                </a:lnTo>
                <a:lnTo>
                  <a:pt x="0" y="2635947"/>
                </a:lnTo>
                <a:lnTo>
                  <a:pt x="0" y="0"/>
                </a:lnTo>
                <a:close/>
              </a:path>
            </a:pathLst>
          </a:custGeom>
          <a:blipFill rotWithShape="1">
            <a:blip r:embed="rId3">
              <a:alphaModFix/>
            </a:blip>
            <a:stretch>
              <a:fillRect/>
            </a:stretch>
          </a:blipFill>
          <a:ln>
            <a:noFill/>
          </a:ln>
        </p:spPr>
        <p:txBody>
          <a:bodyPr/>
          <a:lstStyle/>
          <a:p>
            <a:endParaRPr lang="en-GB"/>
          </a:p>
        </p:txBody>
      </p:sp>
      <p:sp>
        <p:nvSpPr>
          <p:cNvPr id="185" name="Google Shape;185;p7"/>
          <p:cNvSpPr/>
          <p:nvPr/>
        </p:nvSpPr>
        <p:spPr>
          <a:xfrm>
            <a:off x="-130877" y="5143500"/>
            <a:ext cx="2766824" cy="3665330"/>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7"/>
          <p:cNvSpPr/>
          <p:nvPr/>
        </p:nvSpPr>
        <p:spPr>
          <a:xfrm rot="5400000" flipH="1">
            <a:off x="0" y="5143500"/>
            <a:ext cx="2635947" cy="2635947"/>
          </a:xfrm>
          <a:custGeom>
            <a:avLst/>
            <a:gdLst/>
            <a:ahLst/>
            <a:cxnLst/>
            <a:rect l="l" t="t" r="r" b="b"/>
            <a:pathLst>
              <a:path w="2635947" h="2635947" extrusionOk="0">
                <a:moveTo>
                  <a:pt x="2635947" y="0"/>
                </a:moveTo>
                <a:lnTo>
                  <a:pt x="0" y="0"/>
                </a:lnTo>
                <a:lnTo>
                  <a:pt x="0" y="2635947"/>
                </a:lnTo>
                <a:lnTo>
                  <a:pt x="2635947" y="2635947"/>
                </a:lnTo>
                <a:lnTo>
                  <a:pt x="2635947" y="0"/>
                </a:lnTo>
                <a:close/>
              </a:path>
            </a:pathLst>
          </a:custGeom>
          <a:blipFill rotWithShape="1">
            <a:blip r:embed="rId4">
              <a:alphaModFix/>
            </a:blip>
            <a:stretch>
              <a:fillRect/>
            </a:stretch>
          </a:blipFill>
          <a:ln>
            <a:noFill/>
          </a:ln>
        </p:spPr>
        <p:txBody>
          <a:bodyPr/>
          <a:lstStyle/>
          <a:p>
            <a:endParaRPr lang="en-GB"/>
          </a:p>
        </p:txBody>
      </p:sp>
      <p:sp>
        <p:nvSpPr>
          <p:cNvPr id="187" name="Google Shape;187;p7"/>
          <p:cNvSpPr txBox="1"/>
          <p:nvPr/>
        </p:nvSpPr>
        <p:spPr>
          <a:xfrm>
            <a:off x="3326900" y="2228700"/>
            <a:ext cx="13985100" cy="2244000"/>
          </a:xfrm>
          <a:prstGeom prst="rect">
            <a:avLst/>
          </a:prstGeom>
          <a:noFill/>
          <a:ln>
            <a:noFill/>
          </a:ln>
        </p:spPr>
        <p:txBody>
          <a:bodyPr spcFirstLastPara="1" wrap="square" lIns="0" tIns="0" rIns="0" bIns="0" anchor="t" anchorCtr="0">
            <a:spAutoFit/>
          </a:bodyPr>
          <a:lstStyle/>
          <a:p>
            <a:pPr marL="0" lvl="0" indent="0" algn="ctr" rtl="0">
              <a:lnSpc>
                <a:spcPct val="107916"/>
              </a:lnSpc>
              <a:spcBef>
                <a:spcPts val="0"/>
              </a:spcBef>
              <a:spcAft>
                <a:spcPts val="0"/>
              </a:spcAft>
              <a:buClr>
                <a:schemeClr val="dk1"/>
              </a:buClr>
              <a:buSzPts val="1100"/>
              <a:buFont typeface="Arial"/>
              <a:buNone/>
            </a:pPr>
            <a:r>
              <a:rPr lang="en-US" sz="3000" i="1">
                <a:solidFill>
                  <a:schemeClr val="dk1"/>
                </a:solidFill>
                <a:latin typeface="Calibri"/>
                <a:ea typeface="Calibri"/>
                <a:cs typeface="Calibri"/>
                <a:sym typeface="Calibri"/>
              </a:rPr>
              <a:t>“Two heads are definitely better than one and by sourcing ideas from each other, you have a better chance of coming up with a strategy that will allow your business to overcome a setback or challenge.” - Richard Branson</a:t>
            </a:r>
            <a:endParaRPr sz="3000" i="1">
              <a:solidFill>
                <a:schemeClr val="dk1"/>
              </a:solidFill>
              <a:latin typeface="Calibri"/>
              <a:ea typeface="Calibri"/>
              <a:cs typeface="Calibri"/>
              <a:sym typeface="Calibri"/>
            </a:endParaRPr>
          </a:p>
          <a:p>
            <a:pPr marL="0" marR="0" lvl="0" indent="0" algn="l" rtl="0">
              <a:lnSpc>
                <a:spcPct val="140015"/>
              </a:lnSpc>
              <a:spcBef>
                <a:spcPts val="800"/>
              </a:spcBef>
              <a:spcAft>
                <a:spcPts val="0"/>
              </a:spcAft>
              <a:buNone/>
            </a:pPr>
            <a:endParaRPr sz="4199">
              <a:solidFill>
                <a:srgbClr val="121212"/>
              </a:solidFill>
            </a:endParaRPr>
          </a:p>
        </p:txBody>
      </p:sp>
      <p:sp>
        <p:nvSpPr>
          <p:cNvPr id="188" name="Google Shape;188;p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a:lstStyle/>
          <a:p>
            <a:endParaRPr lang="en-GB"/>
          </a:p>
        </p:txBody>
      </p:sp>
      <p:sp>
        <p:nvSpPr>
          <p:cNvPr id="189" name="Google Shape;189;p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a:lstStyle/>
          <a:p>
            <a:endParaRPr lang="en-GB"/>
          </a:p>
        </p:txBody>
      </p:sp>
      <p:sp>
        <p:nvSpPr>
          <p:cNvPr id="190" name="Google Shape;190;p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1" name="Google Shape;191;p7"/>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7"/>
          <p:cNvSpPr txBox="1"/>
          <p:nvPr/>
        </p:nvSpPr>
        <p:spPr>
          <a:xfrm>
            <a:off x="3192800" y="4472700"/>
            <a:ext cx="14475300" cy="35715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750">
                <a:solidFill>
                  <a:srgbClr val="121212"/>
                </a:solidFill>
              </a:rPr>
              <a:t>Collaborative Teaching is </a:t>
            </a:r>
            <a:r>
              <a:rPr lang="en-US" sz="2750">
                <a:solidFill>
                  <a:schemeClr val="dk1"/>
                </a:solidFill>
              </a:rPr>
              <a:t>The method by which two or more teachers instruct, guide, and mentor the same group of students together. Some of the tips that can be followed when implementing this approach in the classroom are:</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Understand what the students' needs are</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Prepare the lessons together with the other teacher</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Talk to the teacher before classes</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Define the objectives of the classes</a:t>
            </a:r>
            <a:endParaRPr sz="275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96"/>
        <p:cNvGrpSpPr/>
        <p:nvPr/>
      </p:nvGrpSpPr>
      <p:grpSpPr>
        <a:xfrm>
          <a:off x="0" y="0"/>
          <a:ext cx="0" cy="0"/>
          <a:chOff x="0" y="0"/>
          <a:chExt cx="0" cy="0"/>
        </a:xfrm>
      </p:grpSpPr>
      <p:sp>
        <p:nvSpPr>
          <p:cNvPr id="197" name="Google Shape;197;p8"/>
          <p:cNvSpPr txBox="1"/>
          <p:nvPr/>
        </p:nvSpPr>
        <p:spPr>
          <a:xfrm>
            <a:off x="1337648" y="966425"/>
            <a:ext cx="15553500" cy="1077300"/>
          </a:xfrm>
          <a:prstGeom prst="rect">
            <a:avLst/>
          </a:prstGeom>
          <a:noFill/>
          <a:ln>
            <a:noFill/>
          </a:ln>
        </p:spPr>
        <p:txBody>
          <a:bodyPr spcFirstLastPara="1" wrap="square" lIns="0" tIns="0" rIns="0" bIns="0" anchor="t" anchorCtr="0">
            <a:spAutoFit/>
          </a:bodyPr>
          <a:lstStyle/>
          <a:p>
            <a:pPr marL="0" marR="0" lvl="0" indent="0" algn="l" rtl="0">
              <a:lnSpc>
                <a:spcPct val="110001"/>
              </a:lnSpc>
              <a:spcBef>
                <a:spcPts val="0"/>
              </a:spcBef>
              <a:spcAft>
                <a:spcPts val="0"/>
              </a:spcAft>
              <a:buNone/>
            </a:pPr>
            <a:r>
              <a:rPr lang="en-US" sz="6999" b="0" i="0" u="none" strike="noStrike" cap="none">
                <a:solidFill>
                  <a:srgbClr val="033C5B"/>
                </a:solidFill>
                <a:latin typeface="Arial"/>
                <a:ea typeface="Arial"/>
                <a:cs typeface="Arial"/>
                <a:sym typeface="Arial"/>
              </a:rPr>
              <a:t>T</a:t>
            </a:r>
            <a:r>
              <a:rPr lang="en-US" sz="6999">
                <a:solidFill>
                  <a:srgbClr val="033C5B"/>
                </a:solidFill>
              </a:rPr>
              <a:t>ypes of Collaborative Teaching</a:t>
            </a:r>
            <a:endParaRPr/>
          </a:p>
        </p:txBody>
      </p:sp>
      <p:sp>
        <p:nvSpPr>
          <p:cNvPr id="198" name="Google Shape;198;p8"/>
          <p:cNvSpPr txBox="1"/>
          <p:nvPr/>
        </p:nvSpPr>
        <p:spPr>
          <a:xfrm>
            <a:off x="1561757" y="2256650"/>
            <a:ext cx="15068700" cy="6315300"/>
          </a:xfrm>
          <a:prstGeom prst="rect">
            <a:avLst/>
          </a:prstGeom>
          <a:noFill/>
          <a:ln>
            <a:noFill/>
          </a:ln>
        </p:spPr>
        <p:txBody>
          <a:bodyPr spcFirstLastPara="1" wrap="square" lIns="0" tIns="0" rIns="0" bIns="0" anchor="t" anchorCtr="0">
            <a:spAutoFit/>
          </a:bodyPr>
          <a:lstStyle/>
          <a:p>
            <a:pPr marL="0" lvl="0" indent="0" algn="just" rtl="0">
              <a:lnSpc>
                <a:spcPct val="107916"/>
              </a:lnSpc>
              <a:spcBef>
                <a:spcPts val="0"/>
              </a:spcBef>
              <a:spcAft>
                <a:spcPts val="0"/>
              </a:spcAft>
              <a:buSzPts val="1100"/>
              <a:buNone/>
            </a:pPr>
            <a:r>
              <a:rPr lang="en-US" sz="2750">
                <a:solidFill>
                  <a:schemeClr val="dk1"/>
                </a:solidFill>
                <a:highlight>
                  <a:srgbClr val="FFFFFF"/>
                </a:highlight>
              </a:rPr>
              <a:t>Co-teaching involves two or more certified professionals who contract to share instructional responsibility for a single group of students primarily in a single classroom or workspace for specific content or objectives with mutual ownership, pooled resources and joint accountability. (Friend &amp; Cook 2016)</a:t>
            </a:r>
            <a:endParaRPr sz="2750">
              <a:solidFill>
                <a:schemeClr val="dk1"/>
              </a:solidFill>
            </a:endParaRPr>
          </a:p>
          <a:p>
            <a:pPr marL="0" lvl="0" indent="0" algn="just" rtl="0">
              <a:lnSpc>
                <a:spcPct val="107916"/>
              </a:lnSpc>
              <a:spcBef>
                <a:spcPts val="800"/>
              </a:spcBef>
              <a:spcAft>
                <a:spcPts val="0"/>
              </a:spcAft>
              <a:buSzPts val="1100"/>
              <a:buNone/>
            </a:pPr>
            <a:endParaRPr sz="2750">
              <a:solidFill>
                <a:schemeClr val="dk1"/>
              </a:solidFill>
            </a:endParaRPr>
          </a:p>
          <a:p>
            <a:pPr marL="0" lvl="0" indent="0" algn="just" rtl="0">
              <a:lnSpc>
                <a:spcPct val="107916"/>
              </a:lnSpc>
              <a:spcBef>
                <a:spcPts val="800"/>
              </a:spcBef>
              <a:spcAft>
                <a:spcPts val="0"/>
              </a:spcAft>
              <a:buSzPts val="1100"/>
              <a:buNone/>
            </a:pPr>
            <a:r>
              <a:rPr lang="en-US" sz="2750">
                <a:solidFill>
                  <a:schemeClr val="dk1"/>
                </a:solidFill>
              </a:rPr>
              <a:t>Six Approaches to Co-Teaching:</a:t>
            </a:r>
            <a:endParaRPr sz="2750">
              <a:solidFill>
                <a:schemeClr val="dk1"/>
              </a:solidFill>
            </a:endParaRPr>
          </a:p>
          <a:p>
            <a:pPr marL="457200" lvl="0" indent="-403225" algn="just" rtl="0">
              <a:lnSpc>
                <a:spcPct val="107916"/>
              </a:lnSpc>
              <a:spcBef>
                <a:spcPts val="800"/>
              </a:spcBef>
              <a:spcAft>
                <a:spcPts val="0"/>
              </a:spcAft>
              <a:buClr>
                <a:schemeClr val="dk1"/>
              </a:buClr>
              <a:buSzPts val="2750"/>
              <a:buAutoNum type="arabicPeriod"/>
            </a:pPr>
            <a:r>
              <a:rPr lang="en-US" sz="2750">
                <a:solidFill>
                  <a:schemeClr val="dk1"/>
                </a:solidFill>
              </a:rPr>
              <a:t>One Teach, One Observe</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One Teach, One Assist</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Parallel Teaching</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Station Teaching</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Alternative Teaching</a:t>
            </a:r>
            <a:endParaRPr sz="2750">
              <a:solidFill>
                <a:schemeClr val="dk1"/>
              </a:solidFill>
            </a:endParaRPr>
          </a:p>
          <a:p>
            <a:pPr marL="457200" lvl="0" indent="-403225" algn="just" rtl="0">
              <a:lnSpc>
                <a:spcPct val="107916"/>
              </a:lnSpc>
              <a:spcBef>
                <a:spcPts val="0"/>
              </a:spcBef>
              <a:spcAft>
                <a:spcPts val="0"/>
              </a:spcAft>
              <a:buClr>
                <a:schemeClr val="dk1"/>
              </a:buClr>
              <a:buSzPts val="2750"/>
              <a:buAutoNum type="arabicPeriod"/>
            </a:pPr>
            <a:r>
              <a:rPr lang="en-US" sz="2750">
                <a:solidFill>
                  <a:schemeClr val="dk1"/>
                </a:solidFill>
              </a:rPr>
              <a:t>Team Teaching</a:t>
            </a:r>
            <a:endParaRPr sz="2750">
              <a:solidFill>
                <a:schemeClr val="dk1"/>
              </a:solidFill>
            </a:endParaRPr>
          </a:p>
          <a:p>
            <a:pPr marL="0" lvl="0" indent="0" algn="just" rtl="0">
              <a:lnSpc>
                <a:spcPct val="107916"/>
              </a:lnSpc>
              <a:spcBef>
                <a:spcPts val="800"/>
              </a:spcBef>
              <a:spcAft>
                <a:spcPts val="800"/>
              </a:spcAft>
              <a:buClr>
                <a:schemeClr val="dk1"/>
              </a:buClr>
              <a:buSzPts val="1100"/>
              <a:buFont typeface="Arial"/>
              <a:buNone/>
            </a:pPr>
            <a:endParaRPr sz="2750">
              <a:solidFill>
                <a:schemeClr val="dk1"/>
              </a:solidFill>
            </a:endParaRPr>
          </a:p>
        </p:txBody>
      </p:sp>
      <p:sp>
        <p:nvSpPr>
          <p:cNvPr id="199" name="Google Shape;199;p8"/>
          <p:cNvSpPr/>
          <p:nvPr/>
        </p:nvSpPr>
        <p:spPr>
          <a:xfrm>
            <a:off x="17259300" y="-150232"/>
            <a:ext cx="1032201" cy="8963824"/>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8"/>
          <p:cNvSpPr/>
          <p:nvPr/>
        </p:nvSpPr>
        <p:spPr>
          <a:xfrm>
            <a:off x="0" y="-75116"/>
            <a:ext cx="1028700" cy="8888709"/>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8"/>
          <p:cNvSpPr/>
          <p:nvPr/>
        </p:nvSpPr>
        <p:spPr>
          <a:xfrm rot="5400000">
            <a:off x="-824" y="824"/>
            <a:ext cx="1030349" cy="1028700"/>
          </a:xfrm>
          <a:custGeom>
            <a:avLst/>
            <a:gdLst/>
            <a:ahLst/>
            <a:cxnLst/>
            <a:rect l="l" t="t" r="r" b="b"/>
            <a:pathLst>
              <a:path w="6350000" h="6339840" extrusionOk="0">
                <a:moveTo>
                  <a:pt x="6350000" y="6339840"/>
                </a:moveTo>
                <a:lnTo>
                  <a:pt x="0" y="6339840"/>
                </a:lnTo>
                <a:lnTo>
                  <a:pt x="0" y="0"/>
                </a:lnTo>
                <a:lnTo>
                  <a:pt x="6350000" y="6339840"/>
                </a:lnTo>
                <a:close/>
              </a:path>
            </a:pathLst>
          </a:custGeom>
          <a:solidFill>
            <a:srgbClr val="053249"/>
          </a:solidFill>
          <a:ln>
            <a:noFill/>
          </a:ln>
        </p:spPr>
        <p:txBody>
          <a:bodyPr/>
          <a:lstStyle/>
          <a:p>
            <a:endParaRPr lang="en-GB"/>
          </a:p>
        </p:txBody>
      </p:sp>
      <p:sp>
        <p:nvSpPr>
          <p:cNvPr id="202" name="Google Shape;202;p8"/>
          <p:cNvSpPr/>
          <p:nvPr/>
        </p:nvSpPr>
        <p:spPr>
          <a:xfrm>
            <a:off x="0" y="5257590"/>
            <a:ext cx="1028700" cy="3556002"/>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8"/>
          <p:cNvSpPr/>
          <p:nvPr/>
        </p:nvSpPr>
        <p:spPr>
          <a:xfrm>
            <a:off x="17259300" y="5257590"/>
            <a:ext cx="1028700" cy="3556002"/>
          </a:xfrm>
          <a:prstGeom prst="rect">
            <a:avLst/>
          </a:prstGeom>
          <a:solidFill>
            <a:srgbClr val="053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8"/>
          <p:cNvSpPr/>
          <p:nvPr/>
        </p:nvSpPr>
        <p:spPr>
          <a:xfrm rot="10800000">
            <a:off x="17257651" y="1649"/>
            <a:ext cx="1030349" cy="1028700"/>
          </a:xfrm>
          <a:custGeom>
            <a:avLst/>
            <a:gdLst/>
            <a:ahLst/>
            <a:cxnLst/>
            <a:rect l="l" t="t" r="r" b="b"/>
            <a:pathLst>
              <a:path w="6350000" h="6339840" extrusionOk="0">
                <a:moveTo>
                  <a:pt x="6350000" y="6339840"/>
                </a:moveTo>
                <a:lnTo>
                  <a:pt x="0" y="6339840"/>
                </a:lnTo>
                <a:lnTo>
                  <a:pt x="0" y="0"/>
                </a:lnTo>
                <a:lnTo>
                  <a:pt x="6350000" y="6339840"/>
                </a:lnTo>
                <a:close/>
              </a:path>
            </a:pathLst>
          </a:custGeom>
          <a:solidFill>
            <a:srgbClr val="053249"/>
          </a:solidFill>
          <a:ln>
            <a:noFill/>
          </a:ln>
        </p:spPr>
        <p:txBody>
          <a:bodyPr/>
          <a:lstStyle/>
          <a:p>
            <a:endParaRPr lang="en-GB"/>
          </a:p>
        </p:txBody>
      </p:sp>
      <p:sp>
        <p:nvSpPr>
          <p:cNvPr id="205" name="Google Shape;205;p8"/>
          <p:cNvSpPr/>
          <p:nvPr/>
        </p:nvSpPr>
        <p:spPr>
          <a:xfrm>
            <a:off x="310962" y="9525000"/>
            <a:ext cx="406777" cy="406777"/>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8"/>
          <p:cNvSpPr/>
          <p:nvPr/>
        </p:nvSpPr>
        <p:spPr>
          <a:xfrm>
            <a:off x="17572012" y="9525000"/>
            <a:ext cx="406777" cy="406777"/>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3">
              <a:alphaModFix/>
            </a:blip>
            <a:stretch>
              <a:fillRect/>
            </a:stretch>
          </a:blipFill>
          <a:ln>
            <a:noFill/>
          </a:ln>
        </p:spPr>
        <p:txBody>
          <a:bodyPr/>
          <a:lstStyle/>
          <a:p>
            <a:endParaRPr lang="en-GB"/>
          </a:p>
        </p:txBody>
      </p:sp>
      <p:sp>
        <p:nvSpPr>
          <p:cNvPr id="208" name="Google Shape;208;p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4">
              <a:alphaModFix/>
            </a:blip>
            <a:stretch>
              <a:fillRect/>
            </a:stretch>
          </a:blipFill>
          <a:ln>
            <a:noFill/>
          </a:ln>
        </p:spPr>
        <p:txBody>
          <a:bodyPr/>
          <a:lstStyle/>
          <a:p>
            <a:endParaRPr lang="en-GB"/>
          </a:p>
        </p:txBody>
      </p:sp>
      <p:sp>
        <p:nvSpPr>
          <p:cNvPr id="209" name="Google Shape;209;p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US"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10" name="Google Shape;210;p8"/>
          <p:cNvSpPr/>
          <p:nvPr/>
        </p:nvSpPr>
        <p:spPr>
          <a:xfrm rot="5400000">
            <a:off x="9139238" y="173356"/>
            <a:ext cx="9525" cy="17270948"/>
          </a:xfrm>
          <a:prstGeom prst="rect">
            <a:avLst/>
          </a:prstGeom>
          <a:solidFill>
            <a:srgbClr val="FB87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p:nvPr/>
        </p:nvSpPr>
        <p:spPr>
          <a:xfrm>
            <a:off x="11057201" y="4259561"/>
            <a:ext cx="2355723" cy="4114800"/>
          </a:xfrm>
          <a:custGeom>
            <a:avLst/>
            <a:gdLst/>
            <a:ahLst/>
            <a:cxnLst/>
            <a:rect l="l" t="t" r="r" b="b"/>
            <a:pathLst>
              <a:path w="2355723" h="4114800" extrusionOk="0">
                <a:moveTo>
                  <a:pt x="0" y="0"/>
                </a:moveTo>
                <a:lnTo>
                  <a:pt x="2355723" y="0"/>
                </a:lnTo>
                <a:lnTo>
                  <a:pt x="2355723" y="4114800"/>
                </a:lnTo>
                <a:lnTo>
                  <a:pt x="0" y="4114800"/>
                </a:lnTo>
                <a:lnTo>
                  <a:pt x="0" y="0"/>
                </a:lnTo>
                <a:close/>
              </a:path>
            </a:pathLst>
          </a:custGeom>
          <a:blipFill rotWithShape="1">
            <a:blip r:embed="rId5">
              <a:alphaModFix/>
            </a:blip>
            <a:stretch>
              <a:fillRect/>
            </a:stretch>
          </a:blipFill>
          <a:ln>
            <a:noFill/>
          </a:ln>
        </p:spPr>
        <p:txBody>
          <a:bodyPr/>
          <a:lstStyle/>
          <a:p>
            <a:endParaRPr lang="en-GB"/>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1247</Words>
  <Application>Microsoft Office PowerPoint</Application>
  <PresentationFormat>Custom</PresentationFormat>
  <Paragraphs>64</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Catherine Neill</cp:lastModifiedBy>
  <cp:revision>1</cp:revision>
  <dcterms:created xsi:type="dcterms:W3CDTF">2006-08-16T00:00:00Z</dcterms:created>
  <dcterms:modified xsi:type="dcterms:W3CDTF">2024-04-24T11:39:18Z</dcterms:modified>
</cp:coreProperties>
</file>