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16" roundtripDataSignature="AMtx7miMdXWrbPVMA7rkkUcArU3mUfKj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f310491f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1f310491f3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f310491f38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1f310491f38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f310491f38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1f310491f38_0_1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1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1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1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1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0"/>
          <p:cNvSpPr/>
          <p:nvPr>
            <p:ph idx="2" type="pic"/>
          </p:nvPr>
        </p:nvSpPr>
        <p:spPr>
          <a:xfrm>
            <a:off x="1792288" y="612775"/>
            <a:ext cx="5486400" cy="4114800"/>
          </a:xfrm>
          <a:prstGeom prst="rect">
            <a:avLst/>
          </a:prstGeom>
          <a:noFill/>
          <a:ln>
            <a:noFill/>
          </a:ln>
        </p:spPr>
      </p:sp>
      <p:sp>
        <p:nvSpPr>
          <p:cNvPr id="64" name="Google Shape;64;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11.png"/><Relationship Id="rId5" Type="http://schemas.openxmlformats.org/officeDocument/2006/relationships/image" Target="../media/image3.png"/><Relationship Id="rId6" Type="http://schemas.openxmlformats.org/officeDocument/2006/relationships/image" Target="../media/image15.png"/><Relationship Id="rId7"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6.png"/><Relationship Id="rId5" Type="http://schemas.openxmlformats.org/officeDocument/2006/relationships/image" Target="../media/image1.jpg"/><Relationship Id="rId6" Type="http://schemas.openxmlformats.org/officeDocument/2006/relationships/image" Target="../media/image3.png"/><Relationship Id="rId7"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6.png"/><Relationship Id="rId5" Type="http://schemas.openxmlformats.org/officeDocument/2006/relationships/image" Target="../media/image1.jpg"/><Relationship Id="rId6" Type="http://schemas.openxmlformats.org/officeDocument/2006/relationships/image" Target="../media/image3.png"/><Relationship Id="rId7"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5.png"/><Relationship Id="rId6" Type="http://schemas.openxmlformats.org/officeDocument/2006/relationships/hyperlink" Target="http://www.youtube.com/watch?v=Moj8vauvIvE" TargetMode="External"/><Relationship Id="rId7"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8.png"/><Relationship Id="rId5" Type="http://schemas.openxmlformats.org/officeDocument/2006/relationships/image" Target="../media/image3.png"/><Relationship Id="rId6" Type="http://schemas.openxmlformats.org/officeDocument/2006/relationships/image" Target="../media/image15.png"/><Relationship Id="rId7" Type="http://schemas.openxmlformats.org/officeDocument/2006/relationships/image" Target="../media/image2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3.png"/><Relationship Id="rId5" Type="http://schemas.openxmlformats.org/officeDocument/2006/relationships/image" Target="../media/image15.png"/><Relationship Id="rId6"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image" Target="../media/image11.png"/><Relationship Id="rId5" Type="http://schemas.openxmlformats.org/officeDocument/2006/relationships/image" Target="../media/image3.png"/><Relationship Id="rId6"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1f310491f38_0_0"/>
          <p:cNvSpPr txBox="1"/>
          <p:nvPr/>
        </p:nvSpPr>
        <p:spPr>
          <a:xfrm>
            <a:off x="1028700" y="2418939"/>
            <a:ext cx="9259200" cy="5048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Font typeface="Arial"/>
              <a:buNone/>
            </a:pPr>
            <a:r>
              <a:rPr b="0" i="0" lang="en-US" sz="5200" u="none" cap="none" strike="noStrike">
                <a:solidFill>
                  <a:srgbClr val="FB8709"/>
                </a:solidFill>
                <a:latin typeface="Arial"/>
                <a:ea typeface="Arial"/>
                <a:cs typeface="Arial"/>
                <a:sym typeface="Arial"/>
              </a:rPr>
              <a:t>MODULE</a:t>
            </a:r>
            <a:r>
              <a:rPr lang="en-US" sz="5200">
                <a:solidFill>
                  <a:srgbClr val="FB8709"/>
                </a:solidFill>
              </a:rPr>
              <a:t> 1 - Introduction to Blended Learning and Collaborative Teaching Methods</a:t>
            </a:r>
            <a:endParaRPr sz="5200"/>
          </a:p>
          <a:p>
            <a:pPr indent="0" lvl="0" marL="0" marR="0" rtl="0" algn="l">
              <a:lnSpc>
                <a:spcPct val="100000"/>
              </a:lnSpc>
              <a:spcBef>
                <a:spcPts val="0"/>
              </a:spcBef>
              <a:spcAft>
                <a:spcPts val="0"/>
              </a:spcAft>
              <a:buNone/>
            </a:pPr>
            <a:r>
              <a:rPr lang="en-US" sz="4000">
                <a:solidFill>
                  <a:srgbClr val="053249"/>
                </a:solidFill>
              </a:rPr>
              <a:t>Unit 3 - </a:t>
            </a:r>
            <a:r>
              <a:rPr lang="en-US" sz="4000">
                <a:solidFill>
                  <a:srgbClr val="053249"/>
                </a:solidFill>
              </a:rPr>
              <a:t>Understanding</a:t>
            </a:r>
            <a:r>
              <a:rPr lang="en-US" sz="4000">
                <a:solidFill>
                  <a:srgbClr val="053249"/>
                </a:solidFill>
              </a:rPr>
              <a:t> Blended Learning Models: Integration of Online and In-Person Components</a:t>
            </a:r>
            <a:endParaRPr sz="4000"/>
          </a:p>
        </p:txBody>
      </p:sp>
      <p:sp>
        <p:nvSpPr>
          <p:cNvPr id="85" name="Google Shape;85;g1f310491f38_0_0"/>
          <p:cNvSpPr/>
          <p:nvPr/>
        </p:nvSpPr>
        <p:spPr>
          <a:xfrm rot="10800000">
            <a:off x="9676347" y="-1917767"/>
            <a:ext cx="10302875" cy="10259608"/>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86" name="Google Shape;86;g1f310491f38_0_0"/>
          <p:cNvSpPr/>
          <p:nvPr/>
        </p:nvSpPr>
        <p:spPr>
          <a:xfrm rot="-5400000">
            <a:off x="13579267" y="5176268"/>
            <a:ext cx="5048250" cy="5173214"/>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87" name="Google Shape;87;g1f310491f38_0_0"/>
          <p:cNvSpPr/>
          <p:nvPr/>
        </p:nvSpPr>
        <p:spPr>
          <a:xfrm>
            <a:off x="685288" y="6503003"/>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88" name="Google Shape;88;g1f310491f38_0_0"/>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89" name="Google Shape;89;g1f310491f38_0_0"/>
          <p:cNvSpPr txBox="1"/>
          <p:nvPr/>
        </p:nvSpPr>
        <p:spPr>
          <a:xfrm>
            <a:off x="1028700" y="963481"/>
            <a:ext cx="11295300" cy="119040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b="0" i="0" lang="en-US" sz="3499" u="none" cap="none" strike="noStrike">
                <a:solidFill>
                  <a:srgbClr val="053249"/>
                </a:solidFill>
                <a:latin typeface="Arial"/>
                <a:ea typeface="Arial"/>
                <a:cs typeface="Arial"/>
                <a:sym typeface="Arial"/>
              </a:rPr>
              <a:t>CollaboratiVET Curriculum for VET teachers/trainers/educators </a:t>
            </a:r>
            <a:endParaRPr/>
          </a:p>
        </p:txBody>
      </p:sp>
      <p:sp>
        <p:nvSpPr>
          <p:cNvPr id="90" name="Google Shape;90;g1f310491f38_0_0"/>
          <p:cNvSpPr/>
          <p:nvPr/>
        </p:nvSpPr>
        <p:spPr>
          <a:xfrm>
            <a:off x="11148434" y="560351"/>
            <a:ext cx="6111875" cy="9167813"/>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55" r="-62455"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f310491f38_0_0"/>
          <p:cNvSpPr txBox="1"/>
          <p:nvPr/>
        </p:nvSpPr>
        <p:spPr>
          <a:xfrm>
            <a:off x="4325513" y="9144970"/>
            <a:ext cx="6720600" cy="12192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2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b="0" i="0" sz="1200" u="none" cap="none" strike="noStrike">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14" name="Shape 214"/>
        <p:cNvGrpSpPr/>
        <p:nvPr/>
      </p:nvGrpSpPr>
      <p:grpSpPr>
        <a:xfrm>
          <a:off x="0" y="0"/>
          <a:ext cx="0" cy="0"/>
          <a:chOff x="0" y="0"/>
          <a:chExt cx="0" cy="0"/>
        </a:xfrm>
      </p:grpSpPr>
      <p:sp>
        <p:nvSpPr>
          <p:cNvPr id="215" name="Google Shape;215;p9"/>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9"/>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17" name="Google Shape;217;p9"/>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9"/>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19" name="Google Shape;219;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20" name="Google Shape;220;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21" name="Google Shape;221;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9"/>
          <p:cNvSpPr/>
          <p:nvPr/>
        </p:nvSpPr>
        <p:spPr>
          <a:xfrm>
            <a:off x="15521627" y="4259543"/>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223" name="Google Shape;223;p9"/>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Reflection Activity</a:t>
            </a:r>
            <a:endParaRPr/>
          </a:p>
        </p:txBody>
      </p:sp>
      <p:sp>
        <p:nvSpPr>
          <p:cNvPr id="224" name="Google Shape;224;p9"/>
          <p:cNvSpPr txBox="1"/>
          <p:nvPr/>
        </p:nvSpPr>
        <p:spPr>
          <a:xfrm>
            <a:off x="3058700" y="2006525"/>
            <a:ext cx="12311100" cy="5418000"/>
          </a:xfrm>
          <a:prstGeom prst="rect">
            <a:avLst/>
          </a:prstGeom>
          <a:noFill/>
          <a:ln>
            <a:noFill/>
          </a:ln>
        </p:spPr>
        <p:txBody>
          <a:bodyPr anchorCtr="0" anchor="t" bIns="0" lIns="0" spcFirstLastPara="1" rIns="0" wrap="square" tIns="0">
            <a:spAutoFit/>
          </a:bodyPr>
          <a:lstStyle/>
          <a:p>
            <a:pPr indent="0" lvl="0" marL="0" rtl="0" algn="just">
              <a:lnSpc>
                <a:spcPct val="150000"/>
              </a:lnSpc>
              <a:spcBef>
                <a:spcPts val="0"/>
              </a:spcBef>
              <a:spcAft>
                <a:spcPts val="0"/>
              </a:spcAft>
              <a:buSzPts val="1100"/>
              <a:buNone/>
            </a:pPr>
            <a:r>
              <a:rPr lang="en-US" sz="2200">
                <a:solidFill>
                  <a:srgbClr val="121212"/>
                </a:solidFill>
              </a:rPr>
              <a:t>Reflect on the understanding of blended learning models presented in the provided information. Consider the following questions:</a:t>
            </a:r>
            <a:endParaRPr sz="2200">
              <a:solidFill>
                <a:srgbClr val="121212"/>
              </a:solidFill>
            </a:endParaRPr>
          </a:p>
          <a:p>
            <a:pPr indent="0" lvl="0" marL="0" rtl="0" algn="just">
              <a:lnSpc>
                <a:spcPct val="150000"/>
              </a:lnSpc>
              <a:spcBef>
                <a:spcPts val="0"/>
              </a:spcBef>
              <a:spcAft>
                <a:spcPts val="0"/>
              </a:spcAft>
              <a:buClr>
                <a:schemeClr val="dk1"/>
              </a:buClr>
              <a:buSzPts val="1100"/>
              <a:buFont typeface="Arial"/>
              <a:buNone/>
            </a:pPr>
            <a:r>
              <a:t/>
            </a:r>
            <a:endParaRPr sz="2200">
              <a:solidFill>
                <a:srgbClr val="121212"/>
              </a:solidFill>
            </a:endParaRPr>
          </a:p>
          <a:p>
            <a:pPr indent="-368300" lvl="0" marL="457200" rtl="0" algn="just">
              <a:lnSpc>
                <a:spcPct val="150000"/>
              </a:lnSpc>
              <a:spcBef>
                <a:spcPts val="0"/>
              </a:spcBef>
              <a:spcAft>
                <a:spcPts val="0"/>
              </a:spcAft>
              <a:buClr>
                <a:srgbClr val="121212"/>
              </a:buClr>
              <a:buSzPts val="2200"/>
              <a:buChar char="●"/>
            </a:pPr>
            <a:r>
              <a:rPr lang="en-US" sz="2200">
                <a:solidFill>
                  <a:srgbClr val="121212"/>
                </a:solidFill>
              </a:rPr>
              <a:t>Reflect on your own experiences with blended learning. Have you encountered any of the described models in your educational journey? If so, what was your experience like?</a:t>
            </a:r>
            <a:endParaRPr sz="2200">
              <a:solidFill>
                <a:srgbClr val="121212"/>
              </a:solidFill>
            </a:endParaRPr>
          </a:p>
          <a:p>
            <a:pPr indent="-368300" lvl="0" marL="457200" rtl="0" algn="just">
              <a:lnSpc>
                <a:spcPct val="150000"/>
              </a:lnSpc>
              <a:spcBef>
                <a:spcPts val="0"/>
              </a:spcBef>
              <a:spcAft>
                <a:spcPts val="0"/>
              </a:spcAft>
              <a:buClr>
                <a:srgbClr val="121212"/>
              </a:buClr>
              <a:buSzPts val="2200"/>
              <a:buChar char="●"/>
            </a:pPr>
            <a:r>
              <a:rPr lang="en-US" sz="2200">
                <a:solidFill>
                  <a:srgbClr val="121212"/>
                </a:solidFill>
              </a:rPr>
              <a:t>Explore the challenges and considerations associated with implementing blended learning models, including technological barriers, resistance to change, maintaining engagement, ensuring equity, and data security and privacy. How might you address these challenges in your own educational context?</a:t>
            </a:r>
            <a:endParaRPr sz="2200">
              <a:solidFill>
                <a:srgbClr val="121212"/>
              </a:solidFill>
            </a:endParaRPr>
          </a:p>
          <a:p>
            <a:pPr indent="-368300" lvl="0" marL="457200" rtl="0" algn="just">
              <a:lnSpc>
                <a:spcPct val="150000"/>
              </a:lnSpc>
              <a:spcBef>
                <a:spcPts val="0"/>
              </a:spcBef>
              <a:spcAft>
                <a:spcPts val="0"/>
              </a:spcAft>
              <a:buClr>
                <a:srgbClr val="121212"/>
              </a:buClr>
              <a:buSzPts val="2200"/>
              <a:buChar char="●"/>
            </a:pPr>
            <a:r>
              <a:rPr lang="en-US" sz="2200">
                <a:solidFill>
                  <a:srgbClr val="121212"/>
                </a:solidFill>
              </a:rPr>
              <a:t>Reflect on the quote by Albert Einstein: "Education is not the learning of facts, but the training of the mind to think." How does this quote relate to the goals and principles of blended learning?</a:t>
            </a:r>
            <a:endParaRPr sz="2200">
              <a:solidFill>
                <a:srgbClr val="121212"/>
              </a:solidFill>
            </a:endParaRPr>
          </a:p>
        </p:txBody>
      </p:sp>
      <p:sp>
        <p:nvSpPr>
          <p:cNvPr id="225" name="Google Shape;225;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5" name="Shape 95"/>
        <p:cNvGrpSpPr/>
        <p:nvPr/>
      </p:nvGrpSpPr>
      <p:grpSpPr>
        <a:xfrm>
          <a:off x="0" y="0"/>
          <a:ext cx="0" cy="0"/>
          <a:chOff x="0" y="0"/>
          <a:chExt cx="0" cy="0"/>
        </a:xfrm>
      </p:grpSpPr>
      <p:sp>
        <p:nvSpPr>
          <p:cNvPr id="96" name="Google Shape;96;g1f310491f38_0_86"/>
          <p:cNvSpPr txBox="1"/>
          <p:nvPr/>
        </p:nvSpPr>
        <p:spPr>
          <a:xfrm>
            <a:off x="1028700" y="827483"/>
            <a:ext cx="6990300" cy="2262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97" name="Google Shape;97;g1f310491f38_0_86"/>
          <p:cNvSpPr txBox="1"/>
          <p:nvPr/>
        </p:nvSpPr>
        <p:spPr>
          <a:xfrm>
            <a:off x="1028700" y="3363775"/>
            <a:ext cx="7647000" cy="5164500"/>
          </a:xfrm>
          <a:prstGeom prst="rect">
            <a:avLst/>
          </a:prstGeom>
          <a:noFill/>
          <a:ln>
            <a:noFill/>
          </a:ln>
        </p:spPr>
        <p:txBody>
          <a:bodyPr anchorCtr="0" anchor="t" bIns="0" lIns="0" spcFirstLastPara="1" rIns="0" wrap="square" tIns="0">
            <a:spAutoFit/>
          </a:bodyPr>
          <a:lstStyle/>
          <a:p>
            <a:pPr indent="-299148" lvl="1" marL="604518" marR="0" rtl="0" algn="l">
              <a:lnSpc>
                <a:spcPct val="140014"/>
              </a:lnSpc>
              <a:spcBef>
                <a:spcPts val="0"/>
              </a:spcBef>
              <a:spcAft>
                <a:spcPts val="0"/>
              </a:spcAft>
              <a:buClr>
                <a:srgbClr val="121212"/>
              </a:buClr>
              <a:buSzPts val="2750"/>
              <a:buFont typeface="Arial"/>
              <a:buChar char="•"/>
            </a:pPr>
            <a:r>
              <a:rPr i="0" lang="en-US" sz="2750" u="none" cap="none" strike="noStrike">
                <a:solidFill>
                  <a:srgbClr val="121212"/>
                </a:solidFill>
              </a:rPr>
              <a:t>L.O1: </a:t>
            </a:r>
            <a:r>
              <a:rPr lang="en-US" sz="2750">
                <a:solidFill>
                  <a:schemeClr val="dk1"/>
                </a:solidFill>
              </a:rPr>
              <a:t>To examine various Blended Learning models and understand their structures and characteristics.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lang="en-US" sz="2750">
                <a:solidFill>
                  <a:schemeClr val="dk1"/>
                </a:solidFill>
              </a:rPr>
              <a:t>L.O2. </a:t>
            </a:r>
            <a:r>
              <a:rPr lang="en-US" sz="2750">
                <a:solidFill>
                  <a:schemeClr val="dk1"/>
                </a:solidFill>
              </a:rPr>
              <a:t>To identify and analyze the key components that constitute Blended Learning Models.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lang="en-US" sz="2750">
                <a:solidFill>
                  <a:schemeClr val="dk1"/>
                </a:solidFill>
              </a:rPr>
              <a:t>L.O3. </a:t>
            </a:r>
            <a:r>
              <a:rPr lang="en-US" sz="2750">
                <a:solidFill>
                  <a:schemeClr val="dk1"/>
                </a:solidFill>
              </a:rPr>
              <a:t>To explore strategies for effectively integrating online and in-person components within Blended Learning environments.</a:t>
            </a:r>
            <a:endParaRPr sz="2750"/>
          </a:p>
        </p:txBody>
      </p:sp>
      <p:sp>
        <p:nvSpPr>
          <p:cNvPr id="98" name="Google Shape;98;g1f310491f38_0_86"/>
          <p:cNvSpPr/>
          <p:nvPr/>
        </p:nvSpPr>
        <p:spPr>
          <a:xfrm>
            <a:off x="9144000" y="3783991"/>
            <a:ext cx="9144000" cy="65031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1f310491f38_0_86"/>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f310491f38_0_86"/>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1" name="Google Shape;101;g1f310491f38_0_86"/>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2" name="Google Shape;102;g1f310491f38_0_86"/>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3" name="Google Shape;103;g1f310491f38_0_86"/>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4" name="Google Shape;104;g1f310491f38_0_86"/>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08" name="Shape 108"/>
        <p:cNvGrpSpPr/>
        <p:nvPr/>
      </p:nvGrpSpPr>
      <p:grpSpPr>
        <a:xfrm>
          <a:off x="0" y="0"/>
          <a:ext cx="0" cy="0"/>
          <a:chOff x="0" y="0"/>
          <a:chExt cx="0" cy="0"/>
        </a:xfrm>
      </p:grpSpPr>
      <p:sp>
        <p:nvSpPr>
          <p:cNvPr id="109" name="Google Shape;109;g1f310491f38_0_173"/>
          <p:cNvSpPr txBox="1"/>
          <p:nvPr/>
        </p:nvSpPr>
        <p:spPr>
          <a:xfrm>
            <a:off x="1028700" y="827483"/>
            <a:ext cx="6990300" cy="2262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110" name="Google Shape;110;g1f310491f38_0_173"/>
          <p:cNvSpPr txBox="1"/>
          <p:nvPr/>
        </p:nvSpPr>
        <p:spPr>
          <a:xfrm>
            <a:off x="748500" y="3450150"/>
            <a:ext cx="7647000" cy="3386700"/>
          </a:xfrm>
          <a:prstGeom prst="rect">
            <a:avLst/>
          </a:prstGeom>
          <a:noFill/>
          <a:ln>
            <a:noFill/>
          </a:ln>
        </p:spPr>
        <p:txBody>
          <a:bodyPr anchorCtr="0" anchor="t" bIns="0" lIns="0" spcFirstLastPara="1" rIns="0" wrap="square" tIns="0">
            <a:spAutoFit/>
          </a:bodyPr>
          <a:lstStyle/>
          <a:p>
            <a:pPr indent="-299148" lvl="1" marL="604518" marR="0" rtl="0" algn="l">
              <a:lnSpc>
                <a:spcPct val="140014"/>
              </a:lnSpc>
              <a:spcBef>
                <a:spcPts val="0"/>
              </a:spcBef>
              <a:spcAft>
                <a:spcPts val="0"/>
              </a:spcAft>
              <a:buClr>
                <a:srgbClr val="121212"/>
              </a:buClr>
              <a:buSzPts val="2750"/>
              <a:buFont typeface="Arial"/>
              <a:buChar char="•"/>
            </a:pPr>
            <a:r>
              <a:rPr i="0" lang="en-US" sz="2750" u="none" cap="none" strike="noStrike">
                <a:solidFill>
                  <a:srgbClr val="121212"/>
                </a:solidFill>
              </a:rPr>
              <a:t>L.O</a:t>
            </a:r>
            <a:r>
              <a:rPr lang="en-US" sz="2750">
                <a:solidFill>
                  <a:srgbClr val="121212"/>
                </a:solidFill>
              </a:rPr>
              <a:t>4</a:t>
            </a:r>
            <a:r>
              <a:rPr i="0" lang="en-US" sz="2750" u="none" cap="none" strike="noStrike">
                <a:solidFill>
                  <a:srgbClr val="121212"/>
                </a:solidFill>
              </a:rPr>
              <a:t>: </a:t>
            </a:r>
            <a:r>
              <a:rPr lang="en-US" sz="2750">
                <a:solidFill>
                  <a:schemeClr val="dk1"/>
                </a:solidFill>
              </a:rPr>
              <a:t>To understand the benefits associated with the implementation of Blended Learning Models for both educators and learners.</a:t>
            </a:r>
            <a:endParaRPr sz="2750">
              <a:solidFill>
                <a:schemeClr val="dk1"/>
              </a:solidFill>
            </a:endParaRPr>
          </a:p>
          <a:p>
            <a:pPr indent="-299148" lvl="1" marL="604518" marR="0" rtl="0" algn="l">
              <a:lnSpc>
                <a:spcPct val="140014"/>
              </a:lnSpc>
              <a:spcBef>
                <a:spcPts val="0"/>
              </a:spcBef>
              <a:spcAft>
                <a:spcPts val="0"/>
              </a:spcAft>
              <a:buClr>
                <a:srgbClr val="121212"/>
              </a:buClr>
              <a:buSzPts val="2750"/>
              <a:buFont typeface="Arial"/>
              <a:buChar char="•"/>
            </a:pPr>
            <a:r>
              <a:rPr lang="en-US" sz="2750">
                <a:solidFill>
                  <a:schemeClr val="dk1"/>
                </a:solidFill>
              </a:rPr>
              <a:t>L.O5: </a:t>
            </a:r>
            <a:r>
              <a:rPr lang="en-US" sz="2750">
                <a:solidFill>
                  <a:schemeClr val="dk1"/>
                </a:solidFill>
              </a:rPr>
              <a:t> To critically evaluate the challenges and considerations involved in the implementation of Blended Learning Models.</a:t>
            </a:r>
            <a:endParaRPr sz="2750">
              <a:solidFill>
                <a:schemeClr val="dk1"/>
              </a:solidFill>
            </a:endParaRPr>
          </a:p>
        </p:txBody>
      </p:sp>
      <p:sp>
        <p:nvSpPr>
          <p:cNvPr id="111" name="Google Shape;111;g1f310491f38_0_173"/>
          <p:cNvSpPr/>
          <p:nvPr/>
        </p:nvSpPr>
        <p:spPr>
          <a:xfrm>
            <a:off x="9144000" y="3783991"/>
            <a:ext cx="9144000" cy="65031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f310491f38_0_173"/>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1f310491f38_0_173"/>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14" name="Google Shape;114;g1f310491f38_0_173"/>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15" name="Google Shape;115;g1f310491f38_0_173"/>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16" name="Google Shape;116;g1f310491f38_0_173"/>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17" name="Google Shape;117;g1f310491f38_0_173"/>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21" name="Shape 121"/>
        <p:cNvGrpSpPr/>
        <p:nvPr/>
      </p:nvGrpSpPr>
      <p:grpSpPr>
        <a:xfrm>
          <a:off x="0" y="0"/>
          <a:ext cx="0" cy="0"/>
          <a:chOff x="0" y="0"/>
          <a:chExt cx="0" cy="0"/>
        </a:xfrm>
      </p:grpSpPr>
      <p:sp>
        <p:nvSpPr>
          <p:cNvPr id="122" name="Google Shape;122;p3"/>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24" name="Google Shape;124;p3"/>
          <p:cNvSpPr txBox="1"/>
          <p:nvPr/>
        </p:nvSpPr>
        <p:spPr>
          <a:xfrm>
            <a:off x="1028700" y="1095375"/>
            <a:ext cx="12181500" cy="1077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Blended Learning Models</a:t>
            </a:r>
            <a:endParaRPr/>
          </a:p>
        </p:txBody>
      </p:sp>
      <p:sp>
        <p:nvSpPr>
          <p:cNvPr id="125" name="Google Shape;125;p3"/>
          <p:cNvSpPr txBox="1"/>
          <p:nvPr/>
        </p:nvSpPr>
        <p:spPr>
          <a:xfrm>
            <a:off x="1028700" y="2856925"/>
            <a:ext cx="10067700" cy="4233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800"/>
              </a:spcAft>
              <a:buClr>
                <a:schemeClr val="dk1"/>
              </a:buClr>
              <a:buSzPts val="1100"/>
              <a:buFont typeface="Arial"/>
              <a:buNone/>
            </a:pPr>
            <a:r>
              <a:rPr lang="en-US" sz="2750">
                <a:solidFill>
                  <a:schemeClr val="dk1"/>
                </a:solidFill>
              </a:rPr>
              <a:t>Blended Learning can be split into three main models:</a:t>
            </a:r>
            <a:endParaRPr sz="2750"/>
          </a:p>
        </p:txBody>
      </p:sp>
      <p:sp>
        <p:nvSpPr>
          <p:cNvPr id="126" name="Google Shape;126;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28" name="Google Shape;128;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29" name="Google Shape;129;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0" name="Google Shape;130;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1" name="Google Shape;131;p3"/>
          <p:cNvPicPr preferRelativeResize="0"/>
          <p:nvPr/>
        </p:nvPicPr>
        <p:blipFill>
          <a:blip r:embed="rId5">
            <a:alphaModFix/>
          </a:blip>
          <a:stretch>
            <a:fillRect/>
          </a:stretch>
        </p:blipFill>
        <p:spPr>
          <a:xfrm>
            <a:off x="1028701" y="3837425"/>
            <a:ext cx="14525813" cy="3957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0" name="Google Shape;140;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1" name="Google Shape;141;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4"/>
          <p:cNvSpPr txBox="1"/>
          <p:nvPr/>
        </p:nvSpPr>
        <p:spPr>
          <a:xfrm>
            <a:off x="818927" y="1579150"/>
            <a:ext cx="15923700" cy="10776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7000">
                <a:solidFill>
                  <a:srgbClr val="033C5B"/>
                </a:solidFill>
              </a:rPr>
              <a:t>Blended Learning Models</a:t>
            </a:r>
            <a:endParaRPr sz="7000"/>
          </a:p>
        </p:txBody>
      </p:sp>
      <p:sp>
        <p:nvSpPr>
          <p:cNvPr id="144" name="Google Shape;144;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45" name="Google Shape;145;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46" name="Google Shape;146;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47" name="Google Shape;147;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4" title="A Guide to Blended Learning Chapter 1: Blended Learning">
            <a:hlinkClick r:id="rId6"/>
          </p:cNvPr>
          <p:cNvPicPr preferRelativeResize="0"/>
          <p:nvPr/>
        </p:nvPicPr>
        <p:blipFill>
          <a:blip r:embed="rId7">
            <a:alphaModFix/>
          </a:blip>
          <a:stretch>
            <a:fillRect/>
          </a:stretch>
        </p:blipFill>
        <p:spPr>
          <a:xfrm>
            <a:off x="4482772" y="3197036"/>
            <a:ext cx="9322450" cy="524389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10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52" name="Shape 152"/>
        <p:cNvGrpSpPr/>
        <p:nvPr/>
      </p:nvGrpSpPr>
      <p:grpSpPr>
        <a:xfrm>
          <a:off x="0" y="0"/>
          <a:ext cx="0" cy="0"/>
          <a:chOff x="0" y="0"/>
          <a:chExt cx="0" cy="0"/>
        </a:xfrm>
      </p:grpSpPr>
      <p:sp>
        <p:nvSpPr>
          <p:cNvPr id="153" name="Google Shape;153;p5"/>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5"/>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55" name="Google Shape;155;p5"/>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56" name="Google Shape;156;p5"/>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57" name="Google Shape;157;p5"/>
          <p:cNvSpPr txBox="1"/>
          <p:nvPr/>
        </p:nvSpPr>
        <p:spPr>
          <a:xfrm>
            <a:off x="9613828" y="685850"/>
            <a:ext cx="8375400" cy="34479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lang="en-US" sz="7000">
                <a:solidFill>
                  <a:srgbClr val="033C5B"/>
                </a:solidFill>
              </a:rPr>
              <a:t>Key Components of Blended Learning Models</a:t>
            </a:r>
            <a:endParaRPr/>
          </a:p>
        </p:txBody>
      </p:sp>
      <p:sp>
        <p:nvSpPr>
          <p:cNvPr id="158" name="Google Shape;158;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59" name="Google Shape;159;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60" name="Google Shape;160;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61" name="Google Shape;161;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5"/>
          <p:cNvSpPr txBox="1"/>
          <p:nvPr/>
        </p:nvSpPr>
        <p:spPr>
          <a:xfrm>
            <a:off x="9613825" y="4518500"/>
            <a:ext cx="8054400" cy="2201100"/>
          </a:xfrm>
          <a:prstGeom prst="rect">
            <a:avLst/>
          </a:prstGeom>
          <a:noFill/>
          <a:ln>
            <a:noFill/>
          </a:ln>
        </p:spPr>
        <p:txBody>
          <a:bodyPr anchorCtr="0" anchor="t" bIns="0" lIns="0" spcFirstLastPara="1" rIns="0" wrap="square" tIns="0">
            <a:spAutoFit/>
          </a:bodyPr>
          <a:lstStyle/>
          <a:p>
            <a:pPr indent="-403225" lvl="0" marL="457200" marR="0" rtl="0" algn="l">
              <a:lnSpc>
                <a:spcPct val="140000"/>
              </a:lnSpc>
              <a:spcBef>
                <a:spcPts val="0"/>
              </a:spcBef>
              <a:spcAft>
                <a:spcPts val="0"/>
              </a:spcAft>
              <a:buSzPts val="2750"/>
              <a:buChar char="●"/>
            </a:pPr>
            <a:r>
              <a:rPr lang="en-US" sz="2750">
                <a:solidFill>
                  <a:srgbClr val="121212"/>
                </a:solidFill>
              </a:rPr>
              <a:t>Online Learning Platforms</a:t>
            </a:r>
            <a:endParaRPr sz="2750">
              <a:solidFill>
                <a:srgbClr val="121212"/>
              </a:solidFill>
            </a:endParaRPr>
          </a:p>
          <a:p>
            <a:pPr indent="-403225" lvl="0" marL="457200" marR="0" rtl="0" algn="l">
              <a:lnSpc>
                <a:spcPct val="140000"/>
              </a:lnSpc>
              <a:spcBef>
                <a:spcPts val="0"/>
              </a:spcBef>
              <a:spcAft>
                <a:spcPts val="0"/>
              </a:spcAft>
              <a:buClr>
                <a:srgbClr val="121212"/>
              </a:buClr>
              <a:buSzPts val="2750"/>
              <a:buChar char="●"/>
            </a:pPr>
            <a:r>
              <a:rPr lang="en-US" sz="2750">
                <a:solidFill>
                  <a:srgbClr val="121212"/>
                </a:solidFill>
              </a:rPr>
              <a:t>Face-to-Face Instruction</a:t>
            </a:r>
            <a:endParaRPr sz="2750">
              <a:solidFill>
                <a:srgbClr val="121212"/>
              </a:solidFill>
            </a:endParaRPr>
          </a:p>
          <a:p>
            <a:pPr indent="-403225" lvl="0" marL="457200" marR="0" rtl="0" algn="l">
              <a:lnSpc>
                <a:spcPct val="140000"/>
              </a:lnSpc>
              <a:spcBef>
                <a:spcPts val="0"/>
              </a:spcBef>
              <a:spcAft>
                <a:spcPts val="0"/>
              </a:spcAft>
              <a:buClr>
                <a:srgbClr val="121212"/>
              </a:buClr>
              <a:buSzPts val="2750"/>
              <a:buChar char="●"/>
            </a:pPr>
            <a:r>
              <a:rPr lang="en-US" sz="2750">
                <a:solidFill>
                  <a:srgbClr val="121212"/>
                </a:solidFill>
              </a:rPr>
              <a:t>Synchronous and Asynchronous Activities</a:t>
            </a:r>
            <a:endParaRPr sz="2750">
              <a:solidFill>
                <a:srgbClr val="121212"/>
              </a:solidFill>
            </a:endParaRPr>
          </a:p>
          <a:p>
            <a:pPr indent="-403225" lvl="0" marL="457200" marR="0" rtl="0" algn="l">
              <a:lnSpc>
                <a:spcPct val="140000"/>
              </a:lnSpc>
              <a:spcBef>
                <a:spcPts val="0"/>
              </a:spcBef>
              <a:spcAft>
                <a:spcPts val="0"/>
              </a:spcAft>
              <a:buClr>
                <a:srgbClr val="121212"/>
              </a:buClr>
              <a:buSzPts val="2750"/>
              <a:buChar char="●"/>
            </a:pPr>
            <a:r>
              <a:rPr lang="en-US" sz="2750">
                <a:solidFill>
                  <a:srgbClr val="121212"/>
                </a:solidFill>
              </a:rPr>
              <a:t>Differentiated Instruction</a:t>
            </a:r>
            <a:endParaRPr sz="2750">
              <a:solidFill>
                <a:srgbClr val="121212"/>
              </a:solidFill>
            </a:endParaRPr>
          </a:p>
        </p:txBody>
      </p:sp>
      <p:pic>
        <p:nvPicPr>
          <p:cNvPr id="163" name="Google Shape;163;p5"/>
          <p:cNvPicPr preferRelativeResize="0"/>
          <p:nvPr/>
        </p:nvPicPr>
        <p:blipFill>
          <a:blip r:embed="rId7">
            <a:alphaModFix/>
          </a:blip>
          <a:stretch>
            <a:fillRect/>
          </a:stretch>
        </p:blipFill>
        <p:spPr>
          <a:xfrm>
            <a:off x="1444575" y="1157625"/>
            <a:ext cx="6381318" cy="6362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67" name="Shape 167"/>
        <p:cNvGrpSpPr/>
        <p:nvPr/>
      </p:nvGrpSpPr>
      <p:grpSpPr>
        <a:xfrm>
          <a:off x="0" y="0"/>
          <a:ext cx="0" cy="0"/>
          <a:chOff x="0" y="0"/>
          <a:chExt cx="0" cy="0"/>
        </a:xfrm>
      </p:grpSpPr>
      <p:sp>
        <p:nvSpPr>
          <p:cNvPr id="168" name="Google Shape;168;p6"/>
          <p:cNvSpPr txBox="1"/>
          <p:nvPr/>
        </p:nvSpPr>
        <p:spPr>
          <a:xfrm>
            <a:off x="734025" y="1789150"/>
            <a:ext cx="15322800" cy="3399000"/>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6900">
                <a:solidFill>
                  <a:srgbClr val="033C5B"/>
                </a:solidFill>
              </a:rPr>
              <a:t>How to integrate </a:t>
            </a:r>
            <a:r>
              <a:rPr lang="en-US" sz="6900">
                <a:solidFill>
                  <a:srgbClr val="033C5B"/>
                </a:solidFill>
              </a:rPr>
              <a:t>the</a:t>
            </a:r>
            <a:r>
              <a:rPr lang="en-US" sz="6900">
                <a:solidFill>
                  <a:srgbClr val="033C5B"/>
                </a:solidFill>
              </a:rPr>
              <a:t> online and in-person components in Blended Learning</a:t>
            </a:r>
            <a:endParaRPr sz="6900"/>
          </a:p>
        </p:txBody>
      </p:sp>
      <p:sp>
        <p:nvSpPr>
          <p:cNvPr id="169" name="Google Shape;169;p6"/>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6"/>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72" name="Google Shape;172;p6"/>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173" name="Google Shape;173;p6"/>
          <p:cNvSpPr txBox="1"/>
          <p:nvPr/>
        </p:nvSpPr>
        <p:spPr>
          <a:xfrm>
            <a:off x="734025" y="5362763"/>
            <a:ext cx="15672600" cy="32667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Teachers must take into account a number of aspects in order to apply blended learning methodologies effectively. Here are a few crucial actions and things to think about:</a:t>
            </a:r>
            <a:endParaRPr sz="2750">
              <a:solidFill>
                <a:schemeClr val="dk1"/>
              </a:solidFill>
            </a:endParaRPr>
          </a:p>
          <a:p>
            <a:pPr indent="-403225" lvl="0" marL="457200" rtl="0" algn="just">
              <a:lnSpc>
                <a:spcPct val="107916"/>
              </a:lnSpc>
              <a:spcBef>
                <a:spcPts val="800"/>
              </a:spcBef>
              <a:spcAft>
                <a:spcPts val="0"/>
              </a:spcAft>
              <a:buClr>
                <a:schemeClr val="dk1"/>
              </a:buClr>
              <a:buSzPts val="2750"/>
              <a:buAutoNum type="arabicPeriod"/>
            </a:pPr>
            <a:r>
              <a:rPr lang="en-US" sz="2750">
                <a:solidFill>
                  <a:schemeClr val="dk1"/>
                </a:solidFill>
              </a:rPr>
              <a:t>Planning and Needs Assessment</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Choosing the Appropriate Platforms and Tools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Creating Interesting Online Courses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Encouraging Face-to-Face Training</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Evaluating Learner Advancement</a:t>
            </a:r>
            <a:endParaRPr sz="2750">
              <a:solidFill>
                <a:schemeClr val="dk1"/>
              </a:solidFill>
            </a:endParaRPr>
          </a:p>
        </p:txBody>
      </p:sp>
      <p:sp>
        <p:nvSpPr>
          <p:cNvPr id="174" name="Google Shape;174;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75" name="Google Shape;175;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76" name="Google Shape;176;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7" name="Google Shape;177;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6"/>
          <p:cNvSpPr/>
          <p:nvPr/>
        </p:nvSpPr>
        <p:spPr>
          <a:xfrm>
            <a:off x="13864630" y="6281741"/>
            <a:ext cx="2192189" cy="2347726"/>
          </a:xfrm>
          <a:custGeom>
            <a:rect b="b" l="l" r="r" t="t"/>
            <a:pathLst>
              <a:path extrusionOk="0" h="2347726" w="2192189">
                <a:moveTo>
                  <a:pt x="0" y="0"/>
                </a:moveTo>
                <a:lnTo>
                  <a:pt x="2192189" y="0"/>
                </a:lnTo>
                <a:lnTo>
                  <a:pt x="2192189" y="2347726"/>
                </a:lnTo>
                <a:lnTo>
                  <a:pt x="0" y="2347726"/>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82" name="Shape 182"/>
        <p:cNvGrpSpPr/>
        <p:nvPr/>
      </p:nvGrpSpPr>
      <p:grpSpPr>
        <a:xfrm>
          <a:off x="0" y="0"/>
          <a:ext cx="0" cy="0"/>
          <a:chOff x="0" y="0"/>
          <a:chExt cx="0" cy="0"/>
        </a:xfrm>
      </p:grpSpPr>
      <p:sp>
        <p:nvSpPr>
          <p:cNvPr id="183" name="Google Shape;183;p7"/>
          <p:cNvSpPr txBox="1"/>
          <p:nvPr/>
        </p:nvSpPr>
        <p:spPr>
          <a:xfrm>
            <a:off x="3058697" y="773904"/>
            <a:ext cx="13265100" cy="22623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rPr>
              <a:t>Benefits of Blended Learning Models</a:t>
            </a:r>
            <a:endParaRPr/>
          </a:p>
        </p:txBody>
      </p:sp>
      <p:sp>
        <p:nvSpPr>
          <p:cNvPr id="184" name="Google Shape;184;p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86" name="Google Shape;186;p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88" name="Google Shape;188;p7"/>
          <p:cNvSpPr txBox="1"/>
          <p:nvPr/>
        </p:nvSpPr>
        <p:spPr>
          <a:xfrm>
            <a:off x="3058699" y="3229050"/>
            <a:ext cx="14609400" cy="51966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According to recent studies, blended learning offers the following main advantages:</a:t>
            </a:r>
            <a:endParaRPr sz="2750">
              <a:solidFill>
                <a:schemeClr val="dk1"/>
              </a:solidFill>
            </a:endParaRPr>
          </a:p>
          <a:p>
            <a:pPr indent="-403225" lvl="0" marL="457200" rtl="0" algn="just">
              <a:lnSpc>
                <a:spcPct val="107916"/>
              </a:lnSpc>
              <a:spcBef>
                <a:spcPts val="800"/>
              </a:spcBef>
              <a:spcAft>
                <a:spcPts val="0"/>
              </a:spcAft>
              <a:buClr>
                <a:schemeClr val="dk1"/>
              </a:buClr>
              <a:buSzPts val="2750"/>
              <a:buAutoNum type="arabicPeriod"/>
            </a:pPr>
            <a:r>
              <a:rPr lang="en-US" sz="2750">
                <a:solidFill>
                  <a:schemeClr val="dk1"/>
                </a:solidFill>
              </a:rPr>
              <a:t>Increased flexibility and accessibility for students.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Personalized learning experiences tailored to individual needs and preferences.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Enhanced student engagement and motivation through interactive online activities and collaborative learning opportunities.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Opportunities for self-directed learning, critical thinking, and problem-solving skills development.</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Improved efficiency and effectiveness of instruction through data-driven decision-making and adaptive learning technologies.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Increased preparation for the new digital age.</a:t>
            </a:r>
            <a:endParaRPr sz="2750">
              <a:solidFill>
                <a:schemeClr val="dk1"/>
              </a:solidFill>
            </a:endParaRPr>
          </a:p>
          <a:p>
            <a:pPr indent="0" lvl="0" marL="0" marR="0" rtl="0" algn="l">
              <a:lnSpc>
                <a:spcPct val="140015"/>
              </a:lnSpc>
              <a:spcBef>
                <a:spcPts val="800"/>
              </a:spcBef>
              <a:spcAft>
                <a:spcPts val="0"/>
              </a:spcAft>
              <a:buNone/>
            </a:pPr>
            <a:r>
              <a:t/>
            </a:r>
            <a:endParaRPr sz="2750">
              <a:solidFill>
                <a:srgbClr val="121212"/>
              </a:solidFill>
            </a:endParaRPr>
          </a:p>
        </p:txBody>
      </p:sp>
      <p:sp>
        <p:nvSpPr>
          <p:cNvPr id="189" name="Google Shape;189;p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90" name="Google Shape;190;p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91" name="Google Shape;191;p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2" name="Google Shape;192;p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96" name="Shape 196"/>
        <p:cNvGrpSpPr/>
        <p:nvPr/>
      </p:nvGrpSpPr>
      <p:grpSpPr>
        <a:xfrm>
          <a:off x="0" y="0"/>
          <a:ext cx="0" cy="0"/>
          <a:chOff x="0" y="0"/>
          <a:chExt cx="0" cy="0"/>
        </a:xfrm>
      </p:grpSpPr>
      <p:sp>
        <p:nvSpPr>
          <p:cNvPr id="197" name="Google Shape;197;p8"/>
          <p:cNvSpPr txBox="1"/>
          <p:nvPr/>
        </p:nvSpPr>
        <p:spPr>
          <a:xfrm>
            <a:off x="1469773" y="518200"/>
            <a:ext cx="15346800" cy="3447900"/>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7000">
                <a:solidFill>
                  <a:srgbClr val="033C5B"/>
                </a:solidFill>
              </a:rPr>
              <a:t>Challenges and Considerations when implementing Blended Learning Models </a:t>
            </a:r>
            <a:endParaRPr sz="7000"/>
          </a:p>
        </p:txBody>
      </p:sp>
      <p:sp>
        <p:nvSpPr>
          <p:cNvPr id="198" name="Google Shape;198;p8"/>
          <p:cNvSpPr txBox="1"/>
          <p:nvPr/>
        </p:nvSpPr>
        <p:spPr>
          <a:xfrm>
            <a:off x="1469757" y="4467950"/>
            <a:ext cx="15251700" cy="3266700"/>
          </a:xfrm>
          <a:prstGeom prst="rect">
            <a:avLst/>
          </a:prstGeom>
          <a:noFill/>
          <a:ln>
            <a:noFill/>
          </a:ln>
        </p:spPr>
        <p:txBody>
          <a:bodyPr anchorCtr="0" anchor="t" bIns="0" lIns="0" spcFirstLastPara="1" rIns="0" wrap="square" tIns="0">
            <a:spAutoFit/>
          </a:bodyPr>
          <a:lstStyle/>
          <a:p>
            <a:pPr indent="0" lvl="0" marL="0" rtl="0" algn="just">
              <a:lnSpc>
                <a:spcPct val="107916"/>
              </a:lnSpc>
              <a:spcBef>
                <a:spcPts val="0"/>
              </a:spcBef>
              <a:spcAft>
                <a:spcPts val="0"/>
              </a:spcAft>
              <a:buClr>
                <a:schemeClr val="dk1"/>
              </a:buClr>
              <a:buSzPts val="1100"/>
              <a:buFont typeface="Arial"/>
              <a:buNone/>
            </a:pPr>
            <a:r>
              <a:rPr lang="en-US" sz="2750">
                <a:solidFill>
                  <a:schemeClr val="dk1"/>
                </a:solidFill>
              </a:rPr>
              <a:t>Blended learning provides many advantages, however there could be difficulties in the beginning. Proactively addressing these issues is necessary to guarantee a seamless and effective transfer.</a:t>
            </a:r>
            <a:endParaRPr sz="2750">
              <a:solidFill>
                <a:schemeClr val="dk1"/>
              </a:solidFill>
            </a:endParaRPr>
          </a:p>
          <a:p>
            <a:pPr indent="-403225" lvl="0" marL="457200" rtl="0" algn="just">
              <a:lnSpc>
                <a:spcPct val="107916"/>
              </a:lnSpc>
              <a:spcBef>
                <a:spcPts val="800"/>
              </a:spcBef>
              <a:spcAft>
                <a:spcPts val="0"/>
              </a:spcAft>
              <a:buClr>
                <a:schemeClr val="dk1"/>
              </a:buClr>
              <a:buSzPts val="2750"/>
              <a:buAutoNum type="arabicPeriod"/>
            </a:pPr>
            <a:r>
              <a:rPr lang="en-US" sz="2750">
                <a:solidFill>
                  <a:schemeClr val="dk1"/>
                </a:solidFill>
              </a:rPr>
              <a:t>Technological Barriers</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Resistance to Change</a:t>
            </a:r>
            <a:endParaRPr sz="2750">
              <a:solidFill>
                <a:schemeClr val="dk1"/>
              </a:solidFill>
            </a:endParaRPr>
          </a:p>
          <a:p>
            <a:pPr indent="-403225" lvl="0" marL="457200" rtl="0" algn="just">
              <a:lnSpc>
                <a:spcPct val="107916"/>
              </a:lnSpc>
              <a:spcBef>
                <a:spcPts val="0"/>
              </a:spcBef>
              <a:spcAft>
                <a:spcPts val="0"/>
              </a:spcAft>
              <a:buClr>
                <a:srgbClr val="121212"/>
              </a:buClr>
              <a:buSzPts val="2750"/>
              <a:buAutoNum type="arabicPeriod"/>
            </a:pPr>
            <a:r>
              <a:rPr lang="en-US" sz="2750">
                <a:solidFill>
                  <a:schemeClr val="dk1"/>
                </a:solidFill>
              </a:rPr>
              <a:t>Maintaining Engagement</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Ensuring Equity</a:t>
            </a:r>
            <a:endParaRPr sz="2750">
              <a:solidFill>
                <a:schemeClr val="dk1"/>
              </a:solidFill>
            </a:endParaRPr>
          </a:p>
          <a:p>
            <a:pPr indent="-403225" lvl="0" marL="457200" rtl="0" algn="just">
              <a:lnSpc>
                <a:spcPct val="107916"/>
              </a:lnSpc>
              <a:spcBef>
                <a:spcPts val="0"/>
              </a:spcBef>
              <a:spcAft>
                <a:spcPts val="0"/>
              </a:spcAft>
              <a:buClr>
                <a:schemeClr val="dk1"/>
              </a:buClr>
              <a:buSzPts val="2750"/>
              <a:buAutoNum type="arabicPeriod"/>
            </a:pPr>
            <a:r>
              <a:rPr lang="en-US" sz="2750">
                <a:solidFill>
                  <a:schemeClr val="dk1"/>
                </a:solidFill>
              </a:rPr>
              <a:t>Data Security and Privacy</a:t>
            </a:r>
            <a:endParaRPr sz="2750">
              <a:solidFill>
                <a:schemeClr val="dk1"/>
              </a:solidFill>
            </a:endParaRPr>
          </a:p>
        </p:txBody>
      </p:sp>
      <p:sp>
        <p:nvSpPr>
          <p:cNvPr id="199" name="Google Shape;199;p8"/>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8"/>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8"/>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02" name="Google Shape;202;p8"/>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8"/>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8"/>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05" name="Google Shape;205;p8"/>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8"/>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08" name="Google Shape;208;p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09" name="Google Shape;209;p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10" name="Google Shape;210;p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